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tags/tag16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8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9.xml" ContentType="application/vnd.openxmlformats-officedocument.theme+xml"/>
  <Override PartName="/ppt/tags/tag17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tags/tag18.xml" ContentType="application/vnd.openxmlformats-officedocument.presentationml.tags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1.xml" ContentType="application/vnd.openxmlformats-officedocument.theme+xml"/>
  <Override PartName="/ppt/tags/tag19.xml" ContentType="application/vnd.openxmlformats-officedocument.presentationml.tags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  <p:sldMasterId id="2147483664" r:id="rId7"/>
    <p:sldMasterId id="2147483703" r:id="rId8"/>
    <p:sldMasterId id="2147483758" r:id="rId9"/>
    <p:sldMasterId id="2147483792" r:id="rId10"/>
    <p:sldMasterId id="2147483803" r:id="rId11"/>
    <p:sldMasterId id="2147483813" r:id="rId12"/>
    <p:sldMasterId id="2147483822" r:id="rId13"/>
    <p:sldMasterId id="2147483847" r:id="rId14"/>
    <p:sldMasterId id="2147483878" r:id="rId15"/>
    <p:sldMasterId id="2147483907" r:id="rId16"/>
    <p:sldMasterId id="2147483911" r:id="rId17"/>
  </p:sldMasterIdLst>
  <p:notesMasterIdLst>
    <p:notesMasterId r:id="rId46"/>
  </p:notesMasterIdLst>
  <p:handoutMasterIdLst>
    <p:handoutMasterId r:id="rId47"/>
  </p:handoutMasterIdLst>
  <p:sldIdLst>
    <p:sldId id="504" r:id="rId18"/>
    <p:sldId id="506" r:id="rId19"/>
    <p:sldId id="318" r:id="rId20"/>
    <p:sldId id="423" r:id="rId21"/>
    <p:sldId id="437" r:id="rId22"/>
    <p:sldId id="439" r:id="rId23"/>
    <p:sldId id="441" r:id="rId24"/>
    <p:sldId id="442" r:id="rId25"/>
    <p:sldId id="414" r:id="rId26"/>
    <p:sldId id="312" r:id="rId27"/>
    <p:sldId id="417" r:id="rId28"/>
    <p:sldId id="520" r:id="rId29"/>
    <p:sldId id="534" r:id="rId30"/>
    <p:sldId id="535" r:id="rId31"/>
    <p:sldId id="320" r:id="rId32"/>
    <p:sldId id="282" r:id="rId33"/>
    <p:sldId id="283" r:id="rId34"/>
    <p:sldId id="287" r:id="rId35"/>
    <p:sldId id="288" r:id="rId36"/>
    <p:sldId id="308" r:id="rId37"/>
    <p:sldId id="1748" r:id="rId38"/>
    <p:sldId id="2995" r:id="rId39"/>
    <p:sldId id="1752" r:id="rId40"/>
    <p:sldId id="324" r:id="rId41"/>
    <p:sldId id="2978" r:id="rId42"/>
    <p:sldId id="2982" r:id="rId43"/>
    <p:sldId id="2985" r:id="rId44"/>
    <p:sldId id="332" r:id="rId4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5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8" autoAdjust="0"/>
    <p:restoredTop sz="85467" autoAdjust="0"/>
  </p:normalViewPr>
  <p:slideViewPr>
    <p:cSldViewPr snapToGrid="0">
      <p:cViewPr varScale="1">
        <p:scale>
          <a:sx n="58" d="100"/>
          <a:sy n="58" d="100"/>
        </p:scale>
        <p:origin x="120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8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2.xml"/><Relationship Id="rId12" Type="http://schemas.openxmlformats.org/officeDocument/2006/relationships/slideMaster" Target="slideMasters/slideMaster7.xml"/><Relationship Id="rId17" Type="http://schemas.openxmlformats.org/officeDocument/2006/relationships/slideMaster" Target="slideMasters/slideMaster12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1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10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Master" Target="slideMasters/slideMaster9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3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02F875-50B0-4325-992D-E577607DE1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ADBA1-1592-4EFB-ADE5-122A481493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567C9-3C37-42A9-8023-3916A2573966}" type="datetimeFigureOut">
              <a:rPr lang="de-CH" smtClean="0"/>
              <a:t>28.03.2019</a:t>
            </a:fld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7DD107-515F-4D5A-A135-A0F7F74D60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51FD7-184B-4665-B97B-94B4556B85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B7000-C9AE-42EF-9AB6-6405BB0F1D6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4765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1D65B3-62AA-4C74-8C5E-ECD6C5B056B8}" type="datetimeFigureOut">
              <a:rPr lang="de-DE" altLang="de-DE"/>
              <a:pPr/>
              <a:t>28.03.2019</a:t>
            </a:fld>
            <a:endParaRPr lang="de-DE" alt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DEE2C2-CA39-4147-A22C-606422A0F895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8322734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1F3059-FBE0-434F-9104-39FB564F5BE7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092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altLang="de-DE" b="1">
                <a:solidFill>
                  <a:srgbClr val="FF0000"/>
                </a:solidFill>
              </a:rPr>
              <a:t>References:</a:t>
            </a:r>
            <a:endParaRPr lang="en-US" altLang="de-DE">
              <a:solidFill>
                <a:srgbClr val="FF0000"/>
              </a:solidFill>
            </a:endParaRPr>
          </a:p>
          <a:p>
            <a:pPr>
              <a:buFont typeface="Calibri" pitchFamily="34" charset="0"/>
              <a:buAutoNum type="arabicPeriod"/>
            </a:pPr>
            <a:r>
              <a:rPr lang="en-US" altLang="de-DE"/>
              <a:t>Richardson G, Siena S, Lipton A, et al. Comparison of denosumab versus zoledronic acid (ZA) for the prevention of skeletal-related events in patients with bone metastases from solid tumours. </a:t>
            </a:r>
            <a:r>
              <a:rPr lang="en-US" altLang="de-DE" i="1"/>
              <a:t>Clinical Oncological Society of Australia 2011</a:t>
            </a:r>
            <a:r>
              <a:rPr lang="en-US" altLang="de-DE"/>
              <a:t>: Abstract und Vortrag</a:t>
            </a:r>
          </a:p>
          <a:p>
            <a:pPr eaLnBrk="1" hangingPunct="1">
              <a:spcBef>
                <a:spcPct val="0"/>
              </a:spcBef>
            </a:pPr>
            <a:endParaRPr lang="en-US" altLang="de-DE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14D57D-710D-4BE8-82B1-D3B4F82B0AB6}" type="slidenum">
              <a:rPr lang="en-US" altLang="de-DE">
                <a:solidFill>
                  <a:srgbClr val="000000"/>
                </a:solidFill>
              </a:rPr>
              <a:pPr/>
              <a:t>10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23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6BF1E-E9C6-4A03-A6AD-DD691773704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3613" y="742950"/>
            <a:ext cx="4956175" cy="3717925"/>
          </a:xfrm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788" y="4705351"/>
            <a:ext cx="5047827" cy="4457700"/>
          </a:xfrm>
        </p:spPr>
        <p:txBody>
          <a:bodyPr/>
          <a:lstStyle/>
          <a:p>
            <a:pPr defTabSz="95938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300" b="1" dirty="0"/>
              <a:t>Key points</a:t>
            </a:r>
          </a:p>
          <a:p>
            <a:pPr defTabSz="95938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300" b="1" dirty="0"/>
          </a:p>
          <a:p>
            <a:pPr marL="189879" indent="-189879">
              <a:buFont typeface="Arial" pitchFamily="34" charset="0"/>
              <a:buChar char="•"/>
            </a:pPr>
            <a:r>
              <a:rPr lang="en-GB" sz="1300" dirty="0">
                <a:latin typeface="Arial" pitchFamily="34" charset="0"/>
              </a:rPr>
              <a:t>Denosumab was effective in delaying all four types of SRE relative to zoledronic acid. </a:t>
            </a:r>
          </a:p>
          <a:p>
            <a:pPr marL="189879" indent="-189879">
              <a:buFont typeface="Arial" pitchFamily="34" charset="0"/>
              <a:buChar char="•"/>
            </a:pPr>
            <a:r>
              <a:rPr lang="en-GB" sz="1300" dirty="0">
                <a:latin typeface="Arial" pitchFamily="34" charset="0"/>
              </a:rPr>
              <a:t>The </a:t>
            </a:r>
            <a:r>
              <a:rPr lang="en-GB" sz="1300" dirty="0" err="1">
                <a:latin typeface="Arial" pitchFamily="34" charset="0"/>
              </a:rPr>
              <a:t>Wei</a:t>
            </a:r>
            <a:r>
              <a:rPr lang="en-GB" sz="1300" dirty="0">
                <a:latin typeface="Arial" pitchFamily="34" charset="0"/>
              </a:rPr>
              <a:t>, Lin and </a:t>
            </a:r>
            <a:r>
              <a:rPr lang="en-GB" sz="1300" dirty="0" err="1">
                <a:latin typeface="Arial" pitchFamily="34" charset="0"/>
              </a:rPr>
              <a:t>Weissfeld</a:t>
            </a:r>
            <a:r>
              <a:rPr lang="en-GB" sz="1300" dirty="0">
                <a:latin typeface="Arial" pitchFamily="34" charset="0"/>
              </a:rPr>
              <a:t> heterogeneity test showed no evidence that treatment effect differed amongst the SRE types. </a:t>
            </a:r>
          </a:p>
          <a:p>
            <a:pPr marL="189879" indent="-189879">
              <a:buFont typeface="Arial" pitchFamily="34" charset="0"/>
              <a:buChar char="•"/>
            </a:pPr>
            <a:r>
              <a:rPr lang="en-GB" sz="1300" dirty="0">
                <a:latin typeface="Arial" pitchFamily="34" charset="0"/>
              </a:rPr>
              <a:t>For pathological fracture and radiation to bone, denosumab treatment significantly delayed the time to first and subsequent on-study events.</a:t>
            </a:r>
          </a:p>
          <a:p>
            <a:endParaRPr lang="en-US" dirty="0"/>
          </a:p>
          <a:p>
            <a:pPr marL="245556" indent="-245556" defTabSz="95938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dirty="0"/>
              <a:t>Reference</a:t>
            </a:r>
          </a:p>
          <a:p>
            <a:pPr marL="245556" indent="-245556" defTabSz="95938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 dirty="0"/>
          </a:p>
          <a:p>
            <a:pPr marL="245556" indent="-245556" defTabSz="959388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GB" sz="1300" dirty="0"/>
              <a:t>Lipton A, </a:t>
            </a:r>
            <a:r>
              <a:rPr lang="en-GB" sz="1300" dirty="0" err="1"/>
              <a:t>Fizazi</a:t>
            </a:r>
            <a:r>
              <a:rPr lang="en-GB" sz="1300" dirty="0"/>
              <a:t> K, Stopeck AT, et al. Superiority of denosumab to zoledronic acid for prevention of skeletal-related events: A combined analysis of 3 pivotal, randomised, phase 3 trials. </a:t>
            </a:r>
            <a:r>
              <a:rPr lang="en-GB" sz="1300" i="1" dirty="0" err="1"/>
              <a:t>Eur</a:t>
            </a:r>
            <a:r>
              <a:rPr lang="en-GB" sz="1300" i="1" dirty="0"/>
              <a:t> J Cancer </a:t>
            </a:r>
            <a:r>
              <a:rPr lang="en-GB" sz="1300" dirty="0"/>
              <a:t>2012;48:3082-3092.</a:t>
            </a:r>
            <a:endParaRPr lang="en-GB" i="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6"/>
          <p:cNvSpPr txBox="1">
            <a:spLocks noGrp="1"/>
          </p:cNvSpPr>
          <p:nvPr/>
        </p:nvSpPr>
        <p:spPr bwMode="auto">
          <a:xfrm>
            <a:off x="3899844" y="9411809"/>
            <a:ext cx="2981950" cy="4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36" tIns="48368" rIns="96736" bIns="48368" anchor="b"/>
          <a:lstStyle/>
          <a:p>
            <a:pPr algn="r" defTabSz="960438"/>
            <a:fld id="{2188A384-6F8D-41FC-B21B-D01780A1B601}" type="slidenum">
              <a:rPr lang="en-GB" altLang="en-US" sz="13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pPr algn="r" defTabSz="960438"/>
              <a:t>12</a:t>
            </a:fld>
            <a:endParaRPr lang="en-GB" altLang="en-US" sz="13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499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3613" y="741363"/>
            <a:ext cx="4957762" cy="3717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/>
          </p:cNvSpPr>
          <p:nvPr>
            <p:ph type="body" idx="1"/>
          </p:nvPr>
        </p:nvSpPr>
        <p:spPr bwMode="auto">
          <a:xfrm>
            <a:off x="686412" y="4705905"/>
            <a:ext cx="5510578" cy="445880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36" tIns="48368" rIns="96736" bIns="48368"/>
          <a:lstStyle/>
          <a:p>
            <a:pPr marL="180975" lvl="1" indent="-179388">
              <a:spcBef>
                <a:spcPct val="0"/>
              </a:spcBef>
            </a:pPr>
            <a:r>
              <a:rPr lang="en-US"/>
              <a:t>There were significantly fewer on-study SREs with denosumab vs zoledronic acid (1360 vs 1628 in total).</a:t>
            </a:r>
            <a:r>
              <a:rPr lang="en-US" baseline="30000"/>
              <a:t>1</a:t>
            </a:r>
          </a:p>
          <a:p>
            <a:pPr marL="638175" lvl="2" indent="-179388">
              <a:spcBef>
                <a:spcPct val="0"/>
              </a:spcBef>
            </a:pPr>
            <a:r>
              <a:rPr lang="en-US"/>
              <a:t>Denosumab treatment was associated with an 18% risk reduction in first and subsequent SREs over zoledronic acid (P &lt; 0.001, superiority).</a:t>
            </a:r>
          </a:p>
          <a:p>
            <a:pPr>
              <a:spcBef>
                <a:spcPct val="0"/>
              </a:spcBef>
            </a:pPr>
            <a:endParaRPr lang="en-GB"/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en-GB" b="1"/>
              <a:t>Reference</a:t>
            </a:r>
          </a:p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/>
              <a:t>Lipton A, Siena S, Rader M, et al. Superiority of denosumab to zoledronic acid for prevention of skeletal-related events: a combined analysis of 3 pivotal, randomised, phase 3 trials. Eur J Cancer 2012;48:3082</a:t>
            </a:r>
            <a:r>
              <a:rPr lang="en-GB">
                <a:sym typeface="Symbol" pitchFamily="18" charset="2"/>
              </a:rPr>
              <a:t></a:t>
            </a:r>
            <a:r>
              <a:rPr lang="en-GB"/>
              <a:t>92.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CF9C6B0-06A2-4991-B809-660A820ECF98}" type="slidenum">
              <a:rPr lang="en-GB">
                <a:solidFill>
                  <a:srgbClr val="000000"/>
                </a:solidFill>
              </a:rPr>
              <a:pPr/>
              <a:t>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909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3613" y="741363"/>
            <a:ext cx="4956175" cy="3717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6412" y="4705905"/>
            <a:ext cx="5510578" cy="445880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85" tIns="47992" rIns="95985" bIns="47992"/>
          <a:lstStyle/>
          <a:p>
            <a:pPr marL="179388" lvl="1" indent="-177800" eaLnBrk="1" hangingPunct="1">
              <a:spcBef>
                <a:spcPct val="0"/>
              </a:spcBef>
            </a:pPr>
            <a:r>
              <a:rPr lang="en-GB" dirty="0"/>
              <a:t>The integrated analysis of Phase III SRE prevention trials provided safety data for more than 5600 patients.</a:t>
            </a:r>
            <a:r>
              <a:rPr lang="en-GB" baseline="30000" dirty="0"/>
              <a:t>1</a:t>
            </a:r>
          </a:p>
          <a:p>
            <a:pPr marL="179388" lvl="1" indent="-177800" eaLnBrk="1" hangingPunct="1">
              <a:spcBef>
                <a:spcPct val="0"/>
              </a:spcBef>
            </a:pPr>
            <a:r>
              <a:rPr lang="en-GB" dirty="0"/>
              <a:t>The incidence of adverse events was similar between the two groups and as expected for the patient population.</a:t>
            </a:r>
            <a:r>
              <a:rPr lang="en-GB" baseline="30000" dirty="0"/>
              <a:t>1</a:t>
            </a:r>
          </a:p>
          <a:p>
            <a:pPr eaLnBrk="1" hangingPunct="1">
              <a:spcBef>
                <a:spcPct val="0"/>
              </a:spcBef>
            </a:pPr>
            <a:endParaRPr lang="en-GB" dirty="0"/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GB" b="1" dirty="0"/>
              <a:t>Reference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dirty="0"/>
              <a:t>Lipton A, Siena S, Rader M, et al. Superiority of </a:t>
            </a:r>
            <a:r>
              <a:rPr lang="en-GB" dirty="0" err="1"/>
              <a:t>denosumab</a:t>
            </a:r>
            <a:r>
              <a:rPr lang="en-GB" dirty="0"/>
              <a:t> to </a:t>
            </a:r>
            <a:r>
              <a:rPr lang="en-GB" dirty="0" err="1"/>
              <a:t>zoledronic</a:t>
            </a:r>
            <a:r>
              <a:rPr lang="en-GB" dirty="0"/>
              <a:t> acid for prevention of skeletal-related events: a combined analysis of 3 pivotal, randomised, phase 3 trials. </a:t>
            </a:r>
            <a:r>
              <a:rPr lang="en-GB" dirty="0" err="1"/>
              <a:t>Eur</a:t>
            </a:r>
            <a:r>
              <a:rPr lang="en-GB" dirty="0"/>
              <a:t> J Cancer 2012;48:3082</a:t>
            </a:r>
            <a:r>
              <a:rPr lang="en-GB" dirty="0">
                <a:sym typeface="Symbol" pitchFamily="18" charset="2"/>
              </a:rPr>
              <a:t></a:t>
            </a:r>
            <a:r>
              <a:rPr lang="en-GB" dirty="0"/>
              <a:t>92.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6"/>
          <p:cNvSpPr txBox="1">
            <a:spLocks noGrp="1"/>
          </p:cNvSpPr>
          <p:nvPr/>
        </p:nvSpPr>
        <p:spPr bwMode="auto">
          <a:xfrm>
            <a:off x="3899844" y="9411809"/>
            <a:ext cx="2981950" cy="4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36" tIns="48368" rIns="96736" bIns="48368" anchor="b"/>
          <a:lstStyle/>
          <a:p>
            <a:pPr algn="r" defTabSz="960438"/>
            <a:fld id="{22A21262-AAC3-4AB6-824B-286E8621F02B}" type="slidenum">
              <a:rPr lang="en-GB" altLang="en-US" sz="13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pPr algn="r" defTabSz="960438"/>
              <a:t>14</a:t>
            </a:fld>
            <a:endParaRPr lang="en-GB" altLang="en-US" sz="13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011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3613" y="741363"/>
            <a:ext cx="4957762" cy="3717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6412" y="4705905"/>
            <a:ext cx="5510578" cy="445880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29" tIns="48365" rIns="96729" bIns="48365"/>
          <a:lstStyle/>
          <a:p>
            <a:pPr marL="180975" lvl="1" indent="-179388">
              <a:spcBef>
                <a:spcPct val="0"/>
              </a:spcBef>
            </a:pPr>
            <a:r>
              <a:rPr lang="en-US" dirty="0"/>
              <a:t>This slide shows safety results of interest</a:t>
            </a:r>
            <a:r>
              <a:rPr lang="en-GB" dirty="0"/>
              <a:t> in the pivotal Phase III SRE prevention trials.</a:t>
            </a:r>
            <a:endParaRPr lang="en-US" dirty="0"/>
          </a:p>
          <a:p>
            <a:pPr marL="180975" lvl="1" indent="-179388">
              <a:spcBef>
                <a:spcPct val="0"/>
              </a:spcBef>
            </a:pPr>
            <a:r>
              <a:rPr lang="en-US" dirty="0"/>
              <a:t>There were fewer acute phase reactions among patients on denosumab (8.7%) than zoledronic acid (20.2%).</a:t>
            </a:r>
            <a:r>
              <a:rPr lang="en-US" baseline="30000" dirty="0"/>
              <a:t>1</a:t>
            </a:r>
          </a:p>
          <a:p>
            <a:pPr marL="628650" lvl="2" indent="-190500">
              <a:spcBef>
                <a:spcPct val="0"/>
              </a:spcBef>
            </a:pPr>
            <a:r>
              <a:rPr lang="en-US" dirty="0">
                <a:sym typeface="Symbol" pitchFamily="18" charset="2"/>
              </a:rPr>
              <a:t>These</a:t>
            </a:r>
            <a:r>
              <a:rPr lang="en-US" dirty="0"/>
              <a:t> were defined as a flu-like syndrome including pyrexia, chills, flushing, bone pain, arthralgias and myalgias, which have been associated with IV bisphosphonate use, as per the zoledronic acid prescribing information.</a:t>
            </a:r>
          </a:p>
          <a:p>
            <a:pPr marL="180975" lvl="1" indent="-179388">
              <a:spcBef>
                <a:spcPct val="0"/>
              </a:spcBef>
            </a:pPr>
            <a:r>
              <a:rPr lang="en-US" dirty="0" err="1"/>
              <a:t>Hypocalcaemia</a:t>
            </a:r>
            <a:r>
              <a:rPr lang="en-US" dirty="0"/>
              <a:t> (corrected serum calcium [CSC] levels &lt; 9.0 mg/</a:t>
            </a:r>
            <a:r>
              <a:rPr lang="en-US" dirty="0" err="1"/>
              <a:t>dL</a:t>
            </a:r>
            <a:r>
              <a:rPr lang="en-US" dirty="0"/>
              <a:t>) was more frequent with denosumab (9.6%) than zoledronic acid (5.0%).</a:t>
            </a:r>
            <a:r>
              <a:rPr lang="en-US" baseline="30000" dirty="0"/>
              <a:t>1</a:t>
            </a:r>
          </a:p>
          <a:p>
            <a:pPr marL="180975" lvl="1" indent="-179388">
              <a:spcBef>
                <a:spcPct val="0"/>
              </a:spcBef>
            </a:pPr>
            <a:r>
              <a:rPr lang="en-US" dirty="0"/>
              <a:t>There was no significant difference between the two treatment groups in the cumulative rate of osteonecrosis of the jaw (ONJ).</a:t>
            </a:r>
            <a:r>
              <a:rPr lang="en-US" baseline="30000" dirty="0"/>
              <a:t>1</a:t>
            </a:r>
          </a:p>
          <a:p>
            <a:pPr marL="180975" lvl="1" indent="-179388">
              <a:spcBef>
                <a:spcPct val="0"/>
              </a:spcBef>
            </a:pPr>
            <a:r>
              <a:rPr lang="en-US" dirty="0"/>
              <a:t>There was no pattern in the type of new malignancies diagnosed on study.</a:t>
            </a:r>
            <a:r>
              <a:rPr lang="en-US" baseline="30000" dirty="0"/>
              <a:t>1</a:t>
            </a:r>
          </a:p>
          <a:p>
            <a:pPr>
              <a:spcBef>
                <a:spcPct val="0"/>
              </a:spcBef>
            </a:pPr>
            <a:endParaRPr lang="en-GB" dirty="0"/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en-GB" b="1" dirty="0"/>
              <a:t>Reference</a:t>
            </a:r>
          </a:p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dirty="0"/>
              <a:t>Lipton A, Siena S, Rader M, et al. Superiority of denosumab to zoledronic acid for prevention of skeletal-related events: a combined analysis of 3 pivotal, randomised, phase 3 trials. </a:t>
            </a:r>
            <a:r>
              <a:rPr lang="en-GB" dirty="0" err="1"/>
              <a:t>Eur</a:t>
            </a:r>
            <a:r>
              <a:rPr lang="en-GB" dirty="0"/>
              <a:t> J Cancer 2012;48:3082</a:t>
            </a:r>
            <a:r>
              <a:rPr lang="en-GB" dirty="0">
                <a:sym typeface="Symbol" pitchFamily="18" charset="2"/>
              </a:rPr>
              <a:t></a:t>
            </a:r>
            <a:r>
              <a:rPr lang="en-GB" dirty="0"/>
              <a:t>92.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B1F1D2-C210-4772-ABFB-F89602D4B318}" type="slidenum">
              <a:rPr lang="en-US" altLang="de-DE">
                <a:solidFill>
                  <a:srgbClr val="000000"/>
                </a:solidFill>
              </a:rPr>
              <a:pPr/>
              <a:t>15</a:t>
            </a:fld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180975" indent="-180975" eaLnBrk="1" hangingPunct="1">
              <a:spcBef>
                <a:spcPct val="0"/>
              </a:spcBef>
            </a:pPr>
            <a:r>
              <a:rPr lang="en-US" altLang="de-DE" b="1"/>
              <a:t>Key points:</a:t>
            </a:r>
          </a:p>
          <a:p>
            <a:pPr marL="180975" indent="-180975" eaLnBrk="1" hangingPunct="1">
              <a:spcBef>
                <a:spcPct val="0"/>
              </a:spcBef>
              <a:buFontTx/>
              <a:buChar char="•"/>
            </a:pPr>
            <a:r>
              <a:rPr lang="en-US" altLang="de-DE"/>
              <a:t>The results of this study demonstrated that denosumab was superior to zoledronic acid in delaying time to first and subsequent SRE(s) in advanced prostate cancer patients with bone metastases.</a:t>
            </a:r>
          </a:p>
          <a:p>
            <a:pPr marL="180975" indent="-180975" eaLnBrk="1" hangingPunct="1">
              <a:spcBef>
                <a:spcPct val="0"/>
              </a:spcBef>
              <a:buFontTx/>
              <a:buChar char="•"/>
            </a:pPr>
            <a:r>
              <a:rPr lang="en-US" altLang="de-DE"/>
              <a:t>Denosumab had several potentially beneficial characteristics.</a:t>
            </a:r>
          </a:p>
          <a:p>
            <a:pPr marL="180975" indent="-180975" eaLnBrk="1" hangingPunct="1">
              <a:spcBef>
                <a:spcPct val="0"/>
              </a:spcBef>
            </a:pPr>
            <a:endParaRPr lang="en-US" altLang="de-DE"/>
          </a:p>
          <a:p>
            <a:pPr marL="180975" indent="-180975" eaLnBrk="1" hangingPunct="1">
              <a:spcBef>
                <a:spcPct val="0"/>
              </a:spcBef>
            </a:pPr>
            <a:endParaRPr lang="en-US" altLang="de-DE"/>
          </a:p>
          <a:p>
            <a:pPr marL="180975" indent="-180975" eaLnBrk="1" hangingPunct="1">
              <a:spcBef>
                <a:spcPct val="0"/>
              </a:spcBef>
            </a:pPr>
            <a:r>
              <a:rPr lang="en-US" altLang="de-DE" b="1"/>
              <a:t>References:</a:t>
            </a:r>
          </a:p>
          <a:p>
            <a:pPr marL="180975" indent="-180975">
              <a:buFont typeface="Calibri" pitchFamily="34" charset="0"/>
              <a:buAutoNum type="arabicPeriod"/>
            </a:pPr>
            <a:r>
              <a:rPr lang="en-GB" altLang="de-DE"/>
              <a:t>Fizazi K, Carducci M, Smith M, et al. Denosumab versus zoledronic acid for treatment of bone metastases in men with castration-resistant prostate cancer: a randomised, double-blind study. </a:t>
            </a:r>
            <a:r>
              <a:rPr lang="en-GB" altLang="de-DE" i="1"/>
              <a:t>Lancet </a:t>
            </a:r>
            <a:r>
              <a:rPr lang="en-GB" altLang="de-DE"/>
              <a:t>2011;377:813-822.</a:t>
            </a:r>
            <a:endParaRPr lang="en-US" altLang="de-DE" b="1"/>
          </a:p>
        </p:txBody>
      </p:sp>
      <p:sp>
        <p:nvSpPr>
          <p:cNvPr id="117764" name="Slide Image Placeholder 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72943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de-DE" b="1"/>
              <a:t>Reference:</a:t>
            </a:r>
          </a:p>
          <a:p>
            <a:pPr>
              <a:buFont typeface="Calibri" pitchFamily="34" charset="0"/>
              <a:buAutoNum type="arabicPeriod"/>
            </a:pPr>
            <a:r>
              <a:rPr lang="en-US" altLang="de-DE"/>
              <a:t>Cleeland CS, Patrick DL, Fallowfield L, et al. Effects of denosumab vs zoledronic acid on pain in patients with advanced cancer and bone metastases: An integrated analysis of 3 pivotal trials. </a:t>
            </a:r>
            <a:r>
              <a:rPr lang="en-US" altLang="de-DE" i="1"/>
              <a:t>European Cancer Organisation 2010</a:t>
            </a:r>
            <a:r>
              <a:rPr lang="en-US" altLang="de-DE"/>
              <a:t>: Abstract 1248P und Poster.</a:t>
            </a:r>
          </a:p>
          <a:p>
            <a:pPr eaLnBrk="1" hangingPunct="1">
              <a:spcBef>
                <a:spcPct val="0"/>
              </a:spcBef>
            </a:pPr>
            <a:endParaRPr lang="en-US" altLang="de-DE"/>
          </a:p>
        </p:txBody>
      </p:sp>
      <p:sp>
        <p:nvSpPr>
          <p:cNvPr id="921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DAEBEA-8118-4020-8CD6-CE47BC31F0F5}" type="slidenum">
              <a:rPr lang="en-US" altLang="de-DE">
                <a:solidFill>
                  <a:srgbClr val="000000"/>
                </a:solidFill>
              </a:rPr>
              <a:pPr/>
              <a:t>16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08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5423E2-4D14-428E-9413-56960A5CC45A}" type="slidenum">
              <a:rPr lang="en-US" altLang="de-DE">
                <a:solidFill>
                  <a:srgbClr val="000000"/>
                </a:solidFill>
              </a:rPr>
              <a:pPr/>
              <a:t>17</a:t>
            </a:fld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r>
              <a:rPr lang="en-US" altLang="de-DE" b="1"/>
              <a:t>Key points: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de-DE">
                <a:solidFill>
                  <a:srgbClr val="000000"/>
                </a:solidFill>
              </a:rPr>
              <a:t>Pain worsening </a:t>
            </a:r>
            <a:r>
              <a:rPr lang="en-US" altLang="de-DE"/>
              <a:t>(</a:t>
            </a:r>
            <a:r>
              <a:rPr lang="en-US" altLang="de-DE">
                <a:sym typeface="Symbol" pitchFamily="18" charset="2"/>
              </a:rPr>
              <a:t>2 point increase)</a:t>
            </a:r>
            <a:r>
              <a:rPr lang="en-US" altLang="de-DE"/>
              <a:t> </a:t>
            </a:r>
            <a:r>
              <a:rPr lang="en-US" altLang="de-DE">
                <a:solidFill>
                  <a:srgbClr val="000000"/>
                </a:solidFill>
              </a:rPr>
              <a:t>was delayed with denosumab compared with zoledronic acid [</a:t>
            </a:r>
            <a:r>
              <a:rPr lang="en-US" altLang="de-DE"/>
              <a:t>HR=0.92 (95% CI: 0.86–0.99); </a:t>
            </a:r>
            <a:r>
              <a:rPr lang="en-US" altLang="de-DE" i="1"/>
              <a:t>p =</a:t>
            </a:r>
            <a:r>
              <a:rPr lang="en-US" altLang="de-DE"/>
              <a:t>0.026].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de-DE"/>
              <a:t>The median time until pain worsening was 181 days with zoledronic acid treatment compared to 169 days with denosumab treatment.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de-DE">
                <a:solidFill>
                  <a:srgbClr val="000000"/>
                </a:solidFill>
              </a:rPr>
              <a:t>Denosumab was associated with greater pain prevention than zoledronic acid [</a:t>
            </a:r>
            <a:r>
              <a:rPr lang="en-US" altLang="de-DE"/>
              <a:t>HR=0.83 (95% CI: 0.76–0.92); </a:t>
            </a:r>
            <a:r>
              <a:rPr lang="en-US" altLang="de-DE" i="1"/>
              <a:t>p =</a:t>
            </a:r>
            <a:r>
              <a:rPr lang="en-US" altLang="de-DE"/>
              <a:t>0.0002].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de-DE"/>
              <a:t>The median time to moderate or severe pain (&gt;4 points) in patients with no or mild pain (0-4) at baseline was 143 days in patients treated with zoledronic acid and 198 days in the denosumab treatment group.</a:t>
            </a:r>
          </a:p>
          <a:p>
            <a:pPr eaLnBrk="1" hangingPunct="1">
              <a:spcBef>
                <a:spcPct val="0"/>
              </a:spcBef>
            </a:pPr>
            <a:endParaRPr lang="en-US" altLang="de-DE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de-DE"/>
          </a:p>
          <a:p>
            <a:pPr eaLnBrk="1" hangingPunct="1">
              <a:spcBef>
                <a:spcPct val="0"/>
              </a:spcBef>
            </a:pPr>
            <a:r>
              <a:rPr lang="en-US" altLang="de-DE" b="1"/>
              <a:t>References: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de-DE"/>
              <a:t>Cleeland CS, Patrick DL, Fallowfield L, et al. Effects of denosumab vs zoledronic acid on pain in patients with advanced cancer and bone metastases: An integrated analysis of 3 pivotal trials. </a:t>
            </a:r>
            <a:r>
              <a:rPr lang="en-US" altLang="de-DE" i="1"/>
              <a:t>European Cancer Organisation 2010</a:t>
            </a:r>
            <a:r>
              <a:rPr lang="en-US" altLang="de-DE"/>
              <a:t>: Abstract 1248P und Poster.</a:t>
            </a:r>
          </a:p>
          <a:p>
            <a:pPr eaLnBrk="1" hangingPunct="1">
              <a:spcBef>
                <a:spcPct val="0"/>
              </a:spcBef>
            </a:pP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299558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5EBFC0-940F-48E0-9FFC-46A7ED6E141F}" type="slidenum">
              <a:rPr lang="en-US" altLang="de-DE">
                <a:solidFill>
                  <a:srgbClr val="000000"/>
                </a:solidFill>
              </a:rPr>
              <a:pPr/>
              <a:t>18</a:t>
            </a:fld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r>
              <a:rPr lang="en-US" altLang="de-DE" b="1"/>
              <a:t>Key points: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de-DE"/>
              <a:t>Proportion of patients who shifted from low analgesic use (no analgesics, non-narcotic analgesics, and weak analgesics) to </a:t>
            </a:r>
            <a:r>
              <a:rPr lang="en-US" altLang="de-DE">
                <a:sym typeface="Symbol" pitchFamily="18" charset="2"/>
              </a:rPr>
              <a:t>75 mg </a:t>
            </a:r>
            <a:r>
              <a:rPr lang="en-US" altLang="de-DE"/>
              <a:t>oral morphine equivalent (</a:t>
            </a:r>
            <a:r>
              <a:rPr lang="en-US" altLang="de-DE">
                <a:sym typeface="Symbol" pitchFamily="18" charset="2"/>
              </a:rPr>
              <a:t>OME) per day.</a:t>
            </a:r>
            <a:endParaRPr lang="en-US" altLang="de-DE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de-DE"/>
              <a:t>A lower proportion of patients receiving denosumab shifted from low analgesic use to </a:t>
            </a:r>
            <a:r>
              <a:rPr lang="en-US" altLang="de-DE">
                <a:sym typeface="Symbol" pitchFamily="18" charset="2"/>
              </a:rPr>
              <a:t>75 mg OME per day compared with zoledronic acid.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de-DE"/>
              <a:t>Fewer patients had to increase the amount of painkiller when receiving denosumab in comparison to zoledronic acid.</a:t>
            </a:r>
            <a:endParaRPr lang="en-US" altLang="de-DE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</a:pPr>
            <a:endParaRPr lang="en-US" altLang="de-DE"/>
          </a:p>
          <a:p>
            <a:pPr eaLnBrk="1" hangingPunct="1">
              <a:spcBef>
                <a:spcPct val="0"/>
              </a:spcBef>
            </a:pPr>
            <a:endParaRPr lang="en-US" altLang="de-DE"/>
          </a:p>
          <a:p>
            <a:pPr eaLnBrk="1" hangingPunct="1">
              <a:spcBef>
                <a:spcPct val="0"/>
              </a:spcBef>
            </a:pPr>
            <a:r>
              <a:rPr lang="en-US" altLang="de-DE" b="1"/>
              <a:t>References: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de-DE"/>
              <a:t>Cleeland CS, Patrick DL, Fallowfield L, et al. Effects of denosumab vs zoledronic acid on pain in patients with advanced cancer and bone metastases: An integrated analysis of 3 pivotal trials. </a:t>
            </a:r>
            <a:r>
              <a:rPr lang="en-US" altLang="de-DE" i="1"/>
              <a:t>European Cancer Organisation 2010</a:t>
            </a:r>
            <a:r>
              <a:rPr lang="en-US" altLang="de-DE"/>
              <a:t>: Abstract 1248P und Poster.</a:t>
            </a:r>
          </a:p>
          <a:p>
            <a:pPr eaLnBrk="1" hangingPunct="1">
              <a:spcBef>
                <a:spcPct val="0"/>
              </a:spcBef>
            </a:pP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736472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8DA0E9-2724-4885-B97A-FD8B85EB4A8F}" type="slidenum">
              <a:rPr lang="en-US" altLang="de-DE">
                <a:solidFill>
                  <a:srgbClr val="000000"/>
                </a:solidFill>
              </a:rPr>
              <a:pPr/>
              <a:t>19</a:t>
            </a:fld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r>
              <a:rPr lang="en-US" altLang="de-DE" b="1"/>
              <a:t>Key points: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de-DE"/>
              <a:t>Pain occurs in the vast majority of cancer patients with bone metastases and worsens over the course of their disease.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de-DE"/>
              <a:t>Denosumab delayed worsening of pain compared with zoledronic acid.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de-DE"/>
              <a:t>A lower proportion of patients receiving denosumab experienced worsening of pain than patients receiving zoledronic acid at the majority of time points.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de-DE"/>
              <a:t>A lower proportion of patients receiving denosumab required increasing analgesic use over time.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de-DE"/>
              <a:t>Denosumab and zoledronic acid demonstrated similar time to pain palliation.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de-DE"/>
              <a:t>Denosumab appears to prevent the development of pain compared with the most active IV bisphosphonate, zoledronic acid.</a:t>
            </a:r>
          </a:p>
          <a:p>
            <a:pPr eaLnBrk="1" hangingPunct="1">
              <a:spcBef>
                <a:spcPct val="0"/>
              </a:spcBef>
            </a:pPr>
            <a:endParaRPr lang="en-US" altLang="de-DE"/>
          </a:p>
          <a:p>
            <a:pPr eaLnBrk="1" hangingPunct="1">
              <a:spcBef>
                <a:spcPct val="0"/>
              </a:spcBef>
            </a:pPr>
            <a:endParaRPr lang="en-US" altLang="de-DE"/>
          </a:p>
          <a:p>
            <a:pPr eaLnBrk="1" hangingPunct="1">
              <a:spcBef>
                <a:spcPct val="0"/>
              </a:spcBef>
            </a:pPr>
            <a:r>
              <a:rPr lang="en-US" altLang="de-DE" b="1"/>
              <a:t>References: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de-DE"/>
              <a:t>Cleeland CS, Patrick DL, Fallowfield L, et al. Effects of denosumab vs zoledronic acid on pain in patients with advanced cancer and bone metastases: An integrated analysis of 3 pivotal trials. </a:t>
            </a:r>
            <a:r>
              <a:rPr lang="en-US" altLang="de-DE" i="1"/>
              <a:t>European Cancer Organisation 2010</a:t>
            </a:r>
            <a:r>
              <a:rPr lang="en-US" altLang="de-DE"/>
              <a:t>: Abstract 1248P und Poster.</a:t>
            </a:r>
          </a:p>
          <a:p>
            <a:pPr eaLnBrk="1" hangingPunct="1">
              <a:spcBef>
                <a:spcPct val="0"/>
              </a:spcBef>
            </a:pP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812449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66F72-281D-41F5-A707-F65090BEB8DD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082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altLang="de-DE" b="1">
                <a:solidFill>
                  <a:srgbClr val="FF0000"/>
                </a:solidFill>
              </a:rPr>
              <a:t>References:</a:t>
            </a:r>
            <a:endParaRPr lang="en-US" altLang="de-DE">
              <a:solidFill>
                <a:srgbClr val="FF0000"/>
              </a:solidFill>
            </a:endParaRPr>
          </a:p>
          <a:p>
            <a:pPr>
              <a:buFont typeface="Calibri" pitchFamily="34" charset="0"/>
              <a:buAutoNum type="arabicPeriod"/>
            </a:pPr>
            <a:r>
              <a:rPr lang="en-US" altLang="de-DE"/>
              <a:t>Richardson G, Siena S, Lipton A, et al. Comparison of denosumab versus zoledronic acid (ZA) for the prevention of skeletal-related events in patients with bone metastases from solid tumours. </a:t>
            </a:r>
            <a:r>
              <a:rPr lang="en-US" altLang="de-DE" i="1"/>
              <a:t>Clinical Oncological Society of Australia 2011</a:t>
            </a:r>
            <a:r>
              <a:rPr lang="en-US" altLang="de-DE"/>
              <a:t>: Abstract und Vortrag</a:t>
            </a: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48EEDD-761E-4E91-B29D-9B4585CF4F7B}" type="slidenum">
              <a:rPr lang="en-US" altLang="de-DE">
                <a:solidFill>
                  <a:srgbClr val="000000"/>
                </a:solidFill>
              </a:rPr>
              <a:pPr/>
              <a:t>20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084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2148" y="4761313"/>
            <a:ext cx="6010032" cy="4602455"/>
          </a:xfrm>
        </p:spPr>
        <p:txBody>
          <a:bodyPr>
            <a:normAutofit/>
          </a:bodyPr>
          <a:lstStyle/>
          <a:p>
            <a:r>
              <a:rPr lang="en-US" b="1" dirty="0"/>
              <a:t>Key points:</a:t>
            </a:r>
          </a:p>
          <a:p>
            <a:pPr marL="186552" indent="-186552">
              <a:buFont typeface="Arial" pitchFamily="34" charset="0"/>
              <a:buChar char="•"/>
            </a:pPr>
            <a:r>
              <a:rPr lang="en-US" dirty="0" err="1"/>
              <a:t>Denosumab</a:t>
            </a:r>
            <a:r>
              <a:rPr lang="en-US" dirty="0"/>
              <a:t> increased time to first on-study SRE by 8.2 months and reduced the risk of first on-study SRE by 18%.</a:t>
            </a:r>
          </a:p>
          <a:p>
            <a:endParaRPr lang="en-US" dirty="0"/>
          </a:p>
          <a:p>
            <a:endParaRPr lang="en-US" dirty="0"/>
          </a:p>
          <a:p>
            <a:pPr defTabSz="947684">
              <a:defRPr/>
            </a:pPr>
            <a:r>
              <a:rPr lang="en-US" b="1" dirty="0"/>
              <a:t>Reference:</a:t>
            </a:r>
            <a:endParaRPr lang="en-US" dirty="0"/>
          </a:p>
          <a:p>
            <a:pPr marL="236921" indent="-236921" defTabSz="947684">
              <a:buFont typeface="+mj-lt"/>
              <a:buAutoNum type="arabicPeriod"/>
              <a:defRPr/>
            </a:pPr>
            <a:r>
              <a:rPr lang="en-US" dirty="0"/>
              <a:t>Richardson G, Siena S, Lipton A, et al. Comparison of </a:t>
            </a:r>
            <a:r>
              <a:rPr lang="en-US" dirty="0" err="1"/>
              <a:t>denosumab</a:t>
            </a:r>
            <a:r>
              <a:rPr lang="en-US" dirty="0"/>
              <a:t> versus </a:t>
            </a:r>
            <a:r>
              <a:rPr lang="en-US" dirty="0" err="1"/>
              <a:t>zoledronic</a:t>
            </a:r>
            <a:r>
              <a:rPr lang="en-US" dirty="0"/>
              <a:t> acid (ZA) for the prevention of skeletal-related events in patients with bone metastases from solid </a:t>
            </a:r>
            <a:r>
              <a:rPr lang="en-US" dirty="0" err="1"/>
              <a:t>tumours</a:t>
            </a:r>
            <a:r>
              <a:rPr lang="en-US" dirty="0"/>
              <a:t>. </a:t>
            </a:r>
            <a:r>
              <a:rPr lang="en-US" i="1" dirty="0"/>
              <a:t>Clinical </a:t>
            </a:r>
            <a:r>
              <a:rPr lang="en-US" i="1" dirty="0" err="1"/>
              <a:t>Oncological</a:t>
            </a:r>
            <a:r>
              <a:rPr lang="en-US" i="1" dirty="0"/>
              <a:t> Society of Australia 2011</a:t>
            </a:r>
            <a:r>
              <a:rPr lang="en-US" dirty="0"/>
              <a:t>: abstract and oral presentation.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72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9113C1-C92E-4DD7-838C-12EC34AE4B9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720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2147" y="4761313"/>
            <a:ext cx="6010033" cy="4703623"/>
          </a:xfrm>
        </p:spPr>
        <p:txBody>
          <a:bodyPr>
            <a:normAutofit/>
          </a:bodyPr>
          <a:lstStyle/>
          <a:p>
            <a:pPr defTabSz="947684">
              <a:defRPr/>
            </a:pPr>
            <a:r>
              <a:rPr lang="en-US" b="1" dirty="0"/>
              <a:t>Reference:</a:t>
            </a:r>
            <a:endParaRPr lang="en-US" dirty="0"/>
          </a:p>
          <a:p>
            <a:pPr marL="236921" indent="-236921" defTabSz="947684">
              <a:buFont typeface="+mj-lt"/>
              <a:buAutoNum type="arabicPeriod"/>
              <a:defRPr/>
            </a:pPr>
            <a:r>
              <a:rPr lang="en-US" dirty="0"/>
              <a:t>Richardson G, Siena S, Lipton A, et al. Comparison of </a:t>
            </a:r>
            <a:r>
              <a:rPr lang="en-US" dirty="0" err="1"/>
              <a:t>denosumab</a:t>
            </a:r>
            <a:r>
              <a:rPr lang="en-US" dirty="0"/>
              <a:t> versus </a:t>
            </a:r>
            <a:r>
              <a:rPr lang="en-US" dirty="0" err="1"/>
              <a:t>zoledronic</a:t>
            </a:r>
            <a:r>
              <a:rPr lang="en-US" dirty="0"/>
              <a:t> acid (ZA) for the prevention of skeletal-related events in patients with bone metastases from solid </a:t>
            </a:r>
            <a:r>
              <a:rPr lang="en-US" dirty="0" err="1"/>
              <a:t>tumours</a:t>
            </a:r>
            <a:r>
              <a:rPr lang="en-US" dirty="0"/>
              <a:t>. </a:t>
            </a:r>
            <a:r>
              <a:rPr lang="en-US" i="1" dirty="0"/>
              <a:t>Clinical </a:t>
            </a:r>
            <a:r>
              <a:rPr lang="en-US" i="1" dirty="0" err="1"/>
              <a:t>Oncological</a:t>
            </a:r>
            <a:r>
              <a:rPr lang="en-US" i="1" dirty="0"/>
              <a:t> Society of Australia 2011</a:t>
            </a:r>
            <a:r>
              <a:rPr lang="en-US" dirty="0"/>
              <a:t>: abstract and oral presentation.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72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9113C1-C92E-4DD7-838C-12EC34AE4B9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720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2147" y="4761313"/>
            <a:ext cx="6010033" cy="4703623"/>
          </a:xfrm>
        </p:spPr>
        <p:txBody>
          <a:bodyPr>
            <a:normAutofit/>
          </a:bodyPr>
          <a:lstStyle/>
          <a:p>
            <a:pPr defTabSz="947684">
              <a:defRPr/>
            </a:pPr>
            <a:r>
              <a:rPr lang="en-US" b="1" dirty="0"/>
              <a:t>Reference:</a:t>
            </a:r>
            <a:endParaRPr lang="en-US" dirty="0"/>
          </a:p>
          <a:p>
            <a:pPr marL="236921" indent="-236921" defTabSz="947684">
              <a:buFont typeface="+mj-lt"/>
              <a:buAutoNum type="arabicPeriod"/>
              <a:defRPr/>
            </a:pPr>
            <a:r>
              <a:rPr lang="en-US" dirty="0"/>
              <a:t>Richardson G, Siena S, Lipton A, et al. Comparison of </a:t>
            </a:r>
            <a:r>
              <a:rPr lang="en-US" dirty="0" err="1"/>
              <a:t>denosumab</a:t>
            </a:r>
            <a:r>
              <a:rPr lang="en-US" dirty="0"/>
              <a:t> versus </a:t>
            </a:r>
            <a:r>
              <a:rPr lang="en-US" dirty="0" err="1"/>
              <a:t>zoledronic</a:t>
            </a:r>
            <a:r>
              <a:rPr lang="en-US" dirty="0"/>
              <a:t> acid (ZA) for the prevention of skeletal-related events in patients with bone metastases from solid </a:t>
            </a:r>
            <a:r>
              <a:rPr lang="en-US" dirty="0" err="1"/>
              <a:t>tumours</a:t>
            </a:r>
            <a:r>
              <a:rPr lang="en-US" dirty="0"/>
              <a:t>. </a:t>
            </a:r>
            <a:r>
              <a:rPr lang="en-US" i="1" dirty="0"/>
              <a:t>Clinical </a:t>
            </a:r>
            <a:r>
              <a:rPr lang="en-US" i="1" dirty="0" err="1"/>
              <a:t>Oncological</a:t>
            </a:r>
            <a:r>
              <a:rPr lang="en-US" i="1" dirty="0"/>
              <a:t> Society of Australia 2011</a:t>
            </a:r>
            <a:r>
              <a:rPr lang="en-US" dirty="0"/>
              <a:t>: abstract and oral presentation.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72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9113C1-C92E-4DD7-838C-12EC34AE4B9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720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altLang="de-DE" b="1">
                <a:solidFill>
                  <a:srgbClr val="FF0000"/>
                </a:solidFill>
              </a:rPr>
              <a:t>References:</a:t>
            </a:r>
            <a:endParaRPr lang="en-US" altLang="de-DE">
              <a:solidFill>
                <a:srgbClr val="FF0000"/>
              </a:solidFill>
            </a:endParaRPr>
          </a:p>
          <a:p>
            <a:pPr>
              <a:buFont typeface="Calibri" pitchFamily="34" charset="0"/>
              <a:buAutoNum type="arabicPeriod"/>
            </a:pPr>
            <a:r>
              <a:rPr lang="en-US" altLang="de-DE"/>
              <a:t>Richardson G, Siena S, Lipton A, et al. Comparison of denosumab versus zoledronic acid (ZA) for the prevention of skeletal-related events in patients with bone metastases from solid tumours. </a:t>
            </a:r>
            <a:r>
              <a:rPr lang="en-US" altLang="de-DE" i="1"/>
              <a:t>Clinical Oncological Society of Australia 2011</a:t>
            </a:r>
            <a:r>
              <a:rPr lang="en-US" altLang="de-DE"/>
              <a:t>: Abstract und Vortrag</a:t>
            </a: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48EEDD-761E-4E91-B29D-9B4585CF4F7B}" type="slidenum">
              <a:rPr lang="en-US" altLang="de-DE">
                <a:solidFill>
                  <a:srgbClr val="000000"/>
                </a:solidFill>
              </a:rPr>
              <a:pPr/>
              <a:t>24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010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2148" y="4761313"/>
            <a:ext cx="6010032" cy="4602455"/>
          </a:xfrm>
        </p:spPr>
        <p:txBody>
          <a:bodyPr>
            <a:normAutofit/>
          </a:bodyPr>
          <a:lstStyle/>
          <a:p>
            <a:r>
              <a:rPr lang="en-US" b="1" dirty="0"/>
              <a:t>Key points:</a:t>
            </a:r>
          </a:p>
          <a:p>
            <a:pPr marL="187562" indent="-187562">
              <a:buFont typeface="Arial" pitchFamily="34" charset="0"/>
              <a:buChar char="•"/>
            </a:pPr>
            <a:r>
              <a:rPr lang="en-US" dirty="0"/>
              <a:t>Among patients with no or mild pain at baseline, </a:t>
            </a:r>
            <a:r>
              <a:rPr lang="en-US" dirty="0" err="1"/>
              <a:t>denosumab</a:t>
            </a:r>
            <a:r>
              <a:rPr lang="en-US" dirty="0"/>
              <a:t> delayed the median time to onset of moderate or severe pain (BPI-SF Worst Pain score &gt;4) by 1.8 months compared with </a:t>
            </a:r>
            <a:r>
              <a:rPr lang="en-US" dirty="0" err="1"/>
              <a:t>zoledronic</a:t>
            </a:r>
            <a:r>
              <a:rPr lang="en-US" dirty="0"/>
              <a:t> acid (6.5 vs. 4.7 months) and reduced the risk of experiencing moderate or severe pain by 17% (HR, 0.83; </a:t>
            </a:r>
            <a:r>
              <a:rPr lang="en-US" i="1" dirty="0"/>
              <a:t>P</a:t>
            </a:r>
            <a:r>
              <a:rPr lang="en-US" dirty="0"/>
              <a:t>&lt;0.001).</a:t>
            </a:r>
          </a:p>
          <a:p>
            <a:endParaRPr lang="en-US" b="1" dirty="0"/>
          </a:p>
          <a:p>
            <a:r>
              <a:rPr lang="en-US" b="1" dirty="0"/>
              <a:t>Reference:</a:t>
            </a:r>
          </a:p>
          <a:p>
            <a:pPr marL="236921" indent="-236921" defTabSz="947684">
              <a:buFont typeface="+mj-lt"/>
              <a:buAutoNum type="arabicPeriod"/>
              <a:defRPr/>
            </a:pPr>
            <a:r>
              <a:rPr lang="en-US" dirty="0"/>
              <a:t>von Moos R, Body JJ, </a:t>
            </a:r>
            <a:r>
              <a:rPr lang="en-US" dirty="0" err="1"/>
              <a:t>Egerdie</a:t>
            </a:r>
            <a:r>
              <a:rPr lang="en-US" dirty="0"/>
              <a:t> B, et al. Pain and health-related quality of life in patients with advanced solid </a:t>
            </a:r>
            <a:r>
              <a:rPr lang="en-US" dirty="0" err="1"/>
              <a:t>tumours</a:t>
            </a:r>
            <a:r>
              <a:rPr lang="en-US" dirty="0"/>
              <a:t> and bone metastases: integrated results from three randomized, double-blind studies of </a:t>
            </a:r>
            <a:r>
              <a:rPr lang="en-US" dirty="0" err="1"/>
              <a:t>denosumab</a:t>
            </a:r>
            <a:r>
              <a:rPr lang="en-US" dirty="0"/>
              <a:t> and </a:t>
            </a:r>
            <a:r>
              <a:rPr lang="en-US" dirty="0" err="1"/>
              <a:t>zoledronic</a:t>
            </a:r>
            <a:r>
              <a:rPr lang="en-US" dirty="0"/>
              <a:t> acid. </a:t>
            </a:r>
            <a:r>
              <a:rPr lang="en-US" i="1" dirty="0"/>
              <a:t>Support Care Cancer </a:t>
            </a:r>
            <a:r>
              <a:rPr lang="en-US" dirty="0"/>
              <a:t>2013; </a:t>
            </a:r>
            <a:r>
              <a:rPr lang="en-US" dirty="0" err="1"/>
              <a:t>doi</a:t>
            </a:r>
            <a:r>
              <a:rPr lang="en-US" dirty="0"/>
              <a:t> 10.1007/s00520-013-1932-2.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72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D23F7-A904-4D81-B05B-5662B0294761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720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2147" y="4761313"/>
            <a:ext cx="6010033" cy="4703623"/>
          </a:xfrm>
        </p:spPr>
        <p:txBody>
          <a:bodyPr>
            <a:normAutofit/>
          </a:bodyPr>
          <a:lstStyle/>
          <a:p>
            <a:r>
              <a:rPr lang="en-US" b="1" dirty="0"/>
              <a:t>Reference:</a:t>
            </a:r>
          </a:p>
          <a:p>
            <a:pPr marL="236921" indent="-236921" defTabSz="947684">
              <a:buFont typeface="+mj-lt"/>
              <a:buAutoNum type="arabicPeriod"/>
              <a:defRPr/>
            </a:pPr>
            <a:r>
              <a:rPr lang="en-US" dirty="0"/>
              <a:t>von Moos R, Body JJ, </a:t>
            </a:r>
            <a:r>
              <a:rPr lang="en-US" dirty="0" err="1"/>
              <a:t>Egerdie</a:t>
            </a:r>
            <a:r>
              <a:rPr lang="en-US" dirty="0"/>
              <a:t> B, et al. Pain and health-related quality of life in patients with advanced solid </a:t>
            </a:r>
            <a:r>
              <a:rPr lang="en-US" dirty="0" err="1"/>
              <a:t>tumours</a:t>
            </a:r>
            <a:r>
              <a:rPr lang="en-US" dirty="0"/>
              <a:t> and bone metastases: integrated results from three randomized, double-blind studies of </a:t>
            </a:r>
            <a:r>
              <a:rPr lang="en-US" dirty="0" err="1"/>
              <a:t>denosumab</a:t>
            </a:r>
            <a:r>
              <a:rPr lang="en-US" dirty="0"/>
              <a:t> and </a:t>
            </a:r>
            <a:r>
              <a:rPr lang="en-US" dirty="0" err="1"/>
              <a:t>zoledronic</a:t>
            </a:r>
            <a:r>
              <a:rPr lang="en-US" dirty="0"/>
              <a:t> acid. </a:t>
            </a:r>
            <a:r>
              <a:rPr lang="en-US" i="1" dirty="0"/>
              <a:t>Support Care Cancer </a:t>
            </a:r>
            <a:r>
              <a:rPr lang="en-US" dirty="0"/>
              <a:t>2013; </a:t>
            </a:r>
            <a:r>
              <a:rPr lang="en-US" dirty="0" err="1"/>
              <a:t>doi</a:t>
            </a:r>
            <a:r>
              <a:rPr lang="en-US" dirty="0"/>
              <a:t> 10.1007/s00520-013-1932-2.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72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D23F7-A904-4D81-B05B-5662B0294761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720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2147" y="4761313"/>
            <a:ext cx="6010033" cy="4703623"/>
          </a:xfrm>
        </p:spPr>
        <p:txBody>
          <a:bodyPr>
            <a:normAutofit/>
          </a:bodyPr>
          <a:lstStyle/>
          <a:p>
            <a:r>
              <a:rPr lang="en-US" b="1" dirty="0"/>
              <a:t>Key points:</a:t>
            </a:r>
          </a:p>
          <a:p>
            <a:pPr marL="187562" indent="-187562">
              <a:buFont typeface="Arial" pitchFamily="34" charset="0"/>
              <a:buChar char="•"/>
            </a:pPr>
            <a:r>
              <a:rPr lang="en-US" dirty="0"/>
              <a:t>Fewer </a:t>
            </a:r>
            <a:r>
              <a:rPr lang="en-US" dirty="0" err="1"/>
              <a:t>denosumab</a:t>
            </a:r>
            <a:r>
              <a:rPr lang="en-US" dirty="0"/>
              <a:t>-treated patients shifted from not using a strong </a:t>
            </a:r>
            <a:r>
              <a:rPr lang="en-US" dirty="0" err="1"/>
              <a:t>opioid</a:t>
            </a:r>
            <a:r>
              <a:rPr lang="en-US" dirty="0"/>
              <a:t> at baseline (AQA Score 0 to 2) to using a strong </a:t>
            </a:r>
            <a:r>
              <a:rPr lang="en-US" dirty="0" err="1"/>
              <a:t>opioid</a:t>
            </a:r>
            <a:r>
              <a:rPr lang="en-US" dirty="0"/>
              <a:t> (AQA Score ≥3). </a:t>
            </a:r>
          </a:p>
          <a:p>
            <a:pPr marL="187562" indent="-187562">
              <a:buFont typeface="Arial" pitchFamily="34" charset="0"/>
              <a:buChar char="•"/>
            </a:pPr>
            <a:r>
              <a:rPr lang="en-US" dirty="0"/>
              <a:t>The average relative difference was −13.4 %, favoring </a:t>
            </a:r>
            <a:r>
              <a:rPr lang="en-US" dirty="0" err="1"/>
              <a:t>denosumab</a:t>
            </a:r>
            <a:r>
              <a:rPr lang="en-US" dirty="0"/>
              <a:t> over </a:t>
            </a:r>
            <a:r>
              <a:rPr lang="en-US" dirty="0" err="1"/>
              <a:t>zoledronic</a:t>
            </a:r>
            <a:r>
              <a:rPr lang="en-US" dirty="0"/>
              <a:t> acid, and the </a:t>
            </a:r>
            <a:r>
              <a:rPr lang="en-US" i="1" dirty="0"/>
              <a:t>P</a:t>
            </a:r>
            <a:r>
              <a:rPr lang="en-US" dirty="0"/>
              <a:t>-value for the overall treatment difference was </a:t>
            </a:r>
            <a:r>
              <a:rPr lang="en-US" i="1" dirty="0"/>
              <a:t>P</a:t>
            </a:r>
            <a:r>
              <a:rPr lang="en-US" dirty="0"/>
              <a:t>=0.041.</a:t>
            </a:r>
          </a:p>
          <a:p>
            <a:pPr marL="187562" indent="-187562">
              <a:buFont typeface="Arial" pitchFamily="34" charset="0"/>
              <a:buChar char="•"/>
            </a:pPr>
            <a:r>
              <a:rPr lang="en-US" dirty="0"/>
              <a:t>No more than 12%of patients in either group shifted to using a strong </a:t>
            </a:r>
            <a:r>
              <a:rPr lang="en-US" dirty="0" err="1"/>
              <a:t>opioid</a:t>
            </a:r>
            <a:r>
              <a:rPr lang="en-US" dirty="0"/>
              <a:t> at any study visit.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Reference:</a:t>
            </a:r>
          </a:p>
          <a:p>
            <a:pPr marL="236921" indent="-236921" defTabSz="947684">
              <a:buFont typeface="+mj-lt"/>
              <a:buAutoNum type="arabicPeriod"/>
              <a:defRPr/>
            </a:pPr>
            <a:r>
              <a:rPr lang="en-US" dirty="0"/>
              <a:t>von Moos R, Body JJ, </a:t>
            </a:r>
            <a:r>
              <a:rPr lang="en-US" dirty="0" err="1"/>
              <a:t>Egerdie</a:t>
            </a:r>
            <a:r>
              <a:rPr lang="en-US" dirty="0"/>
              <a:t> B, et al. Pain and health-related quality of life in patients with advanced solid </a:t>
            </a:r>
            <a:r>
              <a:rPr lang="en-US" dirty="0" err="1"/>
              <a:t>tumours</a:t>
            </a:r>
            <a:r>
              <a:rPr lang="en-US" dirty="0"/>
              <a:t> and bone metastases: integrated results from three randomized, double-blind studies of </a:t>
            </a:r>
            <a:r>
              <a:rPr lang="en-US" dirty="0" err="1"/>
              <a:t>denosumab</a:t>
            </a:r>
            <a:r>
              <a:rPr lang="en-US" dirty="0"/>
              <a:t> and </a:t>
            </a:r>
            <a:r>
              <a:rPr lang="en-US" dirty="0" err="1"/>
              <a:t>zoledronic</a:t>
            </a:r>
            <a:r>
              <a:rPr lang="en-US" dirty="0"/>
              <a:t> acid. </a:t>
            </a:r>
            <a:r>
              <a:rPr lang="en-US" i="1" dirty="0"/>
              <a:t>Support Care Cancer </a:t>
            </a:r>
            <a:r>
              <a:rPr lang="en-US" dirty="0"/>
              <a:t>2013; </a:t>
            </a:r>
            <a:r>
              <a:rPr lang="en-US" dirty="0" err="1"/>
              <a:t>doi</a:t>
            </a:r>
            <a:r>
              <a:rPr lang="en-US" dirty="0"/>
              <a:t> 10.1007/s00520-013-1932-2.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72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D23F7-A904-4D81-B05B-5662B0294761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720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de-DE" b="1"/>
              <a:t>Key points:</a:t>
            </a:r>
          </a:p>
          <a:p>
            <a:r>
              <a:rPr lang="en-GB" altLang="de-DE"/>
              <a:t>Among all patients at risk, fewer denosumab-treated patients experienced clinically meaningful worsening (decrease) from baseline in HRQoL, as measured by FACT-G total score, than zoledronic acid-treated patients (average relative difference of -4.1 %, favouring denosumab over zoledronic acid;</a:t>
            </a:r>
          </a:p>
          <a:p>
            <a:r>
              <a:rPr lang="en-GB" altLang="de-DE"/>
              <a:t>overall treatment difference </a:t>
            </a:r>
            <a:r>
              <a:rPr lang="en-GB" altLang="de-DE" i="1"/>
              <a:t>P</a:t>
            </a:r>
            <a:r>
              <a:rPr lang="en-GB" altLang="de-DE"/>
              <a:t>=0.005). </a:t>
            </a:r>
          </a:p>
          <a:p>
            <a:r>
              <a:rPr lang="en-GB" altLang="de-DE"/>
              <a:t>Among all patients at risk, clinically meaningful improvement (increase) in HRQoL, as measured by FACT-G total score, was not significantly different between the denosumab and zoledronic acid groups (average relative difference of +8.2 % favouring denosumab over zoledronic acid; overall treatment difference </a:t>
            </a:r>
            <a:r>
              <a:rPr lang="en-GB" altLang="de-DE" i="1"/>
              <a:t>P</a:t>
            </a:r>
            <a:r>
              <a:rPr lang="en-GB" altLang="de-DE"/>
              <a:t>=0.109).</a:t>
            </a:r>
            <a:endParaRPr lang="en-US" altLang="de-DE"/>
          </a:p>
          <a:p>
            <a:endParaRPr lang="en-US" altLang="de-DE" b="1"/>
          </a:p>
          <a:p>
            <a:r>
              <a:rPr lang="en-US" altLang="de-DE" b="1"/>
              <a:t>Reference:</a:t>
            </a:r>
          </a:p>
          <a:p>
            <a:pPr>
              <a:buFont typeface="Calibri" pitchFamily="34" charset="0"/>
              <a:buAutoNum type="arabicPeriod"/>
            </a:pPr>
            <a:r>
              <a:rPr lang="en-GB" altLang="de-DE"/>
              <a:t>von Moos R, Body JJ, Egerdie B, et al. Pain and health-related quality of life in patients with advanced solid tumours and bone metastases: integrated results from three randomized, double-blind studies of denosumab and zoledronic acid. </a:t>
            </a:r>
            <a:r>
              <a:rPr lang="en-GB" altLang="de-DE" i="1"/>
              <a:t>Support Care Cancer </a:t>
            </a:r>
            <a:r>
              <a:rPr lang="en-GB" altLang="de-DE"/>
              <a:t>2013; doi 10.1007/s00520-013-1932-2.</a:t>
            </a:r>
            <a:endParaRPr lang="en-US" altLang="de-DE"/>
          </a:p>
          <a:p>
            <a:endParaRPr lang="en-GB" altLang="de-DE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36"/>
              </a:spcBef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8106" indent="-272348" eaLnBrk="0" hangingPunct="0">
              <a:spcBef>
                <a:spcPct val="30000"/>
              </a:spcBef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9393" indent="-217879" eaLnBrk="0" hangingPunct="0">
              <a:spcBef>
                <a:spcPct val="30000"/>
              </a:spcBef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25151" indent="-217879" eaLnBrk="0" hangingPunct="0">
              <a:spcBef>
                <a:spcPct val="30000"/>
              </a:spcBef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60908" indent="-217879" eaLnBrk="0" hangingPunct="0">
              <a:spcBef>
                <a:spcPct val="30000"/>
              </a:spcBef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96665" indent="-217879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32423" indent="-217879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68180" indent="-217879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03937" indent="-217879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45E095A0-0DD2-423E-A497-FDC0AA521F1B}" type="slidenum">
              <a:rPr lang="en-US" altLang="de-DE"/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28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600116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EE2C2-CA39-4147-A22C-606422A0F895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84509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038BA-E718-41BF-94C7-BB8B2CA3C9F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65" y="4706358"/>
            <a:ext cx="5572500" cy="5071081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307"/>
              </a:spcBef>
            </a:pPr>
            <a:r>
              <a:rPr lang="en-US" sz="1900" b="1" dirty="0"/>
              <a:t>Key Points</a:t>
            </a:r>
          </a:p>
          <a:p>
            <a:pPr>
              <a:lnSpc>
                <a:spcPct val="120000"/>
              </a:lnSpc>
              <a:spcBef>
                <a:spcPts val="307"/>
              </a:spcBef>
            </a:pPr>
            <a:endParaRPr lang="en-US" sz="1900" b="1" dirty="0"/>
          </a:p>
          <a:p>
            <a:pPr>
              <a:lnSpc>
                <a:spcPct val="120000"/>
              </a:lnSpc>
              <a:spcBef>
                <a:spcPts val="307"/>
              </a:spcBef>
              <a:buFont typeface="Arial" pitchFamily="34" charset="0"/>
              <a:buChar char="•"/>
            </a:pPr>
            <a:r>
              <a:rPr lang="en-US" sz="1900" b="0" dirty="0"/>
              <a:t>A pre-planned integrated analysis was conducted</a:t>
            </a:r>
            <a:r>
              <a:rPr lang="en-US" sz="1900" b="0" baseline="0" dirty="0"/>
              <a:t> combining the results of the three pivotal phase III trials in patients with breast, prostate, and other solid tumours or multiple myeloma.  </a:t>
            </a:r>
          </a:p>
          <a:p>
            <a:pPr>
              <a:lnSpc>
                <a:spcPct val="120000"/>
              </a:lnSpc>
              <a:spcBef>
                <a:spcPts val="307"/>
              </a:spcBef>
              <a:buFont typeface="Arial" pitchFamily="34" charset="0"/>
              <a:buChar char="•"/>
            </a:pPr>
            <a:r>
              <a:rPr lang="en-US" sz="1900" b="0" baseline="0" dirty="0"/>
              <a:t>For the purpose of this presentation, these combined results will be presented.</a:t>
            </a:r>
          </a:p>
          <a:p>
            <a:pPr>
              <a:lnSpc>
                <a:spcPct val="120000"/>
              </a:lnSpc>
              <a:spcBef>
                <a:spcPts val="307"/>
              </a:spcBef>
            </a:pPr>
            <a:endParaRPr lang="en-US" sz="2100" dirty="0"/>
          </a:p>
          <a:p>
            <a:pPr marL="234257" indent="-234257">
              <a:lnSpc>
                <a:spcPct val="120000"/>
              </a:lnSpc>
              <a:spcBef>
                <a:spcPts val="307"/>
              </a:spcBef>
            </a:pPr>
            <a:r>
              <a:rPr lang="en-US" sz="1900" b="1" u="sng" dirty="0"/>
              <a:t>Reference</a:t>
            </a:r>
          </a:p>
          <a:p>
            <a:pPr marL="234257" indent="-234257">
              <a:lnSpc>
                <a:spcPct val="120000"/>
              </a:lnSpc>
              <a:spcBef>
                <a:spcPts val="307"/>
              </a:spcBef>
            </a:pPr>
            <a:endParaRPr lang="en-US" sz="2100" b="1" dirty="0"/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3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/>
              <a:t>Lipton A, </a:t>
            </a:r>
            <a:r>
              <a:rPr lang="en-GB" sz="1400" dirty="0" err="1"/>
              <a:t>Fizazi</a:t>
            </a:r>
            <a:r>
              <a:rPr lang="en-GB" sz="1400" dirty="0"/>
              <a:t> K, </a:t>
            </a:r>
            <a:r>
              <a:rPr lang="en-GB" sz="1400" dirty="0" err="1"/>
              <a:t>Stopeck</a:t>
            </a:r>
            <a:r>
              <a:rPr lang="en-GB" sz="1400" dirty="0"/>
              <a:t> AT, et al. Superiority of </a:t>
            </a:r>
            <a:r>
              <a:rPr lang="en-GB" sz="1400" dirty="0" err="1"/>
              <a:t>denosumab</a:t>
            </a:r>
            <a:r>
              <a:rPr lang="en-GB" sz="1400" dirty="0"/>
              <a:t> to </a:t>
            </a:r>
            <a:r>
              <a:rPr lang="en-GB" sz="1400" dirty="0" err="1"/>
              <a:t>zoledronic</a:t>
            </a:r>
            <a:r>
              <a:rPr lang="en-GB" sz="1400" dirty="0"/>
              <a:t> acid for prevention of skeletal-related events: A combined analysis of 3 pivotal, randomised, phase 3 trials. </a:t>
            </a:r>
            <a:r>
              <a:rPr lang="en-GB" sz="1400" i="1" dirty="0" err="1"/>
              <a:t>Eur</a:t>
            </a:r>
            <a:r>
              <a:rPr lang="en-GB" sz="1400" i="1" dirty="0"/>
              <a:t> J Cancer </a:t>
            </a:r>
            <a:r>
              <a:rPr lang="en-GB" sz="1400" dirty="0"/>
              <a:t>2012;48:3082-3092.</a:t>
            </a:r>
            <a:endParaRPr lang="en-GB" sz="1400" i="0" dirty="0"/>
          </a:p>
          <a:p>
            <a:pPr>
              <a:lnSpc>
                <a:spcPct val="120000"/>
              </a:lnSpc>
              <a:spcBef>
                <a:spcPts val="307"/>
              </a:spcBef>
            </a:pPr>
            <a:endParaRPr lang="en-US" sz="1400" dirty="0"/>
          </a:p>
          <a:p>
            <a:pPr>
              <a:lnSpc>
                <a:spcPct val="120000"/>
              </a:lnSpc>
              <a:spcBef>
                <a:spcPts val="307"/>
              </a:spcBef>
            </a:pPr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/>
      </p:sp>
      <p:cxnSp>
        <p:nvCxnSpPr>
          <p:cNvPr id="3" name="Straight Arrow Connector 2"/>
          <p:cNvCxnSpPr/>
          <p:nvPr/>
        </p:nvCxnSpPr>
        <p:spPr>
          <a:xfrm>
            <a:off x="1017547" y="1609343"/>
            <a:ext cx="37285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7264" y="5236129"/>
            <a:ext cx="23755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104" y="5634288"/>
            <a:ext cx="674623" cy="54921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28111" tIns="28111" rIns="28111" bIns="2811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Henry DH, et al. J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Clin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Oncol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[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Epub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ahead of print]: 2,B,6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35728" y="5745550"/>
            <a:ext cx="23755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380775" y="8213343"/>
            <a:ext cx="39155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83694" y="1221342"/>
            <a:ext cx="733855" cy="893923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 lIns="28111" tIns="28111" rIns="28111" bIns="28111">
            <a:spAutoFit/>
          </a:bodyPr>
          <a:lstStyle/>
          <a:p>
            <a:pPr marL="0" marR="0" lvl="0" indent="0" algn="l" defTabSz="967937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XGEVA™ PI 2010: 9,14</a:t>
            </a:r>
          </a:p>
          <a:p>
            <a:pPr marL="0" marR="0" lvl="0" indent="0" algn="l" defTabSz="967937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Henry DH, et al. J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Clin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Oncol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[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Epub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ahead of print]: 2,A,5; 2,B,1; 3,Figure 1</a:t>
            </a: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691" y="2382154"/>
            <a:ext cx="725750" cy="54921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28111" tIns="28111" rIns="28111" bIns="2811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Henry DH, et al. J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Clin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Oncol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[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Epub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ahead of print]: 2,A,4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009442" y="2543104"/>
            <a:ext cx="37285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983384" y="2174981"/>
            <a:ext cx="591074" cy="893923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 lIns="28111" tIns="28111" rIns="28111" bIns="28111">
            <a:spAutoFit/>
          </a:bodyPr>
          <a:lstStyle/>
          <a:p>
            <a:pPr marL="0" marR="0" lvl="0" indent="0" algn="l" defTabSz="967937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XGEVA™ PI 2010: 2,2.1</a:t>
            </a:r>
          </a:p>
          <a:p>
            <a:pPr marL="0" marR="0" lvl="0" indent="0" algn="l" defTabSz="967937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Henry DH, et al. J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Clin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Oncol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[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Epub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ahead of print]: 2,B,3</a:t>
            </a: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10800000">
            <a:off x="4868259" y="2334971"/>
            <a:ext cx="1123853" cy="16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46904" y="3376813"/>
            <a:ext cx="725750" cy="54921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28111" tIns="28111" rIns="28111" bIns="2811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Henry DH, et al. J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Clin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Oncol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[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Epub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ahead of print]: 2,B,6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972656" y="3598662"/>
            <a:ext cx="37285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7411" y="4577466"/>
            <a:ext cx="572370" cy="893923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 lIns="28111" tIns="28111" rIns="28111" bIns="28111">
            <a:spAutoFit/>
          </a:bodyPr>
          <a:lstStyle/>
          <a:p>
            <a:pPr marL="0" marR="0" lvl="0" indent="0" algn="l" defTabSz="967937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XGEVA™ PI 2010: 9,14</a:t>
            </a:r>
          </a:p>
          <a:p>
            <a:pPr marL="0" marR="0" lvl="0" indent="0" algn="l" defTabSz="967937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Henry DH, et al. J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Clin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Oncol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[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Epub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ahead of print]: 2,A,5</a:t>
            </a: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35726" y="5860580"/>
            <a:ext cx="225082" cy="1885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2399" y="6291429"/>
            <a:ext cx="596686" cy="893923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 lIns="28111" tIns="28111" rIns="28111" bIns="28111">
            <a:spAutoFit/>
          </a:bodyPr>
          <a:lstStyle/>
          <a:p>
            <a:pPr marL="0" marR="0" lvl="0" indent="0" algn="l" defTabSz="967937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XGEVA™ PI 2010: 9,14</a:t>
            </a:r>
          </a:p>
          <a:p>
            <a:pPr marL="0" marR="0" lvl="0" indent="0" algn="l" defTabSz="967937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Henry DH, et al. J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Clin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Oncol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[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Epub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ahead of print]: 2,A,4</a:t>
            </a: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39085" y="6970267"/>
            <a:ext cx="23755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92278" y="7281792"/>
            <a:ext cx="596686" cy="610769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 lIns="28111" tIns="28111" rIns="28111" bIns="28111">
            <a:spAutoFit/>
          </a:bodyPr>
          <a:lstStyle/>
          <a:p>
            <a:pPr marL="0" marR="0" lvl="0" indent="0" algn="l" defTabSz="967937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Henry DH, et al. J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Clin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Oncol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[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Epub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ahead of print]: 2,B,1</a:t>
            </a: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09781" y="4850445"/>
            <a:ext cx="16397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39087" y="6630007"/>
            <a:ext cx="12657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91769" y="7606469"/>
            <a:ext cx="23755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92278" y="7987053"/>
            <a:ext cx="596686" cy="610769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 lIns="28111" tIns="28111" rIns="28111" bIns="28111">
            <a:spAutoFit/>
          </a:bodyPr>
          <a:lstStyle/>
          <a:p>
            <a:pPr marL="0" marR="0" lvl="0" indent="0" algn="l" defTabSz="967937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Henry DH, et al. J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Clin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Oncol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[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Epub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ahead of print]: 2,B,3</a:t>
            </a: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91769" y="8039519"/>
            <a:ext cx="23755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764849" y="8057315"/>
            <a:ext cx="596686" cy="610769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 lIns="28111" tIns="28111" rIns="28111" bIns="28111">
            <a:spAutoFit/>
          </a:bodyPr>
          <a:lstStyle/>
          <a:p>
            <a:pPr marL="0" marR="0" lvl="0" indent="0" algn="l" defTabSz="967937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Henry DH, et al. J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Clin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Oncol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[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Epub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ahead of print]: 2,A,4</a:t>
            </a: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98922-F5E5-47DB-8D7E-D951B2B505D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0400" y="736600"/>
            <a:ext cx="3586163" cy="268922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7333" y="3679180"/>
            <a:ext cx="5506095" cy="4456684"/>
          </a:xfrm>
          <a:noFill/>
          <a:ln/>
        </p:spPr>
        <p:txBody>
          <a:bodyPr lIns="0" tIns="0" rIns="0" bIns="0"/>
          <a:lstStyle/>
          <a:p>
            <a:pPr marL="234041" indent="-234041"/>
            <a:r>
              <a:rPr lang="en-US" b="1" noProof="0" dirty="0"/>
              <a:t>Key</a:t>
            </a:r>
            <a:r>
              <a:rPr lang="en-US" b="1" baseline="0" noProof="0" dirty="0"/>
              <a:t> points</a:t>
            </a:r>
          </a:p>
          <a:p>
            <a:pPr marL="234041" indent="-234041"/>
            <a:endParaRPr lang="en-US" b="1" baseline="0" noProof="0" dirty="0"/>
          </a:p>
          <a:p>
            <a:pPr marL="234041" indent="-234041">
              <a:buFont typeface="Arial" pitchFamily="34" charset="0"/>
              <a:buChar char="•"/>
            </a:pPr>
            <a:r>
              <a:rPr lang="en-US" b="0" baseline="0" noProof="0" dirty="0"/>
              <a:t>All of the denosumab phase 3 pivotal trials utilised the same clinical study design. The studies were all international, randomised,</a:t>
            </a:r>
          </a:p>
          <a:p>
            <a:pPr marL="234041" indent="-234041">
              <a:buFont typeface="Arial" pitchFamily="34" charset="0"/>
              <a:buChar char="•"/>
            </a:pPr>
            <a:r>
              <a:rPr lang="en-US" b="0" baseline="0" noProof="0" dirty="0"/>
              <a:t>double-blind, double dummy active-controlled studies comparing denosumab with zoledronic acid.  </a:t>
            </a:r>
          </a:p>
          <a:p>
            <a:pPr marL="234041" indent="-234041">
              <a:buFont typeface="Arial" pitchFamily="34" charset="0"/>
              <a:buChar char="•"/>
            </a:pPr>
            <a:r>
              <a:rPr lang="en-US" b="0" baseline="0" noProof="0" dirty="0"/>
              <a:t>Patients were randomly assigned to receive either denosumab 120 mg SC and placebo IV every 4 weeks or zoledronic acid 4 mg IV and placebo SC.  </a:t>
            </a:r>
          </a:p>
          <a:p>
            <a:pPr marL="234041" indent="-234041">
              <a:buFont typeface="Arial" pitchFamily="34" charset="0"/>
              <a:buChar char="•"/>
            </a:pPr>
            <a:r>
              <a:rPr lang="en-US" b="0" baseline="0" noProof="0" dirty="0"/>
              <a:t>Both IV agents were dose-adjusted based on baseline creatinine clearance levels ≤ 60 </a:t>
            </a:r>
            <a:r>
              <a:rPr lang="en-US" b="0" baseline="0" noProof="0" dirty="0" err="1"/>
              <a:t>mL</a:t>
            </a:r>
            <a:r>
              <a:rPr lang="en-US" b="0" baseline="0" noProof="0" dirty="0"/>
              <a:t>/min and were withheld during treatment for deterioration of renal function, according to the zoledronic acid </a:t>
            </a:r>
            <a:r>
              <a:rPr lang="en-US" b="0" baseline="0" noProof="0" dirty="0" err="1"/>
              <a:t>licence</a:t>
            </a:r>
            <a:r>
              <a:rPr lang="en-US" b="0" baseline="0" noProof="0" dirty="0"/>
              <a:t>. Since denosumab is not cleared by the kidneys, dose adjustments are not required for denosumab.  </a:t>
            </a:r>
          </a:p>
          <a:p>
            <a:pPr marL="234041" indent="-234041">
              <a:buFont typeface="Arial" pitchFamily="34" charset="0"/>
              <a:buChar char="•"/>
            </a:pPr>
            <a:r>
              <a:rPr lang="en-US" b="0" baseline="0" noProof="0" dirty="0"/>
              <a:t>All of the patients enrolled were strongly encouraged to take daily calcium and vitamin D supplements.  This is now mandatory according to the XGEVA </a:t>
            </a:r>
            <a:r>
              <a:rPr lang="en-US" b="0" baseline="0" noProof="0" dirty="0" err="1"/>
              <a:t>licence</a:t>
            </a:r>
            <a:r>
              <a:rPr lang="en-US" b="0" baseline="0" noProof="0" dirty="0"/>
              <a:t>.</a:t>
            </a:r>
          </a:p>
          <a:p>
            <a:pPr marL="234041" indent="-234041">
              <a:buFont typeface="Arial" pitchFamily="34" charset="0"/>
              <a:buChar char="•"/>
            </a:pPr>
            <a:endParaRPr lang="en-US" b="0" noProof="0" dirty="0"/>
          </a:p>
          <a:p>
            <a:pPr marL="234041" indent="-234041">
              <a:buFont typeface="Arial" pitchFamily="34" charset="0"/>
              <a:buChar char="•"/>
            </a:pPr>
            <a:endParaRPr lang="en-US" b="1" noProof="0" dirty="0"/>
          </a:p>
          <a:p>
            <a:pPr>
              <a:buFont typeface="Arial" pitchFamily="34" charset="0"/>
              <a:buChar char="•"/>
              <a:tabLst>
                <a:tab pos="233212" algn="l"/>
              </a:tabLst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998649-4977-442A-BDE4-1035E4D7C9A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0400" y="736600"/>
            <a:ext cx="3586163" cy="268922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7333" y="3679180"/>
            <a:ext cx="5506095" cy="4456684"/>
          </a:xfrm>
          <a:noFill/>
          <a:ln/>
        </p:spPr>
        <p:txBody>
          <a:bodyPr lIns="0" tIns="0" rIns="0" bIns="0">
            <a:normAutofit fontScale="77500" lnSpcReduction="20000"/>
          </a:bodyPr>
          <a:lstStyle/>
          <a:p>
            <a:pPr>
              <a:buFont typeface="Arial" pitchFamily="34" charset="0"/>
              <a:buChar char="•"/>
              <a:tabLst>
                <a:tab pos="233212" algn="l"/>
              </a:tabLst>
            </a:pPr>
            <a:r>
              <a:rPr lang="en-GB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points</a:t>
            </a:r>
          </a:p>
          <a:p>
            <a:pPr>
              <a:buFont typeface="Arial" pitchFamily="34" charset="0"/>
              <a:buChar char="•"/>
              <a:tabLst>
                <a:tab pos="233212" algn="l"/>
              </a:tabLst>
            </a:pPr>
            <a:endParaRPr lang="en-GB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  <a:tabLst>
                <a:tab pos="233212" algn="l"/>
              </a:tabLst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efficacy and safety of 120 mg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denosumab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administered subcutaneously (SC) every 4 weeks or 4 mg zoledronic acid intravenously (IV) every 4 weeks was compared in three randomised, double blind, active controlled studies, in IV-bisphosphonate naïve patients with advanced malignancies involving bone.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Three studies were conduced in adults with advanced breast cancer</a:t>
            </a:r>
            <a:r>
              <a:rPr lang="en-GB" sz="12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castration-resistant prostate cancer</a:t>
            </a:r>
            <a:r>
              <a:rPr lang="en-GB" sz="12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other solid tumours (excluding breast and prostate) or multiple myeloma</a:t>
            </a:r>
            <a:r>
              <a:rPr lang="en-GB" sz="12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>
              <a:buFont typeface="Arial" pitchFamily="34" charset="0"/>
              <a:buChar char="•"/>
              <a:tabLst>
                <a:tab pos="233212" algn="l"/>
              </a:tabLst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primary endpoint was to determine non-inferiority in the time to first on-study SRE. If non-inferiority was met, a secondary endpoint was to assess superiority of time to first SRE and time to first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subsequent SRE using multiple-event analysis. </a:t>
            </a:r>
          </a:p>
          <a:p>
            <a:pPr>
              <a:buFont typeface="Arial" pitchFamily="34" charset="0"/>
              <a:buChar char="•"/>
              <a:tabLst>
                <a:tab pos="233212" algn="l"/>
              </a:tabLst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Several exploratory endpoints were also evaluated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explore effects on overall survival and disease progression as well as health-related quality of life assessments.</a:t>
            </a:r>
          </a:p>
          <a:p>
            <a:pPr>
              <a:buFont typeface="Arial" pitchFamily="34" charset="0"/>
              <a:buChar char="•"/>
              <a:tabLst>
                <a:tab pos="233212" algn="l"/>
              </a:tabLst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pre-specified post-hoc integrated analysis of the 3 pivotal trials was conducted and the results of this study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will be shown in this presentation</a:t>
            </a:r>
            <a:r>
              <a:rPr lang="en-GB" sz="12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Font typeface="Arial" pitchFamily="34" charset="0"/>
              <a:buChar char="•"/>
              <a:tabLst>
                <a:tab pos="233212" algn="l"/>
              </a:tabLst>
            </a:pPr>
            <a:r>
              <a:rPr lang="en-GB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post-analysis has also been conducted of the phase III trial in patients with other solid tumours, excluding the multiple myeloma patients and the results are presented in this deck</a:t>
            </a:r>
            <a:r>
              <a:rPr lang="en-GB" sz="1200" b="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GB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b="0" dirty="0"/>
          </a:p>
          <a:p>
            <a:pPr>
              <a:tabLst>
                <a:tab pos="233212" algn="l"/>
              </a:tabLst>
            </a:pPr>
            <a:endParaRPr lang="en-US" b="1" dirty="0"/>
          </a:p>
          <a:p>
            <a:pPr>
              <a:tabLst>
                <a:tab pos="233212" algn="l"/>
              </a:tabLst>
            </a:pPr>
            <a:r>
              <a:rPr lang="en-US" b="1" dirty="0"/>
              <a:t>References</a:t>
            </a:r>
          </a:p>
          <a:p>
            <a:pPr>
              <a:tabLst>
                <a:tab pos="233212" algn="l"/>
              </a:tabLst>
            </a:pPr>
            <a:endParaRPr lang="en-US" b="1" dirty="0"/>
          </a:p>
          <a:p>
            <a:pPr marL="228600" indent="-228600">
              <a:buFont typeface="+mj-lt"/>
              <a:buAutoNum type="arabicPeriod"/>
              <a:tabLst>
                <a:tab pos="233212" algn="l"/>
              </a:tabLst>
            </a:pPr>
            <a:r>
              <a:rPr lang="en-US" sz="1200" dirty="0" err="1"/>
              <a:t>Stopeck</a:t>
            </a:r>
            <a:r>
              <a:rPr lang="en-US" sz="1200" dirty="0"/>
              <a:t> AT, Lipton A, Body JJ, et al. </a:t>
            </a:r>
            <a:r>
              <a:rPr lang="en-US" sz="1200" dirty="0" err="1"/>
              <a:t>Denosumab</a:t>
            </a:r>
            <a:r>
              <a:rPr lang="en-US" sz="1200" dirty="0"/>
              <a:t> Compared With </a:t>
            </a:r>
            <a:r>
              <a:rPr lang="en-US" sz="1200" dirty="0" err="1"/>
              <a:t>Zoledronic</a:t>
            </a:r>
            <a:r>
              <a:rPr lang="en-US" sz="1200" dirty="0"/>
              <a:t> Acid for the Treatment of Bone Metastases in Patients With Advanced Breast Cancer: A Randomized, Double-Blind Study. </a:t>
            </a:r>
            <a:r>
              <a:rPr lang="en-US" sz="1200" i="1" dirty="0"/>
              <a:t>J </a:t>
            </a:r>
            <a:r>
              <a:rPr lang="en-US" sz="1200" i="1" dirty="0" err="1"/>
              <a:t>Clin</a:t>
            </a:r>
            <a:r>
              <a:rPr lang="en-US" sz="1200" i="1" dirty="0"/>
              <a:t> </a:t>
            </a:r>
            <a:r>
              <a:rPr lang="en-US" sz="1200" i="1" dirty="0" err="1"/>
              <a:t>Oncol</a:t>
            </a:r>
            <a:r>
              <a:rPr lang="en-US" sz="1200" i="1" dirty="0"/>
              <a:t> </a:t>
            </a:r>
            <a:r>
              <a:rPr lang="en-US" sz="1200" i="0" dirty="0"/>
              <a:t>2010;28:5132-5139.</a:t>
            </a:r>
          </a:p>
          <a:p>
            <a:pPr marL="228600" indent="-228600">
              <a:buFont typeface="+mj-lt"/>
              <a:buAutoNum type="arabicPeriod"/>
              <a:tabLst>
                <a:tab pos="233212" algn="l"/>
              </a:tabLst>
            </a:pPr>
            <a:r>
              <a:rPr lang="en-US" sz="1200" dirty="0" err="1"/>
              <a:t>Fizazi</a:t>
            </a:r>
            <a:r>
              <a:rPr lang="en-US" sz="1200" dirty="0"/>
              <a:t> K, Carducci M, Smith M, et al. Denosumab versus zoledronic acid for treatment of bone metastases in men with castration-resistant prostate cancer: a randomised, double-blind study. </a:t>
            </a:r>
            <a:r>
              <a:rPr lang="en-US" sz="1200" i="1" dirty="0"/>
              <a:t>Lancet </a:t>
            </a:r>
            <a:r>
              <a:rPr lang="en-US" sz="1200" i="0" dirty="0"/>
              <a:t>2011;377:813-822.</a:t>
            </a:r>
          </a:p>
          <a:p>
            <a:pPr marL="228600" indent="-228600">
              <a:buFont typeface="+mj-lt"/>
              <a:buAutoNum type="arabicPeriod"/>
              <a:tabLst>
                <a:tab pos="233212" algn="l"/>
              </a:tabLst>
            </a:pPr>
            <a:r>
              <a:rPr lang="en-US" sz="1200" dirty="0"/>
              <a:t>Henry DH, Costa L, </a:t>
            </a:r>
            <a:r>
              <a:rPr lang="en-US" sz="1200" dirty="0" err="1"/>
              <a:t>Goldwasser</a:t>
            </a:r>
            <a:r>
              <a:rPr lang="en-US" sz="1200" dirty="0"/>
              <a:t> F, et al. Randomized, double-blind study of </a:t>
            </a:r>
            <a:r>
              <a:rPr lang="en-US" sz="1200" dirty="0" err="1"/>
              <a:t>denosumab</a:t>
            </a:r>
            <a:r>
              <a:rPr lang="en-US" sz="1200" dirty="0"/>
              <a:t> versus </a:t>
            </a:r>
            <a:r>
              <a:rPr lang="en-US" sz="1200" dirty="0" err="1"/>
              <a:t>zoledronic</a:t>
            </a:r>
            <a:r>
              <a:rPr lang="en-US" sz="1200" dirty="0"/>
              <a:t> acid in the treatment of bone metastases in patients with advanced cancer (excluding breast and prostate cancer) or multiple myeloma. </a:t>
            </a:r>
            <a:r>
              <a:rPr lang="en-US" sz="1200" i="1" dirty="0"/>
              <a:t>J </a:t>
            </a:r>
            <a:r>
              <a:rPr lang="en-US" sz="1200" i="1" dirty="0" err="1"/>
              <a:t>Clin</a:t>
            </a:r>
            <a:r>
              <a:rPr lang="en-US" sz="1200" i="1" dirty="0"/>
              <a:t> </a:t>
            </a:r>
            <a:r>
              <a:rPr lang="en-US" sz="1200" i="1" dirty="0" err="1"/>
              <a:t>Oncol</a:t>
            </a:r>
            <a:r>
              <a:rPr lang="en-US" sz="1200" i="1" dirty="0"/>
              <a:t> </a:t>
            </a:r>
            <a:r>
              <a:rPr lang="en-US" sz="1200" i="0" dirty="0"/>
              <a:t>2011;29:1125-1132.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233212" algn="l"/>
              </a:tabLst>
              <a:defRPr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Lipton A,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Fizazi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K, Stopeck AT, et al. Superiority of denosumab to zoledronic acid for prevention of skeletal-related events: a combined analysis of 3 pivotal, randomised, phase 3 trials. European Journal of Cancer 2012;48:3082-3092.</a:t>
            </a:r>
          </a:p>
          <a:p>
            <a:pPr marL="228600" indent="-228600">
              <a:buFont typeface="+mj-lt"/>
              <a:buAutoNum type="arabicPeriod"/>
              <a:tabLst>
                <a:tab pos="233212" algn="l"/>
              </a:tabLst>
            </a:pPr>
            <a:r>
              <a:rPr lang="en-US" sz="1200" i="0" dirty="0"/>
              <a:t>Henry,</a:t>
            </a:r>
            <a:r>
              <a:rPr lang="en-US" sz="1200" i="0" baseline="0" dirty="0"/>
              <a:t> DH </a:t>
            </a:r>
            <a:r>
              <a:rPr lang="en-US" sz="1200" i="1" baseline="0" dirty="0"/>
              <a:t>et al </a:t>
            </a:r>
            <a:r>
              <a:rPr lang="en-US" sz="1200" i="0" baseline="0" dirty="0"/>
              <a:t>Delaying skeletal-related events in a </a:t>
            </a:r>
            <a:r>
              <a:rPr lang="en-US" sz="1200" i="0" baseline="0" dirty="0" err="1"/>
              <a:t>randomised</a:t>
            </a:r>
            <a:r>
              <a:rPr lang="en-US" sz="1200" i="0" baseline="0" dirty="0"/>
              <a:t> phase 3 study of denosumab versus zoledronic acid in patients with advanced cancer: an analysis of data from patients with solid tumours, Support Care Cancer, 2013.</a:t>
            </a:r>
            <a:endParaRPr lang="en-US" sz="1200" i="0" dirty="0"/>
          </a:p>
          <a:p>
            <a:pPr marL="228600" indent="-228600">
              <a:buFont typeface="+mj-lt"/>
              <a:buNone/>
              <a:tabLst>
                <a:tab pos="233212" algn="l"/>
              </a:tabLst>
            </a:pPr>
            <a:endParaRPr lang="en-US" i="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4041" marR="0" indent="-234041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1" dirty="0"/>
              <a:t>Key Points</a:t>
            </a:r>
          </a:p>
          <a:p>
            <a:pPr marL="234041" marR="0" indent="-234041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endParaRPr lang="en-US" b="1" dirty="0"/>
          </a:p>
          <a:p>
            <a:pPr marL="234041" marR="0" indent="-234041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dirty="0"/>
              <a:t>Baseline characteristics were well balanced between the treatment groups.</a:t>
            </a:r>
          </a:p>
          <a:p>
            <a:pPr marL="234041" marR="0" indent="-234041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endParaRPr lang="en-US" b="1" dirty="0"/>
          </a:p>
          <a:p>
            <a:pPr marL="234041" marR="0" indent="-234041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1" dirty="0"/>
              <a:t>Reference:</a:t>
            </a:r>
          </a:p>
          <a:p>
            <a:pPr marL="234041" marR="0" indent="-234041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200" dirty="0"/>
              <a:t>Lipton A, </a:t>
            </a:r>
            <a:r>
              <a:rPr lang="en-GB" sz="1200" dirty="0" err="1"/>
              <a:t>Fizazi</a:t>
            </a:r>
            <a:r>
              <a:rPr lang="en-GB" sz="1200" dirty="0"/>
              <a:t> K, </a:t>
            </a:r>
            <a:r>
              <a:rPr lang="en-GB" sz="1200" dirty="0" err="1"/>
              <a:t>Stopeck</a:t>
            </a:r>
            <a:r>
              <a:rPr lang="en-GB" sz="1200" dirty="0"/>
              <a:t> AT, et al. Superiority of </a:t>
            </a:r>
            <a:r>
              <a:rPr lang="en-GB" sz="1200" dirty="0" err="1"/>
              <a:t>denosumab</a:t>
            </a:r>
            <a:r>
              <a:rPr lang="en-GB" sz="1200" dirty="0"/>
              <a:t> to </a:t>
            </a:r>
            <a:r>
              <a:rPr lang="en-GB" sz="1200" dirty="0" err="1"/>
              <a:t>zoledronic</a:t>
            </a:r>
            <a:r>
              <a:rPr lang="en-GB" sz="1200" dirty="0"/>
              <a:t> acid for prevention of skeletal-related events: A combined analysis of 3 pivotal, randomised, phase 3 trials. </a:t>
            </a:r>
            <a:r>
              <a:rPr lang="en-GB" sz="1200" i="1" dirty="0" err="1"/>
              <a:t>Eur</a:t>
            </a:r>
            <a:r>
              <a:rPr lang="en-GB" sz="1200" i="1" dirty="0"/>
              <a:t> J Cancer </a:t>
            </a:r>
            <a:r>
              <a:rPr lang="en-GB" sz="1200" i="0" dirty="0"/>
              <a:t>2012;48:3082-3092.</a:t>
            </a: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9D23F7-A904-4D81-B05B-5662B029476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4041" marR="0" indent="-234041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1" dirty="0"/>
              <a:t>Key Points</a:t>
            </a:r>
          </a:p>
          <a:p>
            <a:pPr marL="234041" marR="0" indent="-234041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endParaRPr lang="en-US" b="0" dirty="0"/>
          </a:p>
          <a:p>
            <a:pPr marL="234041" marR="0" indent="-234041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dirty="0"/>
              <a:t>This table shows</a:t>
            </a:r>
            <a:r>
              <a:rPr lang="en-US" b="0" baseline="0" dirty="0"/>
              <a:t> the distribution of patients by tumour types in each treatment group.</a:t>
            </a:r>
            <a:endParaRPr lang="en-US" b="0" dirty="0"/>
          </a:p>
          <a:p>
            <a:pPr marL="234041" marR="0" indent="-234041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endParaRPr lang="en-US" b="1" dirty="0"/>
          </a:p>
          <a:p>
            <a:pPr marL="234041" marR="0" indent="-234041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1" dirty="0"/>
              <a:t>Reference</a:t>
            </a:r>
          </a:p>
          <a:p>
            <a:pPr marL="234041" marR="0" indent="-234041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endParaRPr lang="en-US" b="1" dirty="0"/>
          </a:p>
          <a:p>
            <a:pPr marL="234041" marR="0" indent="-234041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200" dirty="0"/>
              <a:t>Lipton A, </a:t>
            </a:r>
            <a:r>
              <a:rPr lang="en-GB" sz="1200" dirty="0" err="1"/>
              <a:t>Fizazi</a:t>
            </a:r>
            <a:r>
              <a:rPr lang="en-GB" sz="1200" dirty="0"/>
              <a:t> K, </a:t>
            </a:r>
            <a:r>
              <a:rPr lang="en-GB" sz="1200" dirty="0" err="1"/>
              <a:t>Stopeck</a:t>
            </a:r>
            <a:r>
              <a:rPr lang="en-GB" sz="1200" dirty="0"/>
              <a:t> AT, et al. Superiority of </a:t>
            </a:r>
            <a:r>
              <a:rPr lang="en-GB" sz="1200" dirty="0" err="1"/>
              <a:t>denosumab</a:t>
            </a:r>
            <a:r>
              <a:rPr lang="en-GB" sz="1200" dirty="0"/>
              <a:t> to </a:t>
            </a:r>
            <a:r>
              <a:rPr lang="en-GB" sz="1200" dirty="0" err="1"/>
              <a:t>zoledronic</a:t>
            </a:r>
            <a:r>
              <a:rPr lang="en-GB" sz="1200" dirty="0"/>
              <a:t> acid for prevention of skeletal-related events: A combined analysis of 3 pivotal, randomised, phase 3 trials. </a:t>
            </a:r>
            <a:r>
              <a:rPr lang="en-GB" sz="1200" i="1" dirty="0" err="1"/>
              <a:t>Eur</a:t>
            </a:r>
            <a:r>
              <a:rPr lang="en-GB" sz="1200" i="1" dirty="0"/>
              <a:t> J Cancer </a:t>
            </a:r>
            <a:r>
              <a:rPr lang="en-GB" sz="1200" i="0" dirty="0"/>
              <a:t>2012;48:3082-3092.</a:t>
            </a: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9D23F7-A904-4D81-B05B-5662B029476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004749-9895-4950-BD2F-BEB5D9FBEEDA}" type="slidenum">
              <a:rPr lang="en-GB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3613" y="742950"/>
            <a:ext cx="4956175" cy="3717925"/>
          </a:xfrm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788" y="4705351"/>
            <a:ext cx="5047827" cy="4457700"/>
          </a:xfrm>
        </p:spPr>
        <p:txBody>
          <a:bodyPr/>
          <a:lstStyle/>
          <a:p>
            <a:r>
              <a:rPr lang="en-US" b="1" dirty="0"/>
              <a:t>Key</a:t>
            </a:r>
            <a:r>
              <a:rPr lang="en-US" b="1" baseline="0" dirty="0"/>
              <a:t> points</a:t>
            </a:r>
          </a:p>
          <a:p>
            <a:endParaRPr lang="en-US" b="1" baseline="0" dirty="0"/>
          </a:p>
          <a:p>
            <a:pPr>
              <a:buFont typeface="Arial" pitchFamily="34" charset="0"/>
              <a:buChar char="•"/>
            </a:pPr>
            <a:r>
              <a:rPr lang="en-US" b="0" baseline="0" dirty="0"/>
              <a:t>In the integrated analysis, denosumab was superior to zoledronic acid in delaying the time to first on-study SRE by a median 8.2 months, reducing the risk of a first SRE by17% (p=0.0001 for superiority).  </a:t>
            </a:r>
          </a:p>
          <a:p>
            <a:endParaRPr lang="en-US" b="0" dirty="0"/>
          </a:p>
          <a:p>
            <a:pPr marL="245556" indent="-245556">
              <a:lnSpc>
                <a:spcPct val="80000"/>
              </a:lnSpc>
            </a:pPr>
            <a:r>
              <a:rPr lang="de-DE" b="1" i="0" dirty="0"/>
              <a:t>Reference:</a:t>
            </a:r>
          </a:p>
          <a:p>
            <a:pPr marL="245556" indent="-245556" defTabSz="959388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GB" sz="1300" dirty="0"/>
              <a:t>Lipton A, </a:t>
            </a:r>
            <a:r>
              <a:rPr lang="en-GB" sz="1300" dirty="0" err="1"/>
              <a:t>Fizazi</a:t>
            </a:r>
            <a:r>
              <a:rPr lang="en-GB" sz="1300" dirty="0"/>
              <a:t> K, </a:t>
            </a:r>
            <a:r>
              <a:rPr lang="en-GB" sz="1300" dirty="0" err="1"/>
              <a:t>Stopeck</a:t>
            </a:r>
            <a:r>
              <a:rPr lang="en-GB" sz="1300" dirty="0"/>
              <a:t> AT, et al. Superiority of </a:t>
            </a:r>
            <a:r>
              <a:rPr lang="en-GB" sz="1300" dirty="0" err="1"/>
              <a:t>denosumab</a:t>
            </a:r>
            <a:r>
              <a:rPr lang="en-GB" sz="1300" dirty="0"/>
              <a:t> to </a:t>
            </a:r>
            <a:r>
              <a:rPr lang="en-GB" sz="1300" dirty="0" err="1"/>
              <a:t>zoledronic</a:t>
            </a:r>
            <a:r>
              <a:rPr lang="en-GB" sz="1300" dirty="0"/>
              <a:t> acid for prevention of skeletal-related events: A combined analysis of 3 pivotal, randomised, phase 3 trials. </a:t>
            </a:r>
            <a:r>
              <a:rPr lang="en-GB" sz="1300" i="1" dirty="0" err="1"/>
              <a:t>Eur</a:t>
            </a:r>
            <a:r>
              <a:rPr lang="en-GB" sz="1300" i="1" dirty="0"/>
              <a:t> J Cancer </a:t>
            </a:r>
            <a:r>
              <a:rPr lang="en-GB" sz="1300" dirty="0"/>
              <a:t>2012;48:3082-3092.</a:t>
            </a:r>
            <a:endParaRPr lang="en-GB" i="0" dirty="0"/>
          </a:p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ARTWORK/North%20Design%20Consultants/Slides_December/pin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.xml"/><Relationship Id="rId5" Type="http://schemas.openxmlformats.org/officeDocument/2006/relationships/image" Target="file://localhost/ARTWORK/North%20Design%20Consultants/Slides_December/pin.png" TargetMode="Externa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1.xml"/><Relationship Id="rId5" Type="http://schemas.openxmlformats.org/officeDocument/2006/relationships/image" Target="file://localhost/ARTWORK/North%20Design%20Consultants/Slides_December/pin.png" TargetMode="Externa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ARTWORK/North%20Design%20Consultants/Slides_December/pin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ARTWORK/North%20Design%20Consultants/Slides_December/pin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ARTWORK/North%20Design%20Consultants/Slides_December/pin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ARTWORK/North%20Design%20Consultants/Slides_December/pin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ARTWORK/North%20Design%20Consultants/Slides_December/pin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7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ARTWORK/North%20Design%20Consultants/Slides_December/pin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0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0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7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0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9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0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0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0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0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2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2404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de-DE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189663"/>
            <a:ext cx="9144000" cy="5873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de-DE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8789" y="956733"/>
            <a:ext cx="8177212" cy="2590804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>
              <a:defRPr sz="44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58788" y="3725861"/>
            <a:ext cx="8243887" cy="1608139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2404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de-DE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189663"/>
            <a:ext cx="9144000" cy="5873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de-DE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8789" y="956733"/>
            <a:ext cx="8177212" cy="2590804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>
              <a:defRPr sz="44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58788" y="3725861"/>
            <a:ext cx="8243887" cy="1608139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00886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8788" y="135734"/>
            <a:ext cx="8228011" cy="1143000"/>
          </a:xfrm>
          <a:prstGeom prst="rect">
            <a:avLst/>
          </a:prstGeom>
        </p:spPr>
        <p:txBody>
          <a:bodyPr vert="horz" l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9263" y="1602000"/>
            <a:ext cx="8250237" cy="4311650"/>
          </a:xfrm>
          <a:prstGeom prst="rect">
            <a:avLst/>
          </a:prstGeom>
        </p:spPr>
        <p:txBody>
          <a:bodyPr vert="horz" lIns="0"/>
          <a:lstStyle>
            <a:lvl1pPr marL="254000" indent="-254000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lvl1pPr>
            <a:lvl2pPr marL="515938" indent="-244475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lvl2pPr>
            <a:lvl3pPr marL="762000" indent="-236538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lvl3pPr>
            <a:lvl4pPr marL="1033463" indent="-263525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lvl4pPr>
            <a:lvl5pPr marL="1270000" indent="-220663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6116082"/>
            <a:ext cx="7372350" cy="612775"/>
          </a:xfrm>
          <a:prstGeom prst="rect">
            <a:avLst/>
          </a:prstGeom>
        </p:spPr>
        <p:txBody>
          <a:bodyPr vert="horz" lIns="0" anchor="b"/>
          <a:lstStyle>
            <a:lvl1pPr marL="0" indent="0" algn="l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1pPr>
            <a:lvl2pPr algn="l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9929997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458788" y="135734"/>
            <a:ext cx="8228011" cy="1143000"/>
          </a:xfrm>
          <a:prstGeom prst="rect">
            <a:avLst/>
          </a:prstGeom>
        </p:spPr>
        <p:txBody>
          <a:bodyPr vert="horz" l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6116082"/>
            <a:ext cx="7372350" cy="612775"/>
          </a:xfrm>
          <a:prstGeom prst="rect">
            <a:avLst/>
          </a:prstGeom>
        </p:spPr>
        <p:txBody>
          <a:bodyPr vert="horz" lIns="0" anchor="b"/>
          <a:lstStyle>
            <a:lvl1pPr marL="0" indent="0" algn="l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1pPr>
            <a:lvl2pPr algn="l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9772087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0"/>
            <a:ext cx="9144000" cy="6240463"/>
          </a:xfrm>
          <a:prstGeom prst="rect">
            <a:avLst/>
          </a:prstGeom>
          <a:solidFill>
            <a:srgbClr val="00446A"/>
          </a:solidFill>
          <a:ln>
            <a:solidFill>
              <a:srgbClr val="0044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 userDrawn="1"/>
        </p:nvSpPr>
        <p:spPr>
          <a:xfrm>
            <a:off x="0" y="6189663"/>
            <a:ext cx="9144000" cy="58737"/>
          </a:xfrm>
          <a:prstGeom prst="rect">
            <a:avLst/>
          </a:prstGeom>
          <a:solidFill>
            <a:srgbClr val="F26649"/>
          </a:solidFill>
          <a:ln w="9525" cap="flat" cmpd="sng" algn="ctr">
            <a:solidFill>
              <a:srgbClr val="E2532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6115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-1" y="6427113"/>
            <a:ext cx="5004049" cy="430887"/>
          </a:xfrm>
        </p:spPr>
        <p:txBody>
          <a:bodyPr anchor="b">
            <a:normAutofit/>
          </a:bodyPr>
          <a:lstStyle>
            <a:lvl1pPr>
              <a:buNone/>
              <a:defRPr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39951" y="6427113"/>
            <a:ext cx="5004049" cy="430887"/>
          </a:xfrm>
        </p:spPr>
        <p:txBody>
          <a:bodyPr anchor="b">
            <a:normAutofit/>
          </a:bodyPr>
          <a:lstStyle>
            <a:lvl1pPr algn="r">
              <a:buNone/>
              <a:defRPr sz="1000" b="1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Placeholder 1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0084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0446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82946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1208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Placeholder 1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240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5335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1140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115616" y="2060848"/>
            <a:ext cx="6408712" cy="3744416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3698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8788" y="135734"/>
            <a:ext cx="8228011" cy="1143000"/>
          </a:xfrm>
          <a:prstGeom prst="rect">
            <a:avLst/>
          </a:prstGeom>
        </p:spPr>
        <p:txBody>
          <a:bodyPr vert="horz" l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9263" y="1602000"/>
            <a:ext cx="8250237" cy="4311650"/>
          </a:xfrm>
          <a:prstGeom prst="rect">
            <a:avLst/>
          </a:prstGeom>
        </p:spPr>
        <p:txBody>
          <a:bodyPr vert="horz" lIns="0"/>
          <a:lstStyle>
            <a:lvl1pPr marL="254000" indent="-254000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lvl1pPr>
            <a:lvl2pPr marL="515938" indent="-244475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lvl2pPr>
            <a:lvl3pPr marL="762000" indent="-236538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lvl3pPr>
            <a:lvl4pPr marL="1033463" indent="-263525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lvl4pPr>
            <a:lvl5pPr marL="1270000" indent="-220663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6116082"/>
            <a:ext cx="7372350" cy="612775"/>
          </a:xfrm>
          <a:prstGeom prst="rect">
            <a:avLst/>
          </a:prstGeom>
        </p:spPr>
        <p:txBody>
          <a:bodyPr vert="horz" lIns="0" anchor="b"/>
          <a:lstStyle>
            <a:lvl1pPr marL="0" indent="0" algn="l">
              <a:buFontTx/>
              <a:buNone/>
              <a:defRPr sz="1000">
                <a:solidFill>
                  <a:schemeClr val="tx1"/>
                </a:solidFill>
              </a:defRPr>
            </a:lvl1pPr>
            <a:lvl2pPr algn="l"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7934325" y="6286500"/>
            <a:ext cx="1133475" cy="495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0" hangingPunct="0">
              <a:spcBef>
                <a:spcPts val="0"/>
              </a:spcBef>
              <a:spcAft>
                <a:spcPts val="600"/>
              </a:spcAft>
            </a:pPr>
            <a:endParaRPr lang="de-DE" sz="1400" dirty="0" err="1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920074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2555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906965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9617284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2555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233747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2555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267128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2555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912407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2555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606558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-1" y="6427113"/>
            <a:ext cx="5004049" cy="4308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buNone/>
              <a:defRPr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39951" y="6427113"/>
            <a:ext cx="5004049" cy="4308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buNone/>
              <a:defRPr sz="1000" b="1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Placeholder 1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2156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vert="horz" l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9263" y="1602000"/>
            <a:ext cx="8250237" cy="4311650"/>
          </a:xfrm>
          <a:prstGeom prst="rect">
            <a:avLst/>
          </a:prstGeom>
        </p:spPr>
        <p:txBody>
          <a:bodyPr vert="horz" lIns="0"/>
          <a:lstStyle>
            <a:lvl1pPr>
              <a:buClrTx/>
              <a:buSzPct val="120000"/>
              <a:buFontTx/>
              <a:buBlip>
                <a:blip r:embed="rId2" r:link="rId3"/>
              </a:buBlip>
              <a:defRPr/>
            </a:lvl1pPr>
            <a:lvl2pPr>
              <a:buClrTx/>
              <a:buSzPct val="120000"/>
              <a:buFontTx/>
              <a:buBlip>
                <a:blip r:embed="rId2" r:link="rId3"/>
              </a:buBlip>
              <a:defRPr/>
            </a:lvl2pPr>
            <a:lvl3pPr>
              <a:buClrTx/>
              <a:buSzPct val="120000"/>
              <a:buFontTx/>
              <a:buBlip>
                <a:blip r:embed="rId2" r:link="rId3"/>
              </a:buBlip>
              <a:defRPr/>
            </a:lvl3pPr>
            <a:lvl4pPr>
              <a:buClrTx/>
              <a:buSzPct val="120000"/>
              <a:buFontTx/>
              <a:buBlip>
                <a:blip r:embed="rId2" r:link="rId3"/>
              </a:buBlip>
              <a:defRPr/>
            </a:lvl4pPr>
            <a:lvl5pPr>
              <a:buClrTx/>
              <a:buSzPct val="120000"/>
              <a:buFontTx/>
              <a:buBlip>
                <a:blip r:embed="rId2" r:link="rId3"/>
              </a:buBlip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" y="6237800"/>
            <a:ext cx="5348287" cy="612775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1pPr>
            <a:lvl2pPr algn="l"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Second level</a:t>
            </a:r>
          </a:p>
          <a:p>
            <a:pPr lvl="0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757613" y="6243638"/>
            <a:ext cx="5348287" cy="612775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1pPr>
            <a:lvl2pPr algn="l"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Second level</a:t>
            </a:r>
          </a:p>
          <a:p>
            <a:pPr lvl="0"/>
            <a:r>
              <a:rPr lang="en-GB" dirty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106558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5506" y="6415277"/>
            <a:ext cx="7087343" cy="430887"/>
          </a:xfrm>
        </p:spPr>
        <p:txBody>
          <a:bodyPr anchor="b">
            <a:noAutofit/>
          </a:bodyPr>
          <a:lstStyle>
            <a:lvl1pPr marL="0" indent="0">
              <a:buNone/>
              <a:defRPr sz="1000" b="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39951" y="6414325"/>
            <a:ext cx="5004049" cy="430887"/>
          </a:xfrm>
        </p:spPr>
        <p:txBody>
          <a:bodyPr anchor="b">
            <a:normAutofit/>
          </a:bodyPr>
          <a:lstStyle>
            <a:lvl1pPr algn="r">
              <a:buNone/>
              <a:defRPr sz="1000" b="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Placeholder 1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314681"/>
      </p:ext>
    </p:extLst>
  </p:cSld>
  <p:clrMapOvr>
    <a:masterClrMapping/>
  </p:clrMapOvr>
  <p:transition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458788" y="135734"/>
            <a:ext cx="8228011" cy="1143000"/>
          </a:xfrm>
          <a:prstGeom prst="rect">
            <a:avLst/>
          </a:prstGeom>
        </p:spPr>
        <p:txBody>
          <a:bodyPr vert="horz" l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6116082"/>
            <a:ext cx="7372350" cy="612775"/>
          </a:xfrm>
          <a:prstGeom prst="rect">
            <a:avLst/>
          </a:prstGeom>
        </p:spPr>
        <p:txBody>
          <a:bodyPr vert="horz" lIns="0" anchor="b"/>
          <a:lstStyle>
            <a:lvl1pPr marL="0" indent="0" algn="l">
              <a:buFontTx/>
              <a:buNone/>
              <a:defRPr sz="1000">
                <a:solidFill>
                  <a:schemeClr val="tx1"/>
                </a:solidFill>
              </a:defRPr>
            </a:lvl1pPr>
            <a:lvl2pPr algn="l"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3925749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947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 marL="1260475" indent="-227013"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vert="horz" lIns="0" r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77573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863"/>
            <a:ext cx="8229600" cy="9445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3125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0" y="0"/>
            <a:ext cx="9144000" cy="62404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0" y="6189663"/>
            <a:ext cx="9144000" cy="5873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3765" y="1770522"/>
            <a:ext cx="7772235" cy="2574525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>
              <a:defRPr sz="44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1768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SlideCorn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0238"/>
            <a:ext cx="4894263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1400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00446A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8788" y="5962650"/>
            <a:ext cx="6767512" cy="7175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/>
        </p:spPr>
        <p:txBody>
          <a:bodyPr lIns="0" tIns="0" rIns="0" bIns="0" anchor="b"/>
          <a:lstStyle>
            <a:lvl1pPr marL="168275" indent="-1682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  <a:defRPr/>
            </a:pPr>
            <a:endParaRPr lang="de-DE" altLang="de-DE" sz="1000">
              <a:solidFill>
                <a:srgbClr val="00446A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vert="horz" l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9263" y="1602000"/>
            <a:ext cx="8250237" cy="4311650"/>
          </a:xfrm>
          <a:prstGeom prst="rect">
            <a:avLst/>
          </a:prstGeom>
        </p:spPr>
        <p:txBody>
          <a:bodyPr vert="horz" lIns="0"/>
          <a:lstStyle>
            <a:lvl1pPr>
              <a:buClrTx/>
              <a:buSzPct val="120000"/>
              <a:buFontTx/>
              <a:buBlip>
                <a:blip r:embed="rId4" r:link="rId5"/>
              </a:buBlip>
              <a:defRPr/>
            </a:lvl1pPr>
            <a:lvl2pPr>
              <a:buClrTx/>
              <a:buSzPct val="120000"/>
              <a:buFontTx/>
              <a:buBlip>
                <a:blip r:embed="rId4" r:link="rId5"/>
              </a:buBlip>
              <a:defRPr/>
            </a:lvl2pPr>
            <a:lvl3pPr>
              <a:buClrTx/>
              <a:buSzPct val="120000"/>
              <a:buFontTx/>
              <a:buBlip>
                <a:blip r:embed="rId4" r:link="rId5"/>
              </a:buBlip>
              <a:defRPr/>
            </a:lvl3pPr>
            <a:lvl4pPr>
              <a:buClrTx/>
              <a:buSzPct val="120000"/>
              <a:buFontTx/>
              <a:buBlip>
                <a:blip r:embed="rId4" r:link="rId5"/>
              </a:buBlip>
              <a:defRPr/>
            </a:lvl4pPr>
            <a:lvl5pPr>
              <a:buClrTx/>
              <a:buSzPct val="120000"/>
              <a:buFontTx/>
              <a:buBlip>
                <a:blip r:embed="rId4" r:link="rId5"/>
              </a:buBlip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" y="6237800"/>
            <a:ext cx="5348287" cy="612775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1pPr>
            <a:lvl2pPr algn="l"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Second level</a:t>
            </a:r>
          </a:p>
          <a:p>
            <a:pPr lvl="0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757613" y="6243638"/>
            <a:ext cx="5348287" cy="612775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1pPr>
            <a:lvl2pPr algn="l"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Second level</a:t>
            </a:r>
          </a:p>
          <a:p>
            <a:pPr lvl="0"/>
            <a:r>
              <a:rPr lang="en-GB" dirty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4065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lideCorn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0238"/>
            <a:ext cx="4894263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1400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00446A"/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8788" y="5962650"/>
            <a:ext cx="6767512" cy="7175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/>
        </p:spPr>
        <p:txBody>
          <a:bodyPr lIns="0" tIns="0" rIns="0" bIns="0" anchor="b"/>
          <a:lstStyle>
            <a:lvl1pPr marL="168275" indent="-1682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  <a:defRPr/>
            </a:pPr>
            <a:endParaRPr lang="de-DE" altLang="de-DE" sz="1000">
              <a:solidFill>
                <a:srgbClr val="00446A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/>
          </p:cNvGraphicFramePr>
          <p:nvPr/>
        </p:nvGraphicFramePr>
        <p:xfrm>
          <a:off x="1584325" y="2520950"/>
          <a:ext cx="5992813" cy="2259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6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64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Primary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Tumor Site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170279" marR="170279" marT="45712" marB="45712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Incidence (%)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br>
                        <a:rPr lang="en-US" sz="1800" baseline="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of Bone Metastases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170279" marR="170279" marT="45712" marB="457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65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Breast</a:t>
                      </a:r>
                    </a:p>
                  </a:txBody>
                  <a:tcPr marL="170279" marR="170279" marT="45712" marB="45712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65%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75%</a:t>
                      </a:r>
                    </a:p>
                  </a:txBody>
                  <a:tcPr marL="170279" marR="170279" marT="45712" marB="457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65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Prostate</a:t>
                      </a:r>
                    </a:p>
                  </a:txBody>
                  <a:tcPr marL="170279" marR="170279" marT="45712" marB="45712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65%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75%</a:t>
                      </a:r>
                    </a:p>
                  </a:txBody>
                  <a:tcPr marL="170279" marR="170279" marT="45712" marB="457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65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Lung</a:t>
                      </a:r>
                    </a:p>
                  </a:txBody>
                  <a:tcPr marL="170279" marR="170279" marT="45712" marB="45712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30%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40%</a:t>
                      </a:r>
                    </a:p>
                  </a:txBody>
                  <a:tcPr marL="170279" marR="170279" marT="45712" marB="457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vert="horz" lIns="0" r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" y="6237800"/>
            <a:ext cx="5348287" cy="612775"/>
          </a:xfrm>
          <a:prstGeom prst="rect">
            <a:avLst/>
          </a:prstGeom>
        </p:spPr>
        <p:txBody>
          <a:bodyPr vert="horz" anchor="b"/>
          <a:lstStyle>
            <a:lvl1pPr marL="168275" indent="-168275" algn="l" fontAlgn="base">
              <a:spcBef>
                <a:spcPts val="0"/>
              </a:spcBef>
              <a:buFont typeface="Arial" charset="0"/>
              <a:buNone/>
              <a:defRPr sz="1000">
                <a:solidFill>
                  <a:schemeClr val="tx1"/>
                </a:solidFill>
              </a:defRPr>
            </a:lvl1pPr>
            <a:lvl2pPr algn="l"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altLang="en-GB" dirty="0"/>
              <a:t>Click to edit Master text styles</a:t>
            </a:r>
          </a:p>
          <a:p>
            <a:pPr lvl="1"/>
            <a:r>
              <a:rPr lang="en-US" altLang="en-GB" dirty="0"/>
              <a:t>Second level</a:t>
            </a:r>
          </a:p>
          <a:p>
            <a:pPr lvl="2"/>
            <a:r>
              <a:rPr lang="en-US" alt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1409013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" y="6237800"/>
            <a:ext cx="5348287" cy="612775"/>
          </a:xfrm>
          <a:prstGeom prst="rect">
            <a:avLst/>
          </a:prstGeom>
        </p:spPr>
        <p:txBody>
          <a:bodyPr vert="horz" anchor="b"/>
          <a:lstStyle>
            <a:lvl1pPr algn="l">
              <a:buFontTx/>
              <a:buNone/>
              <a:defRPr sz="1000">
                <a:solidFill>
                  <a:schemeClr val="tx1"/>
                </a:solidFill>
              </a:defRPr>
            </a:lvl1pPr>
            <a:lvl2pPr algn="l"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Second level</a:t>
            </a:r>
          </a:p>
          <a:p>
            <a:pPr lvl="0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1"/>
          </p:nvPr>
        </p:nvSpPr>
        <p:spPr>
          <a:xfrm>
            <a:off x="1650999" y="2208456"/>
            <a:ext cx="5715369" cy="309244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anchor="ctr" anchorCtr="0"/>
          <a:lstStyle>
            <a:lvl1pPr>
              <a:buFontTx/>
              <a:buNone/>
              <a:defRPr sz="1800">
                <a:latin typeface="+mn-l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156350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lideCorne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0238"/>
            <a:ext cx="4894263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1400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00446A"/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58788" y="5962650"/>
            <a:ext cx="6767512" cy="7175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/>
        </p:spPr>
        <p:txBody>
          <a:bodyPr lIns="0" tIns="0" rIns="0" bIns="0" anchor="b"/>
          <a:lstStyle>
            <a:lvl1pPr marL="168275" indent="-1682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  <a:defRPr/>
            </a:pPr>
            <a:endParaRPr lang="de-DE" altLang="de-DE" sz="1000">
              <a:solidFill>
                <a:srgbClr val="00446A"/>
              </a:solidFill>
            </a:endParaRPr>
          </a:p>
        </p:txBody>
      </p:sp>
      <p:graphicFrame>
        <p:nvGraphicFramePr>
          <p:cNvPr id="9" name="Chart 6"/>
          <p:cNvGraphicFramePr>
            <a:graphicFrameLocks/>
          </p:cNvGraphicFramePr>
          <p:nvPr/>
        </p:nvGraphicFramePr>
        <p:xfrm>
          <a:off x="561975" y="1928813"/>
          <a:ext cx="81407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0" r:id="rId5" imgW="8144962" imgH="4170025" progId="Excel.Sheet.8">
                  <p:embed/>
                </p:oleObj>
              </mc:Choice>
              <mc:Fallback>
                <p:oleObj r:id="rId5" imgW="8144962" imgH="417002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1928813"/>
                        <a:ext cx="81407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vert="horz" lIns="0" r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9263" y="1602000"/>
            <a:ext cx="8245475" cy="625475"/>
          </a:xfrm>
          <a:prstGeom prst="rect">
            <a:avLst/>
          </a:prstGeom>
        </p:spPr>
        <p:txBody>
          <a:bodyPr vert="horz" lIns="0" rIns="0"/>
          <a:lstStyle>
            <a:lvl1pPr marL="228600" marR="0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sz="2400"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0624408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7956550" y="6308725"/>
            <a:ext cx="1079500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Aft>
                <a:spcPts val="600"/>
              </a:spcAft>
            </a:pPr>
            <a:endParaRPr lang="de-DE" altLang="de-DE" sz="140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8788" y="135734"/>
            <a:ext cx="8228011" cy="1143000"/>
          </a:xfrm>
          <a:prstGeom prst="rect">
            <a:avLst/>
          </a:prstGeom>
        </p:spPr>
        <p:txBody>
          <a:bodyPr vert="horz" l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9263" y="1602000"/>
            <a:ext cx="8250237" cy="4311650"/>
          </a:xfrm>
          <a:prstGeom prst="rect">
            <a:avLst/>
          </a:prstGeom>
        </p:spPr>
        <p:txBody>
          <a:bodyPr vert="horz" lIns="0"/>
          <a:lstStyle>
            <a:lvl1pPr marL="254000" indent="-254000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lvl1pPr>
            <a:lvl2pPr marL="515938" indent="-244475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lvl2pPr>
            <a:lvl3pPr marL="762000" indent="-236538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lvl3pPr>
            <a:lvl4pPr marL="1033463" indent="-263525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lvl4pPr>
            <a:lvl5pPr marL="1270000" indent="-220663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6116082"/>
            <a:ext cx="7372350" cy="612775"/>
          </a:xfrm>
          <a:prstGeom prst="rect">
            <a:avLst/>
          </a:prstGeom>
        </p:spPr>
        <p:txBody>
          <a:bodyPr vert="horz" lIns="0" anchor="b"/>
          <a:lstStyle>
            <a:lvl1pPr marL="0" indent="0" algn="l">
              <a:buFontTx/>
              <a:buNone/>
              <a:defRPr sz="1000">
                <a:solidFill>
                  <a:schemeClr val="tx1"/>
                </a:solidFill>
              </a:defRPr>
            </a:lvl1pPr>
            <a:lvl2pPr algn="l"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lideCorne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0238"/>
            <a:ext cx="4894263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1400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00446A"/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58788" y="5962650"/>
            <a:ext cx="6767512" cy="7175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/>
        </p:spPr>
        <p:txBody>
          <a:bodyPr lIns="0" tIns="0" rIns="0" bIns="0" anchor="b"/>
          <a:lstStyle>
            <a:lvl1pPr marL="168275" indent="-1682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  <a:defRPr/>
            </a:pPr>
            <a:endParaRPr lang="de-DE" altLang="de-DE" sz="1000">
              <a:solidFill>
                <a:srgbClr val="00446A"/>
              </a:solidFill>
            </a:endParaRPr>
          </a:p>
        </p:txBody>
      </p:sp>
      <p:graphicFrame>
        <p:nvGraphicFramePr>
          <p:cNvPr id="8" name="Chart 4"/>
          <p:cNvGraphicFramePr>
            <a:graphicFrameLocks/>
          </p:cNvGraphicFramePr>
          <p:nvPr/>
        </p:nvGraphicFramePr>
        <p:xfrm>
          <a:off x="561975" y="1928813"/>
          <a:ext cx="8143875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4" r:id="rId5" imgW="8144962" imgH="4170025" progId="Excel.Sheet.8">
                  <p:embed/>
                </p:oleObj>
              </mc:Choice>
              <mc:Fallback>
                <p:oleObj r:id="rId5" imgW="8144962" imgH="417002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1928813"/>
                        <a:ext cx="8143875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vert="horz" lIns="0" r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9263" y="1602000"/>
            <a:ext cx="8245475" cy="625475"/>
          </a:xfrm>
          <a:prstGeom prst="rect">
            <a:avLst/>
          </a:prstGeom>
        </p:spPr>
        <p:txBody>
          <a:bodyPr vert="horz" lIns="0" rIns="0"/>
          <a:lstStyle>
            <a:lvl1pPr marL="228600" marR="0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sz="2400"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5435677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SlideCorn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0238"/>
            <a:ext cx="4894263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1400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00446A"/>
              </a:solidFill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8788" y="5962650"/>
            <a:ext cx="6767512" cy="7175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/>
        </p:spPr>
        <p:txBody>
          <a:bodyPr lIns="0" tIns="0" rIns="0" bIns="0" anchor="b"/>
          <a:lstStyle>
            <a:lvl1pPr marL="168275" indent="-1682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  <a:defRPr/>
            </a:pPr>
            <a:endParaRPr lang="de-DE" altLang="de-DE" sz="1000">
              <a:solidFill>
                <a:srgbClr val="00446A"/>
              </a:solidFill>
            </a:endParaRP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33350" y="6554788"/>
            <a:ext cx="32385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86F3A07-BB04-4A2F-AF8E-B33375F38035}" type="slidenum">
              <a:rPr lang="en-US" altLang="de-DE">
                <a:solidFill>
                  <a:srgbClr val="00446A"/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 altLang="de-DE">
              <a:solidFill>
                <a:srgbClr val="00446A"/>
              </a:solidFill>
              <a:latin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587375" y="5653088"/>
            <a:ext cx="64420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446A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95715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-1" y="6427113"/>
            <a:ext cx="5004049" cy="4308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buNone/>
              <a:defRPr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39951" y="6427113"/>
            <a:ext cx="5004049" cy="4308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buNone/>
              <a:defRPr sz="1000" b="1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Placeholder 1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549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255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2905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0" y="0"/>
            <a:ext cx="9144000" cy="62404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0" y="6189663"/>
            <a:ext cx="9144000" cy="5873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3765" y="1770522"/>
            <a:ext cx="7772235" cy="2574525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>
              <a:defRPr sz="44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80429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SlideCorne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0238"/>
            <a:ext cx="4894263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1400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00446A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8788" y="5962650"/>
            <a:ext cx="6767512" cy="7175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/>
        </p:spPr>
        <p:txBody>
          <a:bodyPr lIns="0" tIns="0" rIns="0" bIns="0" anchor="b"/>
          <a:lstStyle>
            <a:lvl1pPr marL="168275" indent="-1682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  <a:defRPr/>
            </a:pPr>
            <a:endParaRPr lang="de-DE" altLang="de-DE" sz="1000">
              <a:solidFill>
                <a:srgbClr val="00446A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vert="horz" l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9263" y="1602000"/>
            <a:ext cx="8250237" cy="4311650"/>
          </a:xfrm>
          <a:prstGeom prst="rect">
            <a:avLst/>
          </a:prstGeom>
        </p:spPr>
        <p:txBody>
          <a:bodyPr vert="horz" lIns="0"/>
          <a:lstStyle>
            <a:lvl1pPr>
              <a:buClrTx/>
              <a:buSzPct val="120000"/>
              <a:buFontTx/>
              <a:buBlip>
                <a:blip r:embed="rId4" r:link="rId5"/>
              </a:buBlip>
              <a:defRPr/>
            </a:lvl1pPr>
            <a:lvl2pPr>
              <a:buClrTx/>
              <a:buSzPct val="120000"/>
              <a:buFontTx/>
              <a:buBlip>
                <a:blip r:embed="rId4" r:link="rId5"/>
              </a:buBlip>
              <a:defRPr/>
            </a:lvl2pPr>
            <a:lvl3pPr>
              <a:buClrTx/>
              <a:buSzPct val="120000"/>
              <a:buFontTx/>
              <a:buBlip>
                <a:blip r:embed="rId4" r:link="rId5"/>
              </a:buBlip>
              <a:defRPr/>
            </a:lvl3pPr>
            <a:lvl4pPr>
              <a:buClrTx/>
              <a:buSzPct val="120000"/>
              <a:buFontTx/>
              <a:buBlip>
                <a:blip r:embed="rId4" r:link="rId5"/>
              </a:buBlip>
              <a:defRPr/>
            </a:lvl4pPr>
            <a:lvl5pPr>
              <a:buClrTx/>
              <a:buSzPct val="120000"/>
              <a:buFontTx/>
              <a:buBlip>
                <a:blip r:embed="rId4" r:link="rId5"/>
              </a:buBlip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" y="6237800"/>
            <a:ext cx="5348287" cy="612775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1pPr>
            <a:lvl2pPr algn="l"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Second level</a:t>
            </a:r>
          </a:p>
          <a:p>
            <a:pPr lvl="0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757613" y="6243638"/>
            <a:ext cx="5348287" cy="612775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1pPr>
            <a:lvl2pPr algn="l"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Second level</a:t>
            </a:r>
          </a:p>
          <a:p>
            <a:pPr lvl="0"/>
            <a:r>
              <a:rPr lang="en-GB" dirty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4136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lideCorne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0238"/>
            <a:ext cx="4894263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1400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00446A"/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8788" y="5962650"/>
            <a:ext cx="6767512" cy="7175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/>
        </p:spPr>
        <p:txBody>
          <a:bodyPr lIns="0" tIns="0" rIns="0" bIns="0" anchor="b"/>
          <a:lstStyle>
            <a:lvl1pPr marL="168275" indent="-1682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  <a:defRPr/>
            </a:pPr>
            <a:endParaRPr lang="de-DE" altLang="de-DE" sz="1000">
              <a:solidFill>
                <a:srgbClr val="00446A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/>
          </p:cNvGraphicFramePr>
          <p:nvPr/>
        </p:nvGraphicFramePr>
        <p:xfrm>
          <a:off x="1584325" y="2520950"/>
          <a:ext cx="5992813" cy="2259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6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64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Primary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Tumor Site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170279" marR="170279" marT="45712" marB="45712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Incidence (%)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br>
                        <a:rPr lang="en-US" sz="1800" baseline="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of Bone Metastases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170279" marR="170279" marT="45712" marB="457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65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Breast</a:t>
                      </a:r>
                    </a:p>
                  </a:txBody>
                  <a:tcPr marL="170279" marR="170279" marT="45712" marB="45712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65%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75%</a:t>
                      </a:r>
                    </a:p>
                  </a:txBody>
                  <a:tcPr marL="170279" marR="170279" marT="45712" marB="457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65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Prostate</a:t>
                      </a:r>
                    </a:p>
                  </a:txBody>
                  <a:tcPr marL="170279" marR="170279" marT="45712" marB="45712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65%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75%</a:t>
                      </a:r>
                    </a:p>
                  </a:txBody>
                  <a:tcPr marL="170279" marR="170279" marT="45712" marB="457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65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Lung</a:t>
                      </a:r>
                    </a:p>
                  </a:txBody>
                  <a:tcPr marL="170279" marR="170279" marT="45712" marB="45712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30%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40%</a:t>
                      </a:r>
                    </a:p>
                  </a:txBody>
                  <a:tcPr marL="170279" marR="170279" marT="45712" marB="457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vert="horz" lIns="0" r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" y="6237800"/>
            <a:ext cx="5348287" cy="612775"/>
          </a:xfrm>
          <a:prstGeom prst="rect">
            <a:avLst/>
          </a:prstGeom>
        </p:spPr>
        <p:txBody>
          <a:bodyPr vert="horz" anchor="b"/>
          <a:lstStyle>
            <a:lvl1pPr marL="168275" indent="-168275" algn="l" fontAlgn="base">
              <a:spcBef>
                <a:spcPts val="0"/>
              </a:spcBef>
              <a:buFont typeface="Arial" charset="0"/>
              <a:buNone/>
              <a:defRPr sz="1000">
                <a:solidFill>
                  <a:schemeClr val="tx1"/>
                </a:solidFill>
              </a:defRPr>
            </a:lvl1pPr>
            <a:lvl2pPr algn="l"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altLang="en-GB" dirty="0"/>
              <a:t>Click to edit Master text styles</a:t>
            </a:r>
          </a:p>
          <a:p>
            <a:pPr lvl="1"/>
            <a:r>
              <a:rPr lang="en-US" altLang="en-GB" dirty="0"/>
              <a:t>Second level</a:t>
            </a:r>
          </a:p>
          <a:p>
            <a:pPr lvl="2"/>
            <a:r>
              <a:rPr lang="en-US" alt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1151682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" y="6237800"/>
            <a:ext cx="5348287" cy="612775"/>
          </a:xfrm>
          <a:prstGeom prst="rect">
            <a:avLst/>
          </a:prstGeom>
        </p:spPr>
        <p:txBody>
          <a:bodyPr vert="horz" anchor="b"/>
          <a:lstStyle>
            <a:lvl1pPr algn="l">
              <a:buFontTx/>
              <a:buNone/>
              <a:defRPr sz="1000">
                <a:solidFill>
                  <a:schemeClr val="tx1"/>
                </a:solidFill>
              </a:defRPr>
            </a:lvl1pPr>
            <a:lvl2pPr algn="l"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Second level</a:t>
            </a:r>
          </a:p>
          <a:p>
            <a:pPr lvl="0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1"/>
          </p:nvPr>
        </p:nvSpPr>
        <p:spPr>
          <a:xfrm>
            <a:off x="1650999" y="2208456"/>
            <a:ext cx="5715369" cy="309244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anchor="ctr" anchorCtr="0"/>
          <a:lstStyle>
            <a:lvl1pPr>
              <a:buFontTx/>
              <a:buNone/>
              <a:defRPr sz="1800">
                <a:latin typeface="+mn-l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695189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lideCorner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70238"/>
            <a:ext cx="4894263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1400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00446A"/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58788" y="5962650"/>
            <a:ext cx="6767512" cy="7175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/>
        </p:spPr>
        <p:txBody>
          <a:bodyPr lIns="0" tIns="0" rIns="0" bIns="0" anchor="b"/>
          <a:lstStyle>
            <a:lvl1pPr marL="168275" indent="-1682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  <a:defRPr/>
            </a:pPr>
            <a:endParaRPr lang="de-DE" altLang="de-DE" sz="1000">
              <a:solidFill>
                <a:srgbClr val="00446A"/>
              </a:solidFill>
            </a:endParaRPr>
          </a:p>
        </p:txBody>
      </p:sp>
      <p:graphicFrame>
        <p:nvGraphicFramePr>
          <p:cNvPr id="9" name="Object 1"/>
          <p:cNvGraphicFramePr>
            <a:graphicFrameLocks/>
          </p:cNvGraphicFramePr>
          <p:nvPr/>
        </p:nvGraphicFramePr>
        <p:xfrm>
          <a:off x="561975" y="1928813"/>
          <a:ext cx="81407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0" r:id="rId5" imgW="8144962" imgH="4170025" progId="Excel.Sheet.8">
                  <p:embed/>
                </p:oleObj>
              </mc:Choice>
              <mc:Fallback>
                <p:oleObj r:id="rId5" imgW="8144962" imgH="417002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1928813"/>
                        <a:ext cx="814070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vert="horz" lIns="0" r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9263" y="1602000"/>
            <a:ext cx="8245475" cy="625475"/>
          </a:xfrm>
          <a:prstGeom prst="rect">
            <a:avLst/>
          </a:prstGeom>
        </p:spPr>
        <p:txBody>
          <a:bodyPr vert="horz" lIns="0" rIns="0"/>
          <a:lstStyle>
            <a:lvl1pPr marL="228600" marR="0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sz="2400"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775473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lideCorner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70238"/>
            <a:ext cx="4894263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1400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00446A"/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58788" y="5962650"/>
            <a:ext cx="6767512" cy="7175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/>
        </p:spPr>
        <p:txBody>
          <a:bodyPr lIns="0" tIns="0" rIns="0" bIns="0" anchor="b"/>
          <a:lstStyle>
            <a:lvl1pPr marL="168275" indent="-1682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  <a:defRPr/>
            </a:pPr>
            <a:endParaRPr lang="de-DE" altLang="de-DE" sz="1000">
              <a:solidFill>
                <a:srgbClr val="00446A"/>
              </a:solidFill>
            </a:endParaRPr>
          </a:p>
        </p:txBody>
      </p:sp>
      <p:graphicFrame>
        <p:nvGraphicFramePr>
          <p:cNvPr id="8" name="Object 1"/>
          <p:cNvGraphicFramePr>
            <a:graphicFrameLocks/>
          </p:cNvGraphicFramePr>
          <p:nvPr/>
        </p:nvGraphicFramePr>
        <p:xfrm>
          <a:off x="561975" y="1928813"/>
          <a:ext cx="8143875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4" r:id="rId5" imgW="8144962" imgH="4170025" progId="Excel.Sheet.8">
                  <p:embed/>
                </p:oleObj>
              </mc:Choice>
              <mc:Fallback>
                <p:oleObj r:id="rId5" imgW="8144962" imgH="417002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1928813"/>
                        <a:ext cx="8143875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vert="horz" lIns="0" r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9263" y="1602000"/>
            <a:ext cx="8245475" cy="625475"/>
          </a:xfrm>
          <a:prstGeom prst="rect">
            <a:avLst/>
          </a:prstGeom>
        </p:spPr>
        <p:txBody>
          <a:bodyPr vert="horz" lIns="0" rIns="0"/>
          <a:lstStyle>
            <a:lvl1pPr marL="228600" marR="0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sz="2400"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8842939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7956550" y="6308725"/>
            <a:ext cx="1079500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Aft>
                <a:spcPts val="600"/>
              </a:spcAft>
            </a:pPr>
            <a:endParaRPr lang="de-DE" altLang="de-DE" sz="1400">
              <a:solidFill>
                <a:schemeClr val="bg1"/>
              </a:solidFill>
            </a:endParaRPr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458788" y="135734"/>
            <a:ext cx="8228011" cy="1143000"/>
          </a:xfrm>
          <a:prstGeom prst="rect">
            <a:avLst/>
          </a:prstGeom>
        </p:spPr>
        <p:txBody>
          <a:bodyPr vert="horz" l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6116082"/>
            <a:ext cx="7372350" cy="612775"/>
          </a:xfrm>
          <a:prstGeom prst="rect">
            <a:avLst/>
          </a:prstGeom>
        </p:spPr>
        <p:txBody>
          <a:bodyPr vert="horz" lIns="0" anchor="b"/>
          <a:lstStyle>
            <a:lvl1pPr marL="0" indent="0" algn="l">
              <a:buFontTx/>
              <a:buNone/>
              <a:defRPr sz="1000">
                <a:solidFill>
                  <a:schemeClr val="tx1"/>
                </a:solidFill>
              </a:defRPr>
            </a:lvl1pPr>
            <a:lvl2pPr algn="l"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SlideCorne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0238"/>
            <a:ext cx="4894263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1400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00446A"/>
              </a:solidFill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8788" y="5962650"/>
            <a:ext cx="6767512" cy="7175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/>
        </p:spPr>
        <p:txBody>
          <a:bodyPr lIns="0" tIns="0" rIns="0" bIns="0" anchor="b"/>
          <a:lstStyle>
            <a:lvl1pPr marL="168275" indent="-1682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  <a:defRPr/>
            </a:pPr>
            <a:endParaRPr lang="de-DE" altLang="de-DE" sz="1000">
              <a:solidFill>
                <a:srgbClr val="00446A"/>
              </a:solidFill>
            </a:endParaRP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33350" y="6554788"/>
            <a:ext cx="32385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446A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fld id="{437D3C2D-6F9E-4168-8FC2-B68AA8178FD7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587375" y="5653088"/>
            <a:ext cx="64420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446A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0370304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-1" y="6427113"/>
            <a:ext cx="5004049" cy="4308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buNone/>
              <a:defRPr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39951" y="6427113"/>
            <a:ext cx="5004049" cy="4308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buNone/>
              <a:defRPr sz="1000" b="1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Placeholder 1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275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255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8124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0" y="0"/>
            <a:ext cx="9144000" cy="62404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0" y="6189663"/>
            <a:ext cx="9144000" cy="5873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3765" y="1770522"/>
            <a:ext cx="7772235" cy="2574525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>
              <a:defRPr sz="44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724128" y="638132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DMO-GBR-AMG-508-2012-P</a:t>
            </a:r>
          </a:p>
          <a:p>
            <a:r>
              <a:rPr lang="en-GB" sz="1200" dirty="0"/>
              <a:t>Date of Preparation: October 2012</a:t>
            </a:r>
          </a:p>
        </p:txBody>
      </p:sp>
    </p:spTree>
    <p:extLst>
      <p:ext uri="{BB962C8B-B14F-4D97-AF65-F5344CB8AC3E}">
        <p14:creationId xmlns:p14="http://schemas.microsoft.com/office/powerpoint/2010/main" val="303096975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vert="horz" l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9263" y="1602000"/>
            <a:ext cx="8250237" cy="4311650"/>
          </a:xfrm>
          <a:prstGeom prst="rect">
            <a:avLst/>
          </a:prstGeom>
        </p:spPr>
        <p:txBody>
          <a:bodyPr vert="horz" lIns="0"/>
          <a:lstStyle>
            <a:lvl1pPr>
              <a:buClrTx/>
              <a:buSzPct val="120000"/>
              <a:buFontTx/>
              <a:buBlip>
                <a:blip r:embed="rId2" r:link="rId3"/>
              </a:buBlip>
              <a:defRPr/>
            </a:lvl1pPr>
            <a:lvl2pPr>
              <a:buClrTx/>
              <a:buSzPct val="120000"/>
              <a:buFontTx/>
              <a:buBlip>
                <a:blip r:embed="rId2" r:link="rId3"/>
              </a:buBlip>
              <a:defRPr/>
            </a:lvl2pPr>
            <a:lvl3pPr>
              <a:buClrTx/>
              <a:buSzPct val="120000"/>
              <a:buFontTx/>
              <a:buBlip>
                <a:blip r:embed="rId2" r:link="rId3"/>
              </a:buBlip>
              <a:defRPr/>
            </a:lvl3pPr>
            <a:lvl4pPr>
              <a:buClrTx/>
              <a:buSzPct val="120000"/>
              <a:buFontTx/>
              <a:buBlip>
                <a:blip r:embed="rId2" r:link="rId3"/>
              </a:buBlip>
              <a:defRPr/>
            </a:lvl4pPr>
            <a:lvl5pPr>
              <a:buClrTx/>
              <a:buSzPct val="120000"/>
              <a:buFontTx/>
              <a:buBlip>
                <a:blip r:embed="rId2" r:link="rId3"/>
              </a:buBlip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" y="6237800"/>
            <a:ext cx="5348287" cy="612775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1pPr>
            <a:lvl2pPr algn="l"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Second level</a:t>
            </a:r>
          </a:p>
          <a:p>
            <a:pPr lvl="0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757613" y="6243638"/>
            <a:ext cx="5348287" cy="612775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1pPr>
            <a:lvl2pPr algn="l"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Second level</a:t>
            </a:r>
          </a:p>
          <a:p>
            <a:pPr lvl="0"/>
            <a:r>
              <a:rPr lang="en-GB" dirty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6171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8"/>
          <p:cNvGraphicFramePr>
            <a:graphicFrameLocks/>
          </p:cNvGraphicFramePr>
          <p:nvPr/>
        </p:nvGraphicFramePr>
        <p:xfrm>
          <a:off x="1584325" y="2520950"/>
          <a:ext cx="5992428" cy="2259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6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Primary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bg1"/>
                          </a:solidFill>
                        </a:rPr>
                        <a:t>Tumour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Site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170268" marR="170268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Incidence (%)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br>
                        <a:rPr lang="en-US" baseline="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of Bone Metastases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170268" marR="1702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Breast</a:t>
                      </a:r>
                    </a:p>
                  </a:txBody>
                  <a:tcPr marL="170268" marR="170268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65%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75%</a:t>
                      </a:r>
                    </a:p>
                  </a:txBody>
                  <a:tcPr marL="170268" marR="1702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Prostate</a:t>
                      </a:r>
                    </a:p>
                  </a:txBody>
                  <a:tcPr marL="170268" marR="170268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65%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75%</a:t>
                      </a:r>
                    </a:p>
                  </a:txBody>
                  <a:tcPr marL="170268" marR="1702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Lung</a:t>
                      </a:r>
                    </a:p>
                  </a:txBody>
                  <a:tcPr marL="170268" marR="170268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30%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40%</a:t>
                      </a:r>
                    </a:p>
                  </a:txBody>
                  <a:tcPr marL="170268" marR="1702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vert="horz" lIns="0" r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" y="6237800"/>
            <a:ext cx="5348287" cy="612775"/>
          </a:xfrm>
          <a:prstGeom prst="rect">
            <a:avLst/>
          </a:prstGeom>
        </p:spPr>
        <p:txBody>
          <a:bodyPr vert="horz" anchor="b"/>
          <a:lstStyle>
            <a:lvl1pPr marL="168275" indent="-168275" algn="l" fontAlgn="base">
              <a:spcBef>
                <a:spcPts val="0"/>
              </a:spcBef>
              <a:buFont typeface="Arial" charset="0"/>
              <a:buNone/>
              <a:defRPr sz="1000">
                <a:solidFill>
                  <a:schemeClr val="tx1"/>
                </a:solidFill>
              </a:defRPr>
            </a:lvl1pPr>
            <a:lvl2pPr algn="l"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altLang="en-GB" dirty="0"/>
              <a:t>Click to edit Master text styles</a:t>
            </a:r>
          </a:p>
          <a:p>
            <a:pPr lvl="1"/>
            <a:r>
              <a:rPr lang="en-US" altLang="en-GB" dirty="0"/>
              <a:t>Second level</a:t>
            </a:r>
          </a:p>
          <a:p>
            <a:pPr lvl="2"/>
            <a:r>
              <a:rPr lang="en-US" alt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651464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" y="6237800"/>
            <a:ext cx="5348287" cy="612775"/>
          </a:xfrm>
          <a:prstGeom prst="rect">
            <a:avLst/>
          </a:prstGeom>
        </p:spPr>
        <p:txBody>
          <a:bodyPr vert="horz" anchor="b"/>
          <a:lstStyle>
            <a:lvl1pPr algn="l">
              <a:buFontTx/>
              <a:buNone/>
              <a:defRPr sz="1000">
                <a:solidFill>
                  <a:schemeClr val="tx1"/>
                </a:solidFill>
              </a:defRPr>
            </a:lvl1pPr>
            <a:lvl2pPr algn="l"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Second level</a:t>
            </a:r>
          </a:p>
          <a:p>
            <a:pPr lvl="0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1"/>
          </p:nvPr>
        </p:nvSpPr>
        <p:spPr>
          <a:xfrm>
            <a:off x="1650999" y="2208456"/>
            <a:ext cx="5715369" cy="309244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anchor="ctr" anchorCtr="0"/>
          <a:lstStyle>
            <a:lvl1pPr>
              <a:buFontTx/>
              <a:buNone/>
              <a:defRPr sz="1800">
                <a:latin typeface="+mn-l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0395918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6"/>
          <p:cNvGraphicFramePr>
            <a:graphicFrameLocks/>
          </p:cNvGraphicFramePr>
          <p:nvPr/>
        </p:nvGraphicFramePr>
        <p:xfrm>
          <a:off x="561975" y="1928813"/>
          <a:ext cx="81407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1" r:id="rId3" imgW="8144962" imgH="4170025" progId="Excel.Sheet.8">
                  <p:embed/>
                </p:oleObj>
              </mc:Choice>
              <mc:Fallback>
                <p:oleObj r:id="rId3" imgW="8144962" imgH="4170025" progId="Excel.Sheet.8">
                  <p:embed/>
                  <p:pic>
                    <p:nvPicPr>
                      <p:cNvPr id="4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1928813"/>
                        <a:ext cx="814070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vert="horz" lIns="0" r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9263" y="1602000"/>
            <a:ext cx="8245475" cy="625475"/>
          </a:xfrm>
          <a:prstGeom prst="rect">
            <a:avLst/>
          </a:prstGeom>
        </p:spPr>
        <p:txBody>
          <a:bodyPr vert="horz" lIns="0" rIns="0"/>
          <a:lstStyle>
            <a:lvl1pPr marL="228600" marR="0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sz="2400"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9352741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4"/>
          <p:cNvGraphicFramePr>
            <a:graphicFrameLocks/>
          </p:cNvGraphicFramePr>
          <p:nvPr/>
        </p:nvGraphicFramePr>
        <p:xfrm>
          <a:off x="561975" y="1928813"/>
          <a:ext cx="8143875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5" r:id="rId3" imgW="8144962" imgH="4170025" progId="Excel.Sheet.8">
                  <p:embed/>
                </p:oleObj>
              </mc:Choice>
              <mc:Fallback>
                <p:oleObj r:id="rId3" imgW="8144962" imgH="4170025" progId="Excel.Sheet.8">
                  <p:embed/>
                  <p:pic>
                    <p:nvPicPr>
                      <p:cNvPr id="4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1928813"/>
                        <a:ext cx="8143875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vert="horz" lIns="0" r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9263" y="1602000"/>
            <a:ext cx="8245475" cy="625475"/>
          </a:xfrm>
          <a:prstGeom prst="rect">
            <a:avLst/>
          </a:prstGeom>
        </p:spPr>
        <p:txBody>
          <a:bodyPr vert="horz" lIns="0" rIns="0"/>
          <a:lstStyle>
            <a:lvl1pPr marL="228600" marR="0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sz="2400"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754099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9263" y="1602000"/>
            <a:ext cx="8250237" cy="4311650"/>
          </a:xfrm>
          <a:prstGeom prst="rect">
            <a:avLst/>
          </a:prstGeom>
        </p:spPr>
        <p:txBody>
          <a:bodyPr lIns="0"/>
          <a:lstStyle>
            <a:lvl1pPr>
              <a:buClrTx/>
              <a:buSzPct val="120000"/>
              <a:buFontTx/>
              <a:buBlip>
                <a:blip r:embed="rId2" r:link="rId3"/>
              </a:buBlip>
              <a:defRPr/>
            </a:lvl1pPr>
            <a:lvl2pPr>
              <a:buClrTx/>
              <a:buSzPct val="120000"/>
              <a:buFontTx/>
              <a:buBlip>
                <a:blip r:embed="rId2" r:link="rId3"/>
              </a:buBlip>
              <a:defRPr/>
            </a:lvl2pPr>
            <a:lvl3pPr>
              <a:buClrTx/>
              <a:buSzPct val="120000"/>
              <a:buFontTx/>
              <a:buBlip>
                <a:blip r:embed="rId2" r:link="rId3"/>
              </a:buBlip>
              <a:defRPr/>
            </a:lvl3pPr>
            <a:lvl4pPr>
              <a:buClrTx/>
              <a:buSzPct val="120000"/>
              <a:buFontTx/>
              <a:buBlip>
                <a:blip r:embed="rId2" r:link="rId3"/>
              </a:buBlip>
              <a:defRPr/>
            </a:lvl4pPr>
            <a:lvl5pPr>
              <a:buClrTx/>
              <a:buSzPct val="120000"/>
              <a:buFontTx/>
              <a:buBlip>
                <a:blip r:embed="rId2" r:link="rId3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6065280"/>
            <a:ext cx="5348287" cy="612775"/>
          </a:xfrm>
          <a:prstGeom prst="rect">
            <a:avLst/>
          </a:prstGeom>
        </p:spPr>
        <p:txBody>
          <a:bodyPr anchor="b"/>
          <a:lstStyle>
            <a:lvl1pPr algn="l">
              <a:buFontTx/>
              <a:buNone/>
              <a:defRPr sz="1000">
                <a:solidFill>
                  <a:schemeClr val="tx1"/>
                </a:solidFill>
              </a:defRPr>
            </a:lvl1pPr>
            <a:lvl2pPr algn="l"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8368215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vert="horz" lIns="0" r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6116082"/>
            <a:ext cx="5348287" cy="612775"/>
          </a:xfrm>
          <a:prstGeom prst="rect">
            <a:avLst/>
          </a:prstGeom>
        </p:spPr>
        <p:txBody>
          <a:bodyPr vert="horz" lIns="0" anchor="b"/>
          <a:lstStyle>
            <a:lvl1pPr marL="0" indent="0" algn="l">
              <a:buFontTx/>
              <a:buNone/>
              <a:defRPr sz="1000">
                <a:solidFill>
                  <a:schemeClr val="tx1"/>
                </a:solidFill>
              </a:defRPr>
            </a:lvl1pPr>
            <a:lvl2pPr algn="l"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6257864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458788" y="135734"/>
            <a:ext cx="8228011" cy="1143000"/>
          </a:xfrm>
          <a:prstGeom prst="rect">
            <a:avLst/>
          </a:prstGeom>
        </p:spPr>
        <p:txBody>
          <a:bodyPr vert="horz" l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6116082"/>
            <a:ext cx="7372350" cy="612775"/>
          </a:xfrm>
          <a:prstGeom prst="rect">
            <a:avLst/>
          </a:prstGeom>
        </p:spPr>
        <p:txBody>
          <a:bodyPr vert="horz" lIns="0" anchor="b"/>
          <a:lstStyle>
            <a:lvl1pPr marL="0" indent="0" algn="l">
              <a:buFontTx/>
              <a:buNone/>
              <a:defRPr sz="1000">
                <a:solidFill>
                  <a:schemeClr val="tx1"/>
                </a:solidFill>
              </a:defRPr>
            </a:lvl1pPr>
            <a:lvl2pPr algn="l"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1081519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17947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-1" y="6427113"/>
            <a:ext cx="5004049" cy="430887"/>
          </a:xfrm>
        </p:spPr>
        <p:txBody>
          <a:bodyPr anchor="b">
            <a:normAutofit/>
          </a:bodyPr>
          <a:lstStyle>
            <a:lvl1pPr>
              <a:buNone/>
              <a:defRPr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39951" y="6427113"/>
            <a:ext cx="5004049" cy="430887"/>
          </a:xfrm>
        </p:spPr>
        <p:txBody>
          <a:bodyPr anchor="b">
            <a:normAutofit/>
          </a:bodyPr>
          <a:lstStyle>
            <a:lvl1pPr algn="r">
              <a:buNone/>
              <a:defRPr sz="1000" b="1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Placeholder 1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8382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0446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89663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8815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Placeholder 1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6413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8597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0748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115616" y="2060848"/>
            <a:ext cx="6408712" cy="3744416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141114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255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8742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5506" y="6415277"/>
            <a:ext cx="7087343" cy="4308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 b="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39951" y="6414325"/>
            <a:ext cx="5004049" cy="4308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buNone/>
              <a:defRPr sz="1000" b="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Placeholder 1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167585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287021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255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043782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255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7145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25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801584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2555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31274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2555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867668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8625" y="6356350"/>
            <a:ext cx="77866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13C76"/>
                </a:solidFill>
              </a:rPr>
              <a:t>DMO-GBR-AMG-508-2012-P    Date of Preparation: October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6750" y="6356350"/>
            <a:ext cx="4000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18341-A120-46D3-AFCB-48A6E434B4A5}" type="slidenum">
              <a:rPr lang="en-GB">
                <a:solidFill>
                  <a:srgbClr val="213C76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213C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634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5506" y="6415277"/>
            <a:ext cx="7087343" cy="430887"/>
          </a:xfrm>
        </p:spPr>
        <p:txBody>
          <a:bodyPr anchor="b">
            <a:noAutofit/>
          </a:bodyPr>
          <a:lstStyle>
            <a:lvl1pPr marL="0" indent="0">
              <a:buNone/>
              <a:defRPr sz="1000" b="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39951" y="6414325"/>
            <a:ext cx="5004049" cy="430887"/>
          </a:xfrm>
        </p:spPr>
        <p:txBody>
          <a:bodyPr anchor="b">
            <a:normAutofit/>
          </a:bodyPr>
          <a:lstStyle>
            <a:lvl1pPr algn="r">
              <a:buNone/>
              <a:defRPr sz="1000" b="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Placeholder 1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216998"/>
      </p:ext>
    </p:extLst>
  </p:cSld>
  <p:clrMapOvr>
    <a:masterClrMapping/>
  </p:clrMapOvr>
  <p:transition advClick="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8788" y="135734"/>
            <a:ext cx="8228011" cy="1143000"/>
          </a:xfrm>
          <a:prstGeom prst="rect">
            <a:avLst/>
          </a:prstGeom>
        </p:spPr>
        <p:txBody>
          <a:bodyPr vert="horz" l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9263" y="1602000"/>
            <a:ext cx="8250237" cy="4311650"/>
          </a:xfrm>
          <a:prstGeom prst="rect">
            <a:avLst/>
          </a:prstGeom>
        </p:spPr>
        <p:txBody>
          <a:bodyPr vert="horz" lIns="0"/>
          <a:lstStyle>
            <a:lvl1pPr marL="254000" indent="-254000">
              <a:spcBef>
                <a:spcPts val="0"/>
              </a:spcBef>
              <a:spcAft>
                <a:spcPts val="800"/>
              </a:spcAft>
              <a:buClrTx/>
              <a:buSzPct val="120000"/>
              <a:buFontTx/>
              <a:buBlip>
                <a:blip r:embed="rId2" r:link="rId3"/>
              </a:buBlip>
              <a:defRPr/>
            </a:lvl1pPr>
            <a:lvl2pPr marL="515938" indent="-244475">
              <a:spcBef>
                <a:spcPts val="0"/>
              </a:spcBef>
              <a:spcAft>
                <a:spcPts val="800"/>
              </a:spcAft>
              <a:buClrTx/>
              <a:buSzPct val="120000"/>
              <a:buFontTx/>
              <a:buBlip>
                <a:blip r:embed="rId2" r:link="rId3"/>
              </a:buBlip>
              <a:defRPr/>
            </a:lvl2pPr>
            <a:lvl3pPr marL="762000" indent="-236538">
              <a:spcBef>
                <a:spcPts val="0"/>
              </a:spcBef>
              <a:spcAft>
                <a:spcPts val="800"/>
              </a:spcAft>
              <a:buClrTx/>
              <a:buSzPct val="120000"/>
              <a:buFontTx/>
              <a:buBlip>
                <a:blip r:embed="rId2" r:link="rId3"/>
              </a:buBlip>
              <a:defRPr/>
            </a:lvl3pPr>
            <a:lvl4pPr marL="1033463" indent="-263525">
              <a:spcBef>
                <a:spcPts val="0"/>
              </a:spcBef>
              <a:spcAft>
                <a:spcPts val="800"/>
              </a:spcAft>
              <a:buClrTx/>
              <a:buSzPct val="120000"/>
              <a:buFontTx/>
              <a:buBlip>
                <a:blip r:embed="rId2" r:link="rId3"/>
              </a:buBlip>
              <a:defRPr/>
            </a:lvl4pPr>
            <a:lvl5pPr marL="1270000" indent="-220663">
              <a:spcBef>
                <a:spcPts val="0"/>
              </a:spcBef>
              <a:spcAft>
                <a:spcPts val="800"/>
              </a:spcAft>
              <a:buClrTx/>
              <a:buSzPct val="120000"/>
              <a:buFontTx/>
              <a:buBlip>
                <a:blip r:embed="rId2" r:link="rId3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6097915"/>
            <a:ext cx="6635080" cy="630942"/>
          </a:xfrm>
          <a:prstGeom prst="rect">
            <a:avLst/>
          </a:prstGeom>
        </p:spPr>
        <p:txBody>
          <a:bodyPr vert="horz" lIns="0" anchor="b">
            <a:normAutofit/>
          </a:bodyPr>
          <a:lstStyle>
            <a:lvl1pPr marL="0" indent="0" algn="l">
              <a:buFontTx/>
              <a:buNone/>
              <a:defRPr sz="1000">
                <a:solidFill>
                  <a:schemeClr val="tx1"/>
                </a:solidFill>
              </a:defRPr>
            </a:lvl1pPr>
            <a:lvl2pPr algn="l"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7408826"/>
      </p:ext>
    </p:extLst>
  </p:cSld>
  <p:clrMapOvr>
    <a:masterClrMapping/>
  </p:clrMapOvr>
  <p:transition advClick="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458788" y="135734"/>
            <a:ext cx="8228011" cy="1143000"/>
          </a:xfrm>
          <a:prstGeom prst="rect">
            <a:avLst/>
          </a:prstGeom>
        </p:spPr>
        <p:txBody>
          <a:bodyPr vert="horz" l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6116082"/>
            <a:ext cx="7372350" cy="612775"/>
          </a:xfrm>
          <a:prstGeom prst="rect">
            <a:avLst/>
          </a:prstGeom>
        </p:spPr>
        <p:txBody>
          <a:bodyPr vert="horz" lIns="0" anchor="b"/>
          <a:lstStyle>
            <a:lvl1pPr marL="0" indent="0" algn="l">
              <a:buFontTx/>
              <a:buNone/>
              <a:defRPr sz="1000">
                <a:solidFill>
                  <a:schemeClr val="tx1"/>
                </a:solidFill>
              </a:defRPr>
            </a:lvl1pPr>
            <a:lvl2pPr algn="l"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81085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2404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de-DE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189663"/>
            <a:ext cx="9144000" cy="5873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de-DE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8789" y="956733"/>
            <a:ext cx="8177212" cy="2590804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>
              <a:defRPr sz="44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58788" y="3725861"/>
            <a:ext cx="8243887" cy="1608139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vert="horz" l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9263" y="1602000"/>
            <a:ext cx="8250237" cy="4311650"/>
          </a:xfrm>
          <a:prstGeom prst="rect">
            <a:avLst/>
          </a:prstGeom>
        </p:spPr>
        <p:txBody>
          <a:bodyPr vert="horz" lIns="0"/>
          <a:lstStyle>
            <a:lvl1pPr>
              <a:buClrTx/>
              <a:buSzPct val="120000"/>
              <a:buFontTx/>
              <a:buBlip>
                <a:blip r:embed="rId2" r:link="rId3"/>
              </a:buBlip>
              <a:defRPr/>
            </a:lvl1pPr>
            <a:lvl2pPr>
              <a:buClrTx/>
              <a:buSzPct val="120000"/>
              <a:buFontTx/>
              <a:buBlip>
                <a:blip r:embed="rId2" r:link="rId3"/>
              </a:buBlip>
              <a:defRPr/>
            </a:lvl2pPr>
            <a:lvl3pPr>
              <a:buClrTx/>
              <a:buSzPct val="120000"/>
              <a:buFontTx/>
              <a:buBlip>
                <a:blip r:embed="rId2" r:link="rId3"/>
              </a:buBlip>
              <a:defRPr/>
            </a:lvl3pPr>
            <a:lvl4pPr>
              <a:buClrTx/>
              <a:buSzPct val="120000"/>
              <a:buFontTx/>
              <a:buBlip>
                <a:blip r:embed="rId2" r:link="rId3"/>
              </a:buBlip>
              <a:defRPr/>
            </a:lvl4pPr>
            <a:lvl5pPr>
              <a:buClrTx/>
              <a:buSzPct val="120000"/>
              <a:buFontTx/>
              <a:buBlip>
                <a:blip r:embed="rId2" r:link="rId3"/>
              </a:buBlip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" y="6237800"/>
            <a:ext cx="5348287" cy="612775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1pPr>
            <a:lvl2pPr algn="l"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Second level</a:t>
            </a:r>
          </a:p>
          <a:p>
            <a:pPr lvl="0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757613" y="6243638"/>
            <a:ext cx="5348287" cy="612775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1pPr>
            <a:lvl2pPr algn="l"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Second level</a:t>
            </a:r>
          </a:p>
          <a:p>
            <a:pPr lvl="0"/>
            <a:r>
              <a:rPr lang="en-GB" dirty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887896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6065280"/>
            <a:ext cx="5348287" cy="612775"/>
          </a:xfrm>
          <a:prstGeom prst="rect">
            <a:avLst/>
          </a:prstGeom>
        </p:spPr>
        <p:txBody>
          <a:bodyPr vert="horz" anchor="b"/>
          <a:lstStyle>
            <a:lvl1pPr algn="l">
              <a:buFontTx/>
              <a:buNone/>
              <a:defRPr sz="1000">
                <a:solidFill>
                  <a:schemeClr val="tx1"/>
                </a:solidFill>
              </a:defRPr>
            </a:lvl1pPr>
            <a:lvl2pPr algn="l"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>
          <a:xfrm>
            <a:off x="457200" y="132737"/>
            <a:ext cx="8229600" cy="12501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947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 marL="1260475" indent="-227013"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361893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947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 marL="1260475" indent="-227013"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vert="horz" lIns="0" r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65468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0" y="0"/>
            <a:ext cx="9144000" cy="62404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0" y="6189663"/>
            <a:ext cx="9144000" cy="5873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3765" y="1770522"/>
            <a:ext cx="7772235" cy="2574525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>
              <a:defRPr sz="44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97700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vert="horz" l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9263" y="1602000"/>
            <a:ext cx="8250237" cy="4311650"/>
          </a:xfrm>
          <a:prstGeom prst="rect">
            <a:avLst/>
          </a:prstGeom>
        </p:spPr>
        <p:txBody>
          <a:bodyPr vert="horz" lIns="0"/>
          <a:lstStyle>
            <a:lvl1pPr>
              <a:buClrTx/>
              <a:buSzPct val="120000"/>
              <a:buFontTx/>
              <a:buBlip>
                <a:blip r:embed="rId2" r:link="rId3"/>
              </a:buBlip>
              <a:defRPr/>
            </a:lvl1pPr>
            <a:lvl2pPr>
              <a:buClrTx/>
              <a:buSzPct val="120000"/>
              <a:buFontTx/>
              <a:buBlip>
                <a:blip r:embed="rId2" r:link="rId3"/>
              </a:buBlip>
              <a:defRPr/>
            </a:lvl2pPr>
            <a:lvl3pPr>
              <a:buClrTx/>
              <a:buSzPct val="120000"/>
              <a:buFontTx/>
              <a:buBlip>
                <a:blip r:embed="rId2" r:link="rId3"/>
              </a:buBlip>
              <a:defRPr/>
            </a:lvl3pPr>
            <a:lvl4pPr>
              <a:buClrTx/>
              <a:buSzPct val="120000"/>
              <a:buFontTx/>
              <a:buBlip>
                <a:blip r:embed="rId2" r:link="rId3"/>
              </a:buBlip>
              <a:defRPr/>
            </a:lvl4pPr>
            <a:lvl5pPr>
              <a:buClrTx/>
              <a:buSzPct val="120000"/>
              <a:buFontTx/>
              <a:buBlip>
                <a:blip r:embed="rId2" r:link="rId3"/>
              </a:buBlip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840" y="6231540"/>
            <a:ext cx="5348287" cy="612775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1pPr>
            <a:lvl2pPr algn="l"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Second level</a:t>
            </a:r>
          </a:p>
          <a:p>
            <a:pPr lvl="0"/>
            <a:r>
              <a:rPr lang="en-GB" dirty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34640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8"/>
          <p:cNvGraphicFramePr>
            <a:graphicFrameLocks/>
          </p:cNvGraphicFramePr>
          <p:nvPr/>
        </p:nvGraphicFramePr>
        <p:xfrm>
          <a:off x="1584325" y="2520950"/>
          <a:ext cx="5992428" cy="2259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6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Primary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bg1"/>
                          </a:solidFill>
                        </a:rPr>
                        <a:t>tumour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Site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170268" marR="170268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Incidence (%)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br>
                        <a:rPr lang="en-US" baseline="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of Bone Metastases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170268" marR="1702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Breast</a:t>
                      </a:r>
                    </a:p>
                  </a:txBody>
                  <a:tcPr marL="170268" marR="170268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65%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75%</a:t>
                      </a:r>
                    </a:p>
                  </a:txBody>
                  <a:tcPr marL="170268" marR="1702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Prostate</a:t>
                      </a:r>
                    </a:p>
                  </a:txBody>
                  <a:tcPr marL="170268" marR="170268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65%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75%</a:t>
                      </a:r>
                    </a:p>
                  </a:txBody>
                  <a:tcPr marL="170268" marR="1702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Lung</a:t>
                      </a:r>
                    </a:p>
                  </a:txBody>
                  <a:tcPr marL="170268" marR="170268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30%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40%</a:t>
                      </a:r>
                    </a:p>
                  </a:txBody>
                  <a:tcPr marL="170268" marR="1702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vert="horz" lIns="0" r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6065280"/>
            <a:ext cx="5348287" cy="612775"/>
          </a:xfrm>
          <a:prstGeom prst="rect">
            <a:avLst/>
          </a:prstGeom>
        </p:spPr>
        <p:txBody>
          <a:bodyPr vert="horz" anchor="b"/>
          <a:lstStyle>
            <a:lvl1pPr marL="168275" indent="-168275" algn="l" fontAlgn="base">
              <a:spcBef>
                <a:spcPts val="0"/>
              </a:spcBef>
              <a:buFont typeface="Arial" charset="0"/>
              <a:buNone/>
              <a:defRPr sz="1000">
                <a:solidFill>
                  <a:schemeClr val="tx1"/>
                </a:solidFill>
              </a:defRPr>
            </a:lvl1pPr>
            <a:lvl2pPr algn="l"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altLang="en-GB" dirty="0"/>
              <a:t>Click to edit Master text styles</a:t>
            </a:r>
          </a:p>
          <a:p>
            <a:pPr lvl="1"/>
            <a:r>
              <a:rPr lang="en-US" altLang="en-GB" dirty="0"/>
              <a:t>Second level</a:t>
            </a:r>
          </a:p>
          <a:p>
            <a:pPr lvl="2"/>
            <a:r>
              <a:rPr lang="en-US" alt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99341087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6065280"/>
            <a:ext cx="5348287" cy="612775"/>
          </a:xfrm>
          <a:prstGeom prst="rect">
            <a:avLst/>
          </a:prstGeom>
        </p:spPr>
        <p:txBody>
          <a:bodyPr vert="horz" anchor="b"/>
          <a:lstStyle>
            <a:lvl1pPr algn="l">
              <a:buFontTx/>
              <a:buNone/>
              <a:defRPr sz="1000">
                <a:solidFill>
                  <a:schemeClr val="tx1"/>
                </a:solidFill>
              </a:defRPr>
            </a:lvl1pPr>
            <a:lvl2pPr algn="l"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Second level</a:t>
            </a:r>
          </a:p>
          <a:p>
            <a:pPr lvl="0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1"/>
          </p:nvPr>
        </p:nvSpPr>
        <p:spPr>
          <a:xfrm>
            <a:off x="1650999" y="2208456"/>
            <a:ext cx="5715369" cy="309244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anchor="ctr" anchorCtr="0"/>
          <a:lstStyle>
            <a:lvl1pPr>
              <a:buFontTx/>
              <a:buNone/>
              <a:defRPr sz="1800">
                <a:latin typeface="+mn-l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8257630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6"/>
          <p:cNvGraphicFramePr>
            <a:graphicFrameLocks/>
          </p:cNvGraphicFramePr>
          <p:nvPr/>
        </p:nvGraphicFramePr>
        <p:xfrm>
          <a:off x="561975" y="1928813"/>
          <a:ext cx="81407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9" r:id="rId3" imgW="8144962" imgH="4170025" progId="Excel.Sheet.8">
                  <p:embed/>
                </p:oleObj>
              </mc:Choice>
              <mc:Fallback>
                <p:oleObj r:id="rId3" imgW="8144962" imgH="4170025" progId="Excel.Sheet.8">
                  <p:embed/>
                  <p:pic>
                    <p:nvPicPr>
                      <p:cNvPr id="4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1928813"/>
                        <a:ext cx="814070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vert="horz" lIns="0" r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9263" y="1602000"/>
            <a:ext cx="8245475" cy="625475"/>
          </a:xfrm>
          <a:prstGeom prst="rect">
            <a:avLst/>
          </a:prstGeom>
        </p:spPr>
        <p:txBody>
          <a:bodyPr vert="horz" lIns="0" rIns="0"/>
          <a:lstStyle>
            <a:lvl1pPr marL="228600" marR="0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sz="2400"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77089471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4"/>
          <p:cNvGraphicFramePr>
            <a:graphicFrameLocks/>
          </p:cNvGraphicFramePr>
          <p:nvPr/>
        </p:nvGraphicFramePr>
        <p:xfrm>
          <a:off x="561975" y="1928813"/>
          <a:ext cx="8143875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3" r:id="rId3" imgW="8144962" imgH="4170025" progId="Excel.Sheet.8">
                  <p:embed/>
                </p:oleObj>
              </mc:Choice>
              <mc:Fallback>
                <p:oleObj r:id="rId3" imgW="8144962" imgH="4170025" progId="Excel.Sheet.8">
                  <p:embed/>
                  <p:pic>
                    <p:nvPicPr>
                      <p:cNvPr id="4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1928813"/>
                        <a:ext cx="8143875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vert="horz" lIns="0" r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9263" y="1602000"/>
            <a:ext cx="8245475" cy="625475"/>
          </a:xfrm>
          <a:prstGeom prst="rect">
            <a:avLst/>
          </a:prstGeom>
        </p:spPr>
        <p:txBody>
          <a:bodyPr vert="horz" lIns="0" rIns="0"/>
          <a:lstStyle>
            <a:lvl1pPr marL="228600" marR="0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sz="2400"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4443088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98463" y="1928813"/>
          <a:ext cx="8356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7" r:id="rId3" imgW="8358340" imgH="4170025" progId="Excel.Sheet.8">
                  <p:embed/>
                </p:oleObj>
              </mc:Choice>
              <mc:Fallback>
                <p:oleObj r:id="rId3" imgW="8358340" imgH="4170025" progId="Excel.Sheet.8">
                  <p:embed/>
                  <p:pic>
                    <p:nvPicPr>
                      <p:cNvPr id="4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1928813"/>
                        <a:ext cx="835660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vert="horz" lIns="0" r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9263" y="1602000"/>
            <a:ext cx="8245475" cy="625475"/>
          </a:xfrm>
          <a:prstGeom prst="rect">
            <a:avLst/>
          </a:prstGeom>
        </p:spPr>
        <p:txBody>
          <a:bodyPr vert="horz" lIns="0" rIns="0"/>
          <a:lstStyle>
            <a:lvl1pPr marL="228600" marR="0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sz="2400"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8745852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8788" y="135734"/>
            <a:ext cx="8228011" cy="1143000"/>
          </a:xfrm>
          <a:prstGeom prst="rect">
            <a:avLst/>
          </a:prstGeom>
        </p:spPr>
        <p:txBody>
          <a:bodyPr vert="horz" l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9263" y="1602000"/>
            <a:ext cx="8250237" cy="4311650"/>
          </a:xfrm>
          <a:prstGeom prst="rect">
            <a:avLst/>
          </a:prstGeom>
        </p:spPr>
        <p:txBody>
          <a:bodyPr vert="horz" lIns="0"/>
          <a:lstStyle>
            <a:lvl1pPr marL="254000" indent="-254000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lvl1pPr>
            <a:lvl2pPr marL="515938" indent="-244475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lvl2pPr>
            <a:lvl3pPr marL="762000" indent="-236538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lvl3pPr>
            <a:lvl4pPr marL="1033463" indent="-263525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lvl4pPr>
            <a:lvl5pPr marL="1270000" indent="-220663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6116082"/>
            <a:ext cx="7372350" cy="612775"/>
          </a:xfrm>
          <a:prstGeom prst="rect">
            <a:avLst/>
          </a:prstGeom>
        </p:spPr>
        <p:txBody>
          <a:bodyPr vert="horz" lIns="0" anchor="b"/>
          <a:lstStyle>
            <a:lvl1pPr marL="0" indent="0" algn="l">
              <a:buFontTx/>
              <a:buNone/>
              <a:defRPr sz="1000">
                <a:solidFill>
                  <a:schemeClr val="tx1"/>
                </a:solidFill>
              </a:defRPr>
            </a:lvl1pPr>
            <a:lvl2pPr algn="l"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4"/>
          <p:cNvGraphicFramePr>
            <a:graphicFrameLocks/>
          </p:cNvGraphicFramePr>
          <p:nvPr/>
        </p:nvGraphicFramePr>
        <p:xfrm>
          <a:off x="407988" y="1928813"/>
          <a:ext cx="833755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1" r:id="rId3" imgW="8340051" imgH="4170025" progId="Excel.Sheet.8">
                  <p:embed/>
                </p:oleObj>
              </mc:Choice>
              <mc:Fallback>
                <p:oleObj r:id="rId3" imgW="8340051" imgH="4170025" progId="Excel.Sheet.8">
                  <p:embed/>
                  <p:pic>
                    <p:nvPicPr>
                      <p:cNvPr id="4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1928813"/>
                        <a:ext cx="833755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vert="horz" lIns="0" r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9263" y="1602000"/>
            <a:ext cx="8245475" cy="625475"/>
          </a:xfrm>
          <a:prstGeom prst="rect">
            <a:avLst/>
          </a:prstGeom>
        </p:spPr>
        <p:txBody>
          <a:bodyPr vert="horz" lIns="0" rIns="0"/>
          <a:lstStyle>
            <a:lvl1pPr marL="228600" marR="0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sz="2400"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08961205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98463" y="1928813"/>
          <a:ext cx="8347075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5" r:id="rId3" imgW="8352244" imgH="4383404" progId="Excel.Sheet.8">
                  <p:embed/>
                </p:oleObj>
              </mc:Choice>
              <mc:Fallback>
                <p:oleObj r:id="rId3" imgW="8352244" imgH="4383404" progId="Excel.Sheet.8">
                  <p:embed/>
                  <p:pic>
                    <p:nvPicPr>
                      <p:cNvPr id="4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1928813"/>
                        <a:ext cx="8347075" cy="438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vert="horz" lIns="0" r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9263" y="1602000"/>
            <a:ext cx="8245475" cy="625475"/>
          </a:xfrm>
          <a:prstGeom prst="rect">
            <a:avLst/>
          </a:prstGeom>
        </p:spPr>
        <p:txBody>
          <a:bodyPr vert="horz" lIns="0" rIns="0"/>
          <a:lstStyle>
            <a:lvl1pPr marL="228600" marR="0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sz="2400"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326271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2"/>
          <p:cNvGraphicFramePr>
            <a:graphicFrameLocks/>
          </p:cNvGraphicFramePr>
          <p:nvPr/>
        </p:nvGraphicFramePr>
        <p:xfrm>
          <a:off x="398463" y="1646238"/>
          <a:ext cx="8347075" cy="466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9" r:id="rId3" imgW="8352244" imgH="4663844" progId="Excel.Sheet.8">
                  <p:embed/>
                </p:oleObj>
              </mc:Choice>
              <mc:Fallback>
                <p:oleObj r:id="rId3" imgW="8352244" imgH="4663844" progId="Excel.Sheet.8">
                  <p:embed/>
                  <p:pic>
                    <p:nvPicPr>
                      <p:cNvPr id="4" name="Char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1646238"/>
                        <a:ext cx="8347075" cy="466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9263" y="1602000"/>
            <a:ext cx="8245475" cy="625475"/>
          </a:xfrm>
          <a:prstGeom prst="rect">
            <a:avLst/>
          </a:prstGeom>
        </p:spPr>
        <p:txBody>
          <a:bodyPr vert="horz" lIns="0" rIns="0"/>
          <a:lstStyle>
            <a:lvl1pPr marL="228600" marR="0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sz="2400"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07752281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947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 marL="1260475" indent="-227013"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vert="horz" lIns="0" r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580215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vert="horz" lIns="0" r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51495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90500"/>
            <a:ext cx="8226425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598613"/>
            <a:ext cx="8226425" cy="4113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5612" y="6200780"/>
            <a:ext cx="8226425" cy="482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000"/>
            </a:lvl1pPr>
            <a:lvl2pPr>
              <a:buNone/>
              <a:defRPr/>
            </a:lvl2pPr>
          </a:lstStyle>
          <a:p>
            <a:pPr lvl="0"/>
            <a:r>
              <a:rPr lang="en-US" dirty="0" err="1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2038" y="6554788"/>
            <a:ext cx="32385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4E42C9-D2B3-409C-BCCE-32E9E8D39C6C}" type="slidenum">
              <a:rPr lang="en-US">
                <a:solidFill>
                  <a:srgbClr val="00446A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446A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31683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863"/>
            <a:ext cx="8229600" cy="9445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2721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vert="horz" lIns="0" r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6116082"/>
            <a:ext cx="5348287" cy="612775"/>
          </a:xfrm>
          <a:prstGeom prst="rect">
            <a:avLst/>
          </a:prstGeom>
        </p:spPr>
        <p:txBody>
          <a:bodyPr vert="horz" lIns="0" anchor="b"/>
          <a:lstStyle>
            <a:lvl1pPr marL="0" indent="0" algn="l">
              <a:buFontTx/>
              <a:buNone/>
              <a:defRPr sz="1000">
                <a:solidFill>
                  <a:schemeClr val="tx1"/>
                </a:solidFill>
              </a:defRPr>
            </a:lvl1pPr>
            <a:lvl2pPr algn="l"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321901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458788" y="135734"/>
            <a:ext cx="8228011" cy="1143000"/>
          </a:xfrm>
          <a:prstGeom prst="rect">
            <a:avLst/>
          </a:prstGeom>
        </p:spPr>
        <p:txBody>
          <a:bodyPr vert="horz" l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6116082"/>
            <a:ext cx="7372350" cy="612775"/>
          </a:xfrm>
          <a:prstGeom prst="rect">
            <a:avLst/>
          </a:prstGeom>
        </p:spPr>
        <p:txBody>
          <a:bodyPr vert="horz" lIns="0" anchor="b"/>
          <a:lstStyle>
            <a:lvl1pPr marL="0" indent="0" algn="l">
              <a:buFontTx/>
              <a:buNone/>
              <a:defRPr sz="1000">
                <a:solidFill>
                  <a:schemeClr val="tx1"/>
                </a:solidFill>
              </a:defRPr>
            </a:lvl1pPr>
            <a:lvl2pPr algn="l"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5031050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458788" y="135734"/>
            <a:ext cx="8228011" cy="1143000"/>
          </a:xfrm>
          <a:prstGeom prst="rect">
            <a:avLst/>
          </a:prstGeom>
        </p:spPr>
        <p:txBody>
          <a:bodyPr vert="horz" l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6116082"/>
            <a:ext cx="7372350" cy="612775"/>
          </a:xfrm>
          <a:prstGeom prst="rect">
            <a:avLst/>
          </a:prstGeom>
        </p:spPr>
        <p:txBody>
          <a:bodyPr vert="horz" lIns="0" anchor="b"/>
          <a:lstStyle>
            <a:lvl1pPr marL="0" indent="0" algn="l">
              <a:buFontTx/>
              <a:buNone/>
              <a:defRPr sz="1000">
                <a:solidFill>
                  <a:schemeClr val="tx1"/>
                </a:solidFill>
              </a:defRPr>
            </a:lvl1pPr>
            <a:lvl2pPr algn="l"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29520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458788" y="135734"/>
            <a:ext cx="8228011" cy="1143000"/>
          </a:xfrm>
          <a:prstGeom prst="rect">
            <a:avLst/>
          </a:prstGeom>
        </p:spPr>
        <p:txBody>
          <a:bodyPr vert="horz" l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6116082"/>
            <a:ext cx="7372350" cy="612775"/>
          </a:xfrm>
          <a:prstGeom prst="rect">
            <a:avLst/>
          </a:prstGeom>
        </p:spPr>
        <p:txBody>
          <a:bodyPr vert="horz" lIns="0" anchor="b"/>
          <a:lstStyle>
            <a:lvl1pPr marL="0" indent="0" algn="l">
              <a:buFontTx/>
              <a:buNone/>
              <a:defRPr sz="1000">
                <a:solidFill>
                  <a:schemeClr val="tx1"/>
                </a:solidFill>
              </a:defRPr>
            </a:lvl1pPr>
            <a:lvl2pPr algn="l"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5506" y="6415277"/>
            <a:ext cx="7087343" cy="4308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 b="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39951" y="6414325"/>
            <a:ext cx="5004049" cy="4308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buNone/>
              <a:defRPr sz="1000" b="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Placeholder 1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41212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0" y="0"/>
            <a:ext cx="9144000" cy="62404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0" y="6189663"/>
            <a:ext cx="9144000" cy="5873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3765" y="1770522"/>
            <a:ext cx="7772235" cy="2574525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>
              <a:defRPr sz="44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12884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vert="horz" l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9263" y="1602000"/>
            <a:ext cx="8250237" cy="4311650"/>
          </a:xfrm>
          <a:prstGeom prst="rect">
            <a:avLst/>
          </a:prstGeom>
        </p:spPr>
        <p:txBody>
          <a:bodyPr vert="horz" lIns="0"/>
          <a:lstStyle>
            <a:lvl1pPr>
              <a:buClrTx/>
              <a:buSzPct val="120000"/>
              <a:buFontTx/>
              <a:buBlip>
                <a:blip r:embed="rId2" r:link="rId3"/>
              </a:buBlip>
              <a:defRPr/>
            </a:lvl1pPr>
            <a:lvl2pPr>
              <a:buClrTx/>
              <a:buSzPct val="120000"/>
              <a:buFontTx/>
              <a:buBlip>
                <a:blip r:embed="rId2" r:link="rId3"/>
              </a:buBlip>
              <a:defRPr/>
            </a:lvl2pPr>
            <a:lvl3pPr>
              <a:buClrTx/>
              <a:buSzPct val="120000"/>
              <a:buFontTx/>
              <a:buBlip>
                <a:blip r:embed="rId2" r:link="rId3"/>
              </a:buBlip>
              <a:defRPr/>
            </a:lvl3pPr>
            <a:lvl4pPr>
              <a:buClrTx/>
              <a:buSzPct val="120000"/>
              <a:buFontTx/>
              <a:buBlip>
                <a:blip r:embed="rId2" r:link="rId3"/>
              </a:buBlip>
              <a:defRPr/>
            </a:lvl4pPr>
            <a:lvl5pPr>
              <a:buClrTx/>
              <a:buSzPct val="120000"/>
              <a:buFontTx/>
              <a:buBlip>
                <a:blip r:embed="rId2" r:link="rId3"/>
              </a:buBlip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840" y="6231540"/>
            <a:ext cx="5348287" cy="612775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1pPr>
            <a:lvl2pPr algn="l"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Second level</a:t>
            </a:r>
          </a:p>
          <a:p>
            <a:pPr lvl="0"/>
            <a:r>
              <a:rPr lang="en-GB" dirty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083574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8"/>
          <p:cNvGraphicFramePr>
            <a:graphicFrameLocks/>
          </p:cNvGraphicFramePr>
          <p:nvPr/>
        </p:nvGraphicFramePr>
        <p:xfrm>
          <a:off x="1584325" y="2520950"/>
          <a:ext cx="5992428" cy="2259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6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Primary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bg1"/>
                          </a:solidFill>
                        </a:rPr>
                        <a:t>tumour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Site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170268" marR="170268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Incidence (%)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br>
                        <a:rPr lang="en-US" baseline="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of Bone Metastases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170268" marR="1702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Breast</a:t>
                      </a:r>
                    </a:p>
                  </a:txBody>
                  <a:tcPr marL="170268" marR="170268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65%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75%</a:t>
                      </a:r>
                    </a:p>
                  </a:txBody>
                  <a:tcPr marL="170268" marR="1702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Prostate</a:t>
                      </a:r>
                    </a:p>
                  </a:txBody>
                  <a:tcPr marL="170268" marR="170268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65%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75%</a:t>
                      </a:r>
                    </a:p>
                  </a:txBody>
                  <a:tcPr marL="170268" marR="1702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Lung</a:t>
                      </a:r>
                    </a:p>
                  </a:txBody>
                  <a:tcPr marL="170268" marR="170268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30%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40%</a:t>
                      </a:r>
                    </a:p>
                  </a:txBody>
                  <a:tcPr marL="170268" marR="1702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vert="horz" lIns="0" r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6065280"/>
            <a:ext cx="5348287" cy="612775"/>
          </a:xfrm>
          <a:prstGeom prst="rect">
            <a:avLst/>
          </a:prstGeom>
        </p:spPr>
        <p:txBody>
          <a:bodyPr vert="horz" anchor="b"/>
          <a:lstStyle>
            <a:lvl1pPr marL="168275" indent="-168275" algn="l" fontAlgn="base">
              <a:spcBef>
                <a:spcPts val="0"/>
              </a:spcBef>
              <a:buFont typeface="Arial" charset="0"/>
              <a:buNone/>
              <a:defRPr sz="1000">
                <a:solidFill>
                  <a:schemeClr val="tx1"/>
                </a:solidFill>
              </a:defRPr>
            </a:lvl1pPr>
            <a:lvl2pPr algn="l"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altLang="en-GB" dirty="0"/>
              <a:t>Click to edit Master text styles</a:t>
            </a:r>
          </a:p>
          <a:p>
            <a:pPr lvl="1"/>
            <a:r>
              <a:rPr lang="en-US" altLang="en-GB" dirty="0"/>
              <a:t>Second level</a:t>
            </a:r>
          </a:p>
          <a:p>
            <a:pPr lvl="2"/>
            <a:r>
              <a:rPr lang="en-US" alt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46131140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6065280"/>
            <a:ext cx="5348287" cy="612775"/>
          </a:xfrm>
          <a:prstGeom prst="rect">
            <a:avLst/>
          </a:prstGeom>
        </p:spPr>
        <p:txBody>
          <a:bodyPr vert="horz" anchor="b"/>
          <a:lstStyle>
            <a:lvl1pPr algn="l">
              <a:buFontTx/>
              <a:buNone/>
              <a:defRPr sz="1000">
                <a:solidFill>
                  <a:schemeClr val="tx1"/>
                </a:solidFill>
              </a:defRPr>
            </a:lvl1pPr>
            <a:lvl2pPr algn="l"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Second level</a:t>
            </a:r>
          </a:p>
          <a:p>
            <a:pPr lvl="0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1"/>
          </p:nvPr>
        </p:nvSpPr>
        <p:spPr>
          <a:xfrm>
            <a:off x="1650999" y="2208456"/>
            <a:ext cx="5715369" cy="309244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anchor="ctr" anchorCtr="0"/>
          <a:lstStyle>
            <a:lvl1pPr>
              <a:buFontTx/>
              <a:buNone/>
              <a:defRPr sz="1800">
                <a:latin typeface="+mn-l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8467056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6"/>
          <p:cNvGraphicFramePr>
            <a:graphicFrameLocks/>
          </p:cNvGraphicFramePr>
          <p:nvPr/>
        </p:nvGraphicFramePr>
        <p:xfrm>
          <a:off x="561975" y="1928813"/>
          <a:ext cx="81407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3" r:id="rId3" imgW="8144962" imgH="4170025" progId="Excel.Sheet.8">
                  <p:embed/>
                </p:oleObj>
              </mc:Choice>
              <mc:Fallback>
                <p:oleObj r:id="rId3" imgW="8144962" imgH="4170025" progId="Excel.Sheet.8">
                  <p:embed/>
                  <p:pic>
                    <p:nvPicPr>
                      <p:cNvPr id="4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1928813"/>
                        <a:ext cx="814070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vert="horz" lIns="0" r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9263" y="1602000"/>
            <a:ext cx="8245475" cy="625475"/>
          </a:xfrm>
          <a:prstGeom prst="rect">
            <a:avLst/>
          </a:prstGeom>
        </p:spPr>
        <p:txBody>
          <a:bodyPr vert="horz" lIns="0" rIns="0"/>
          <a:lstStyle>
            <a:lvl1pPr marL="228600" marR="0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sz="2400"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93234830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4"/>
          <p:cNvGraphicFramePr>
            <a:graphicFrameLocks/>
          </p:cNvGraphicFramePr>
          <p:nvPr/>
        </p:nvGraphicFramePr>
        <p:xfrm>
          <a:off x="561975" y="1928813"/>
          <a:ext cx="8143875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7" r:id="rId3" imgW="8144962" imgH="4170025" progId="Excel.Sheet.8">
                  <p:embed/>
                </p:oleObj>
              </mc:Choice>
              <mc:Fallback>
                <p:oleObj r:id="rId3" imgW="8144962" imgH="4170025" progId="Excel.Sheet.8">
                  <p:embed/>
                  <p:pic>
                    <p:nvPicPr>
                      <p:cNvPr id="4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1928813"/>
                        <a:ext cx="8143875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vert="horz" lIns="0" r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9263" y="1602000"/>
            <a:ext cx="8245475" cy="625475"/>
          </a:xfrm>
          <a:prstGeom prst="rect">
            <a:avLst/>
          </a:prstGeom>
        </p:spPr>
        <p:txBody>
          <a:bodyPr vert="horz" lIns="0" rIns="0"/>
          <a:lstStyle>
            <a:lvl1pPr marL="228600" marR="0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sz="2400"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82343061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98463" y="1928813"/>
          <a:ext cx="8356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1" r:id="rId3" imgW="8358340" imgH="4170025" progId="Excel.Sheet.8">
                  <p:embed/>
                </p:oleObj>
              </mc:Choice>
              <mc:Fallback>
                <p:oleObj r:id="rId3" imgW="8358340" imgH="4170025" progId="Excel.Sheet.8">
                  <p:embed/>
                  <p:pic>
                    <p:nvPicPr>
                      <p:cNvPr id="4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1928813"/>
                        <a:ext cx="835660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vert="horz" lIns="0" r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9263" y="1602000"/>
            <a:ext cx="8245475" cy="625475"/>
          </a:xfrm>
          <a:prstGeom prst="rect">
            <a:avLst/>
          </a:prstGeom>
        </p:spPr>
        <p:txBody>
          <a:bodyPr vert="horz" lIns="0" rIns="0"/>
          <a:lstStyle>
            <a:lvl1pPr marL="228600" marR="0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sz="2400"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24020014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4"/>
          <p:cNvGraphicFramePr>
            <a:graphicFrameLocks/>
          </p:cNvGraphicFramePr>
          <p:nvPr/>
        </p:nvGraphicFramePr>
        <p:xfrm>
          <a:off x="407988" y="1928813"/>
          <a:ext cx="833755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5" r:id="rId3" imgW="8340051" imgH="4170025" progId="Excel.Sheet.8">
                  <p:embed/>
                </p:oleObj>
              </mc:Choice>
              <mc:Fallback>
                <p:oleObj r:id="rId3" imgW="8340051" imgH="4170025" progId="Excel.Sheet.8">
                  <p:embed/>
                  <p:pic>
                    <p:nvPicPr>
                      <p:cNvPr id="4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1928813"/>
                        <a:ext cx="833755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vert="horz" lIns="0" r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9263" y="1602000"/>
            <a:ext cx="8245475" cy="625475"/>
          </a:xfrm>
          <a:prstGeom prst="rect">
            <a:avLst/>
          </a:prstGeom>
        </p:spPr>
        <p:txBody>
          <a:bodyPr vert="horz" lIns="0" rIns="0"/>
          <a:lstStyle>
            <a:lvl1pPr marL="228600" marR="0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sz="2400"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6208865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98463" y="1928813"/>
          <a:ext cx="8347075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9" r:id="rId3" imgW="8352244" imgH="4383404" progId="Excel.Sheet.8">
                  <p:embed/>
                </p:oleObj>
              </mc:Choice>
              <mc:Fallback>
                <p:oleObj r:id="rId3" imgW="8352244" imgH="4383404" progId="Excel.Sheet.8">
                  <p:embed/>
                  <p:pic>
                    <p:nvPicPr>
                      <p:cNvPr id="4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1928813"/>
                        <a:ext cx="8347075" cy="438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vert="horz" lIns="0" r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9263" y="1602000"/>
            <a:ext cx="8245475" cy="625475"/>
          </a:xfrm>
          <a:prstGeom prst="rect">
            <a:avLst/>
          </a:prstGeom>
        </p:spPr>
        <p:txBody>
          <a:bodyPr vert="horz" lIns="0" rIns="0"/>
          <a:lstStyle>
            <a:lvl1pPr marL="228600" marR="0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sz="2400"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1875808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458788" y="135734"/>
            <a:ext cx="8228011" cy="11430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6116082"/>
            <a:ext cx="7372350" cy="612775"/>
          </a:xfrm>
          <a:prstGeom prst="rect">
            <a:avLst/>
          </a:prstGeom>
        </p:spPr>
        <p:txBody>
          <a:bodyPr lIns="0" anchor="b"/>
          <a:lstStyle>
            <a:lvl1pPr marL="0" indent="0" algn="l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1pPr>
            <a:lvl2pPr algn="l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8058050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2"/>
          <p:cNvGraphicFramePr>
            <a:graphicFrameLocks/>
          </p:cNvGraphicFramePr>
          <p:nvPr/>
        </p:nvGraphicFramePr>
        <p:xfrm>
          <a:off x="398463" y="1646238"/>
          <a:ext cx="8347075" cy="466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3" r:id="rId3" imgW="8352244" imgH="4663844" progId="Excel.Sheet.8">
                  <p:embed/>
                </p:oleObj>
              </mc:Choice>
              <mc:Fallback>
                <p:oleObj r:id="rId3" imgW="8352244" imgH="4663844" progId="Excel.Sheet.8">
                  <p:embed/>
                  <p:pic>
                    <p:nvPicPr>
                      <p:cNvPr id="4" name="Char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1646238"/>
                        <a:ext cx="8347075" cy="466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9263" y="1602000"/>
            <a:ext cx="8245475" cy="625475"/>
          </a:xfrm>
          <a:prstGeom prst="rect">
            <a:avLst/>
          </a:prstGeom>
        </p:spPr>
        <p:txBody>
          <a:bodyPr vert="horz" lIns="0" rIns="0"/>
          <a:lstStyle>
            <a:lvl1pPr marL="228600" marR="0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sz="2400"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68746681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947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 marL="1260475" indent="-227013"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vert="horz" lIns="0" r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99626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vert="horz" lIns="0" r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61455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90500"/>
            <a:ext cx="8226425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598613"/>
            <a:ext cx="8226425" cy="4113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5612" y="6200780"/>
            <a:ext cx="8226425" cy="482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000"/>
            </a:lvl1pPr>
            <a:lvl2pPr>
              <a:buNone/>
              <a:defRPr/>
            </a:lvl2pPr>
          </a:lstStyle>
          <a:p>
            <a:pPr lvl="0"/>
            <a:r>
              <a:rPr lang="en-US" dirty="0" err="1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2038" y="6554788"/>
            <a:ext cx="32385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4E42C9-D2B3-409C-BCCE-32E9E8D39C6C}" type="slidenum">
              <a:rPr lang="en-US">
                <a:solidFill>
                  <a:srgbClr val="00446A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446A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14315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863"/>
            <a:ext cx="8229600" cy="9445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60718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vert="horz" lIns="0" r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6116082"/>
            <a:ext cx="5348287" cy="612775"/>
          </a:xfrm>
          <a:prstGeom prst="rect">
            <a:avLst/>
          </a:prstGeom>
        </p:spPr>
        <p:txBody>
          <a:bodyPr vert="horz" lIns="0" anchor="b"/>
          <a:lstStyle>
            <a:lvl1pPr marL="0" indent="0" algn="l">
              <a:buFontTx/>
              <a:buNone/>
              <a:defRPr sz="1000">
                <a:solidFill>
                  <a:schemeClr val="tx1"/>
                </a:solidFill>
              </a:defRPr>
            </a:lvl1pPr>
            <a:lvl2pPr algn="l"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6763374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118800"/>
            <a:ext cx="8229600" cy="1143000"/>
          </a:xfrm>
          <a:prstGeom prst="rect">
            <a:avLst/>
          </a:prstGeom>
        </p:spPr>
        <p:txBody>
          <a:bodyPr vert="horz" lIns="0" r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6116082"/>
            <a:ext cx="5348287" cy="612775"/>
          </a:xfrm>
          <a:prstGeom prst="rect">
            <a:avLst/>
          </a:prstGeom>
        </p:spPr>
        <p:txBody>
          <a:bodyPr vert="horz" lIns="0" anchor="b"/>
          <a:lstStyle>
            <a:lvl1pPr marL="0" indent="0" algn="l">
              <a:buFontTx/>
              <a:buNone/>
              <a:defRPr sz="1000">
                <a:solidFill>
                  <a:schemeClr val="tx1"/>
                </a:solidFill>
              </a:defRPr>
            </a:lvl1pPr>
            <a:lvl2pPr algn="l"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31972235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458788" y="135734"/>
            <a:ext cx="8228011" cy="1143000"/>
          </a:xfrm>
          <a:prstGeom prst="rect">
            <a:avLst/>
          </a:prstGeom>
        </p:spPr>
        <p:txBody>
          <a:bodyPr vert="horz" l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6116082"/>
            <a:ext cx="7372350" cy="612775"/>
          </a:xfrm>
          <a:prstGeom prst="rect">
            <a:avLst/>
          </a:prstGeom>
        </p:spPr>
        <p:txBody>
          <a:bodyPr vert="horz" lIns="0" anchor="b"/>
          <a:lstStyle>
            <a:lvl1pPr marL="0" indent="0" algn="l">
              <a:buFontTx/>
              <a:buNone/>
              <a:defRPr sz="1000">
                <a:solidFill>
                  <a:schemeClr val="tx1"/>
                </a:solidFill>
              </a:defRPr>
            </a:lvl1pPr>
            <a:lvl2pPr algn="l">
              <a:buFontTx/>
              <a:buNone/>
              <a:defRPr sz="1000">
                <a:solidFill>
                  <a:schemeClr val="tx1"/>
                </a:solidFill>
              </a:defRPr>
            </a:lvl2pPr>
            <a:lvl3pPr algn="l">
              <a:buFontTx/>
              <a:buNone/>
              <a:defRPr sz="1000">
                <a:solidFill>
                  <a:schemeClr val="tx1"/>
                </a:solidFill>
              </a:defRPr>
            </a:lvl3pPr>
            <a:lvl4pPr algn="l">
              <a:buFontTx/>
              <a:buNone/>
              <a:defRPr sz="1000">
                <a:solidFill>
                  <a:schemeClr val="tx1"/>
                </a:solidFill>
              </a:defRPr>
            </a:lvl4pPr>
            <a:lvl5pPr algn="l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8983724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5506" y="6415277"/>
            <a:ext cx="7087343" cy="4308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 b="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39951" y="6414325"/>
            <a:ext cx="5004049" cy="4308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buNone/>
              <a:defRPr sz="1000" b="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Placeholder 1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621764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"/>
            <a:ext cx="9144000" cy="62399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8789" y="956733"/>
            <a:ext cx="8177212" cy="2590804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>
              <a:defRPr sz="44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189133"/>
            <a:ext cx="9144000" cy="5926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58788" y="3725861"/>
            <a:ext cx="8243887" cy="1608139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41642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tags" Target="../tags/tag18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1.emf"/><Relationship Id="rId5" Type="http://schemas.openxmlformats.org/officeDocument/2006/relationships/tags" Target="../tags/tag19.x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ags" Target="../tags/tag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2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ags" Target="../tags/tag10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7.xml"/><Relationship Id="rId10" Type="http://schemas.openxmlformats.org/officeDocument/2006/relationships/tags" Target="../tags/tag16.x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theme" Target="../theme/theme8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tags" Target="../tags/tag17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7"/>
          <p:cNvSpPr txBox="1">
            <a:spLocks noChangeArrowheads="1"/>
          </p:cNvSpPr>
          <p:nvPr/>
        </p:nvSpPr>
        <p:spPr bwMode="auto">
          <a:xfrm>
            <a:off x="6005513" y="6648450"/>
            <a:ext cx="2860675" cy="1778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algn="r">
              <a:spcBef>
                <a:spcPct val="50000"/>
              </a:spcBef>
            </a:pPr>
            <a:fld id="{C9078A55-D0C8-499A-B778-87CD98D1F60D}" type="slidenum">
              <a:rPr lang="en-US" altLang="de-DE" sz="700">
                <a:solidFill>
                  <a:srgbClr val="717073"/>
                </a:solidFill>
                <a:latin typeface="Arial" pitchFamily="34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 altLang="de-DE" sz="700">
              <a:solidFill>
                <a:srgbClr val="717073"/>
              </a:solidFill>
              <a:latin typeface="Arial" pitchFamily="34" charset="0"/>
            </a:endParaRPr>
          </a:p>
        </p:txBody>
      </p:sp>
      <p:pic>
        <p:nvPicPr>
          <p:cNvPr id="102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80363" y="6383338"/>
            <a:ext cx="92392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9" descr="SlideCorner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170238"/>
            <a:ext cx="4894263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1400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de-DE">
              <a:solidFill>
                <a:srgbClr val="00446A"/>
              </a:solidFill>
              <a:cs typeface="Arial" pitchFamily="34" charset="0"/>
            </a:endParaRPr>
          </a:p>
        </p:txBody>
      </p:sp>
      <p:sp>
        <p:nvSpPr>
          <p:cNvPr id="2054" name="Text 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8788" y="5962650"/>
            <a:ext cx="6767512" cy="7175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/>
        </p:spPr>
        <p:txBody>
          <a:bodyPr lIns="0" tIns="0" rIns="0" bIns="0" anchor="b"/>
          <a:lstStyle/>
          <a:p>
            <a:pPr marL="168275" indent="-168275">
              <a:buFont typeface="Arial" pitchFamily="34" charset="0"/>
              <a:buNone/>
            </a:pPr>
            <a:endParaRPr lang="en-US" altLang="de-DE" sz="1000">
              <a:solidFill>
                <a:srgbClr val="00446A"/>
              </a:solidFill>
              <a:latin typeface="Arial" pitchFamily="34" charset="0"/>
            </a:endParaRPr>
          </a:p>
        </p:txBody>
      </p:sp>
      <p:sp>
        <p:nvSpPr>
          <p:cNvPr id="1031" name="Rectangle 6"/>
          <p:cNvSpPr>
            <a:spLocks noChangeArrowheads="1"/>
          </p:cNvSpPr>
          <p:nvPr userDrawn="1"/>
        </p:nvSpPr>
        <p:spPr bwMode="auto">
          <a:xfrm>
            <a:off x="7956550" y="6308725"/>
            <a:ext cx="1079500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Aft>
                <a:spcPts val="600"/>
              </a:spcAft>
            </a:pPr>
            <a:endParaRPr lang="de-DE" altLang="de-DE" sz="14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876" r:id="rId4"/>
    <p:sldLayoutId id="2147483877" r:id="rId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4A6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4A6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4A6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4A64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38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855663" indent="-1698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201738" indent="-168275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Char char="–"/>
        <a:defRPr>
          <a:solidFill>
            <a:schemeClr val="tx1"/>
          </a:solidFill>
          <a:latin typeface="+mn-lt"/>
        </a:defRPr>
      </a:lvl4pPr>
      <a:lvl5pPr marL="1541463" indent="-1698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5pPr>
      <a:lvl6pPr marL="1998663" indent="-16986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A64"/>
          </a:solidFill>
          <a:latin typeface="+mn-lt"/>
        </a:defRPr>
      </a:lvl6pPr>
      <a:lvl7pPr marL="2455863" indent="-16986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A64"/>
          </a:solidFill>
          <a:latin typeface="+mn-lt"/>
        </a:defRPr>
      </a:lvl7pPr>
      <a:lvl8pPr marL="2913063" indent="-16986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A64"/>
          </a:solidFill>
          <a:latin typeface="+mn-lt"/>
        </a:defRPr>
      </a:lvl8pPr>
      <a:lvl9pPr marL="3370263" indent="-16986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A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9" descr="SlideCorner.pn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3170238"/>
            <a:ext cx="4894263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1400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446A"/>
              </a:solidFill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58788" y="5962650"/>
            <a:ext cx="6767512" cy="717550"/>
          </a:xfrm>
          <a:prstGeom prst="rect">
            <a:avLst/>
          </a:prstGeom>
          <a:solidFill>
            <a:srgbClr val="000000">
              <a:alpha val="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168275" indent="-168275" fontAlgn="base">
              <a:spcAft>
                <a:spcPct val="0"/>
              </a:spcAft>
              <a:buFont typeface="Arial" charset="0"/>
              <a:buNone/>
              <a:defRPr/>
            </a:pPr>
            <a:endParaRPr lang="en-US" sz="1000" dirty="0">
              <a:solidFill>
                <a:srgbClr val="00446A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56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  <p:sldLayoutId id="2147483895" r:id="rId17"/>
    <p:sldLayoutId id="2147483901" r:id="rId18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04A6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04A6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04A6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04A64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38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855663" indent="-1698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201738" indent="-168275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Char char="–"/>
        <a:defRPr>
          <a:solidFill>
            <a:schemeClr val="tx1"/>
          </a:solidFill>
          <a:latin typeface="+mn-lt"/>
        </a:defRPr>
      </a:lvl4pPr>
      <a:lvl5pPr marL="1541463" indent="-1698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5pPr>
      <a:lvl6pPr marL="1998663" indent="-169863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4A64"/>
          </a:solidFill>
          <a:latin typeface="+mn-lt"/>
        </a:defRPr>
      </a:lvl6pPr>
      <a:lvl7pPr marL="2455863" indent="-169863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4A64"/>
          </a:solidFill>
          <a:latin typeface="+mn-lt"/>
        </a:defRPr>
      </a:lvl7pPr>
      <a:lvl8pPr marL="2913063" indent="-169863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4A64"/>
          </a:solidFill>
          <a:latin typeface="+mn-lt"/>
        </a:defRPr>
      </a:lvl8pPr>
      <a:lvl9pPr marL="3370263" indent="-169863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4A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005513" y="6648450"/>
            <a:ext cx="286067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50000"/>
              </a:spcBef>
              <a:defRPr/>
            </a:pPr>
            <a:fld id="{F9FF3958-D702-47F8-8269-4DBD84E853E4}" type="slidenum">
              <a:rPr lang="en-US" sz="700" smtClean="0">
                <a:solidFill>
                  <a:schemeClr val="accent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700" dirty="0">
              <a:solidFill>
                <a:schemeClr val="accent2"/>
              </a:solidFill>
            </a:endParaRPr>
          </a:p>
        </p:txBody>
      </p:sp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80363" y="6383338"/>
            <a:ext cx="92392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lideCorner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598929" y="2571659"/>
            <a:ext cx="3695881" cy="489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1400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8787" y="5962008"/>
            <a:ext cx="6767634" cy="718431"/>
          </a:xfrm>
          <a:prstGeom prst="rect">
            <a:avLst/>
          </a:prstGeom>
          <a:solidFill>
            <a:srgbClr val="000000">
              <a:alpha val="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anchor="b" anchorCtr="0">
            <a:noAutofit/>
          </a:bodyPr>
          <a:lstStyle/>
          <a:p>
            <a:pPr marL="168275" indent="-168275" fontAlgn="base">
              <a:spcBef>
                <a:spcPts val="0"/>
              </a:spcBef>
              <a:buFont typeface="Arial" charset="0"/>
              <a:buNone/>
            </a:pPr>
            <a:endParaRPr lang="en-US" sz="10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629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4A6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4A6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4A6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4A64"/>
          </a:solidFill>
          <a:latin typeface="Arial" charset="0"/>
        </a:defRPr>
      </a:lvl9pPr>
    </p:titleStyle>
    <p:bodyStyle>
      <a:lvl1pPr marL="228600" indent="-22860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3838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855663" indent="-169863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201738" indent="-168275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Char char="–"/>
        <a:defRPr>
          <a:solidFill>
            <a:schemeClr val="tx1"/>
          </a:solidFill>
          <a:latin typeface="+mn-lt"/>
        </a:defRPr>
      </a:lvl4pPr>
      <a:lvl5pPr marL="1541463" indent="-169863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5pPr>
      <a:lvl6pPr marL="1998663" indent="-16986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A64"/>
          </a:solidFill>
          <a:latin typeface="+mn-lt"/>
        </a:defRPr>
      </a:lvl6pPr>
      <a:lvl7pPr marL="2455863" indent="-16986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A64"/>
          </a:solidFill>
          <a:latin typeface="+mn-lt"/>
        </a:defRPr>
      </a:lvl7pPr>
      <a:lvl8pPr marL="2913063" indent="-16986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A64"/>
          </a:solidFill>
          <a:latin typeface="+mn-lt"/>
        </a:defRPr>
      </a:lvl8pPr>
      <a:lvl9pPr marL="3370263" indent="-16986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A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400175"/>
          </a:xfrm>
          <a:prstGeom prst="rect">
            <a:avLst/>
          </a:prstGeom>
          <a:solidFill>
            <a:srgbClr val="00446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28" name="Picture 8" descr="SlideCorner.pn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3630613"/>
            <a:ext cx="4284663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itle Placeholder 15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93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30" r:id="rId16"/>
    <p:sldLayoutId id="2147483931" r:id="rId17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20000"/>
        <a:buBlip>
          <a:blip r:embed="rId20"/>
        </a:buBlip>
        <a:defRPr sz="2400" kern="1200">
          <a:solidFill>
            <a:srgbClr val="00446A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446A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446A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0446A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00446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6005513" y="6648450"/>
            <a:ext cx="2860675" cy="1778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algn="r">
              <a:spcBef>
                <a:spcPct val="50000"/>
              </a:spcBef>
            </a:pPr>
            <a:fld id="{294F826C-E3B0-441C-8C1C-908E195D0D74}" type="slidenum">
              <a:rPr lang="en-US" altLang="de-DE" sz="700">
                <a:solidFill>
                  <a:srgbClr val="717073"/>
                </a:solidFill>
                <a:latin typeface="Arial" pitchFamily="34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 altLang="de-DE" sz="700">
              <a:solidFill>
                <a:srgbClr val="717073"/>
              </a:solidFill>
              <a:latin typeface="Arial" pitchFamily="34" charset="0"/>
            </a:endParaRPr>
          </a:p>
        </p:txBody>
      </p:sp>
      <p:pic>
        <p:nvPicPr>
          <p:cNvPr id="205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80363" y="6383338"/>
            <a:ext cx="92392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9" descr="SlideCorner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170238"/>
            <a:ext cx="4894263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1400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de-DE">
              <a:solidFill>
                <a:srgbClr val="00446A"/>
              </a:solidFill>
              <a:cs typeface="Arial" pitchFamily="34" charset="0"/>
            </a:endParaRPr>
          </a:p>
        </p:txBody>
      </p:sp>
      <p:sp>
        <p:nvSpPr>
          <p:cNvPr id="3078" name="Text 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8788" y="5962650"/>
            <a:ext cx="6767512" cy="7175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/>
        </p:spPr>
        <p:txBody>
          <a:bodyPr lIns="0" tIns="0" rIns="0" bIns="0" anchor="b"/>
          <a:lstStyle/>
          <a:p>
            <a:pPr marL="168275" indent="-168275">
              <a:buFont typeface="Arial" pitchFamily="34" charset="0"/>
              <a:buNone/>
            </a:pPr>
            <a:endParaRPr lang="en-US" altLang="de-DE" sz="1000">
              <a:solidFill>
                <a:srgbClr val="00446A"/>
              </a:solidFill>
              <a:latin typeface="Arial" pitchFamily="34" charset="0"/>
            </a:endParaRPr>
          </a:p>
        </p:txBody>
      </p:sp>
      <p:sp>
        <p:nvSpPr>
          <p:cNvPr id="2055" name="Rectangle 6"/>
          <p:cNvSpPr>
            <a:spLocks noChangeArrowheads="1"/>
          </p:cNvSpPr>
          <p:nvPr userDrawn="1"/>
        </p:nvSpPr>
        <p:spPr bwMode="auto">
          <a:xfrm>
            <a:off x="7956550" y="6308725"/>
            <a:ext cx="1079500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Aft>
                <a:spcPts val="600"/>
              </a:spcAft>
            </a:pPr>
            <a:endParaRPr lang="de-DE" altLang="de-DE" sz="14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1" r:id="rId2"/>
    <p:sldLayoutId id="2147483752" r:id="rId3"/>
    <p:sldLayoutId id="2147483784" r:id="rId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4A6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4A6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4A6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4A64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38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855663" indent="-1698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201738" indent="-168275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Char char="–"/>
        <a:defRPr>
          <a:solidFill>
            <a:schemeClr val="tx1"/>
          </a:solidFill>
          <a:latin typeface="+mn-lt"/>
        </a:defRPr>
      </a:lvl4pPr>
      <a:lvl5pPr marL="1541463" indent="-1698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5pPr>
      <a:lvl6pPr marL="1998663" indent="-16986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A64"/>
          </a:solidFill>
          <a:latin typeface="+mn-lt"/>
        </a:defRPr>
      </a:lvl6pPr>
      <a:lvl7pPr marL="2455863" indent="-16986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A64"/>
          </a:solidFill>
          <a:latin typeface="+mn-lt"/>
        </a:defRPr>
      </a:lvl7pPr>
      <a:lvl8pPr marL="2913063" indent="-16986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A64"/>
          </a:solidFill>
          <a:latin typeface="+mn-lt"/>
        </a:defRPr>
      </a:lvl8pPr>
      <a:lvl9pPr marL="3370263" indent="-16986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A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16F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  <a:endParaRPr lang="de-DE" altLang="de-DE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  <a:endParaRPr lang="de-DE" altLang="de-DE"/>
          </a:p>
        </p:txBody>
      </p:sp>
      <p:pic>
        <p:nvPicPr>
          <p:cNvPr id="3076" name="Picture 6" descr="Amgen_2_White_PC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6162675"/>
            <a:ext cx="17176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 flipV="1">
            <a:off x="395288" y="1123950"/>
            <a:ext cx="8497887" cy="73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79388" y="1196975"/>
            <a:ext cx="215900" cy="540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79388" y="115888"/>
            <a:ext cx="215900" cy="1009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7"/>
          <p:cNvSpPr txBox="1">
            <a:spLocks noChangeArrowheads="1"/>
          </p:cNvSpPr>
          <p:nvPr/>
        </p:nvSpPr>
        <p:spPr bwMode="auto">
          <a:xfrm>
            <a:off x="6005513" y="6648450"/>
            <a:ext cx="286067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50000"/>
              </a:spcBef>
            </a:pPr>
            <a:fld id="{C9A850E2-1A23-42F6-AEF3-84C939483DE4}" type="slidenum">
              <a:rPr lang="en-US" altLang="de-DE" sz="700">
                <a:solidFill>
                  <a:srgbClr val="717073"/>
                </a:solidFill>
                <a:latin typeface="Arial" pitchFamily="34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 altLang="de-DE" sz="700">
              <a:solidFill>
                <a:srgbClr val="717073"/>
              </a:solidFill>
              <a:latin typeface="Arial" pitchFamily="34" charset="0"/>
            </a:endParaRPr>
          </a:p>
        </p:txBody>
      </p:sp>
      <p:pic>
        <p:nvPicPr>
          <p:cNvPr id="102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80363" y="6383338"/>
            <a:ext cx="92392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9" descr="SlideCorner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170238"/>
            <a:ext cx="4894263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1400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de-DE">
              <a:solidFill>
                <a:srgbClr val="00446A"/>
              </a:solidFill>
              <a:cs typeface="Arial" pitchFamily="34" charset="0"/>
            </a:endParaRPr>
          </a:p>
        </p:txBody>
      </p:sp>
      <p:sp>
        <p:nvSpPr>
          <p:cNvPr id="1030" name="Text 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8788" y="5962650"/>
            <a:ext cx="6767512" cy="717550"/>
          </a:xfrm>
          <a:prstGeom prst="rect">
            <a:avLst/>
          </a:prstGeom>
          <a:solidFill>
            <a:srgbClr val="000000">
              <a:alpha val="0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168275" indent="-168275">
              <a:buFont typeface="Arial" pitchFamily="34" charset="0"/>
              <a:buNone/>
            </a:pPr>
            <a:endParaRPr lang="en-US" altLang="de-DE" sz="1000">
              <a:solidFill>
                <a:srgbClr val="00446A"/>
              </a:solidFill>
              <a:latin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7934325" y="6286500"/>
            <a:ext cx="1133475" cy="495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0" hangingPunct="0">
              <a:spcBef>
                <a:spcPts val="0"/>
              </a:spcBef>
              <a:spcAft>
                <a:spcPts val="600"/>
              </a:spcAft>
            </a:pPr>
            <a:endParaRPr lang="de-DE" sz="1400" dirty="0" err="1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6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4A6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4A6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4A6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4A64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38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855663" indent="-1698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201738" indent="-168275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Char char="–"/>
        <a:defRPr>
          <a:solidFill>
            <a:schemeClr val="tx1"/>
          </a:solidFill>
          <a:latin typeface="+mn-lt"/>
        </a:defRPr>
      </a:lvl4pPr>
      <a:lvl5pPr marL="1541463" indent="-1698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5pPr>
      <a:lvl6pPr marL="1998663" indent="-16986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A64"/>
          </a:solidFill>
          <a:latin typeface="+mn-lt"/>
        </a:defRPr>
      </a:lvl6pPr>
      <a:lvl7pPr marL="2455863" indent="-16986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A64"/>
          </a:solidFill>
          <a:latin typeface="+mn-lt"/>
        </a:defRPr>
      </a:lvl7pPr>
      <a:lvl8pPr marL="2913063" indent="-16986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A64"/>
          </a:solidFill>
          <a:latin typeface="+mn-lt"/>
        </a:defRPr>
      </a:lvl8pPr>
      <a:lvl9pPr marL="3370263" indent="-16986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A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SlideCorner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0238"/>
            <a:ext cx="4894263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1400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00446A"/>
              </a:solidFill>
            </a:endParaRPr>
          </a:p>
        </p:txBody>
      </p:sp>
      <p:sp>
        <p:nvSpPr>
          <p:cNvPr id="1028" name="Text Box 15"/>
          <p:cNvSpPr txBox="1">
            <a:spLocks noChangeArrowheads="1"/>
          </p:cNvSpPr>
          <p:nvPr userDrawn="1">
            <p:custDataLst>
              <p:tags r:id="rId11"/>
            </p:custDataLst>
          </p:nvPr>
        </p:nvSpPr>
        <p:spPr bwMode="auto">
          <a:xfrm>
            <a:off x="458788" y="5962650"/>
            <a:ext cx="6767512" cy="7175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/>
        </p:spPr>
        <p:txBody>
          <a:bodyPr lIns="0" tIns="0" rIns="0" bIns="0" anchor="b"/>
          <a:lstStyle>
            <a:lvl1pPr marL="168275" indent="-1682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  <a:defRPr/>
            </a:pPr>
            <a:endParaRPr lang="de-DE" altLang="de-DE" sz="1000">
              <a:solidFill>
                <a:srgbClr val="004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9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04A6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04A6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04A6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04A64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38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855663" indent="-1698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201738" indent="-168275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Char char="–"/>
        <a:defRPr>
          <a:solidFill>
            <a:schemeClr val="tx1"/>
          </a:solidFill>
          <a:latin typeface="+mn-lt"/>
        </a:defRPr>
      </a:lvl4pPr>
      <a:lvl5pPr marL="1541463" indent="-1698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5pPr>
      <a:lvl6pPr marL="1998663" indent="-169863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4A64"/>
          </a:solidFill>
          <a:latin typeface="+mn-lt"/>
        </a:defRPr>
      </a:lvl6pPr>
      <a:lvl7pPr marL="2455863" indent="-169863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4A64"/>
          </a:solidFill>
          <a:latin typeface="+mn-lt"/>
        </a:defRPr>
      </a:lvl7pPr>
      <a:lvl8pPr marL="2913063" indent="-169863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4A64"/>
          </a:solidFill>
          <a:latin typeface="+mn-lt"/>
        </a:defRPr>
      </a:lvl8pPr>
      <a:lvl9pPr marL="3370263" indent="-169863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4A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SlideCorner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3170238"/>
            <a:ext cx="4894263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1400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00446A"/>
              </a:solidFill>
            </a:endParaRPr>
          </a:p>
        </p:txBody>
      </p:sp>
      <p:sp>
        <p:nvSpPr>
          <p:cNvPr id="1028" name="Text Box 15"/>
          <p:cNvSpPr txBox="1">
            <a:spLocks noChangeArrowheads="1"/>
          </p:cNvSpPr>
          <p:nvPr userDrawn="1">
            <p:custDataLst>
              <p:tags r:id="rId11"/>
            </p:custDataLst>
          </p:nvPr>
        </p:nvSpPr>
        <p:spPr bwMode="auto">
          <a:xfrm>
            <a:off x="458788" y="5962650"/>
            <a:ext cx="6767512" cy="7175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/>
        </p:spPr>
        <p:txBody>
          <a:bodyPr lIns="0" tIns="0" rIns="0" bIns="0" anchor="b"/>
          <a:lstStyle>
            <a:lvl1pPr marL="168275" indent="-1682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  <a:defRPr/>
            </a:pPr>
            <a:endParaRPr lang="de-DE" altLang="de-DE" sz="1000">
              <a:solidFill>
                <a:srgbClr val="004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04A6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04A6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04A6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04A64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38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855663" indent="-1698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201738" indent="-168275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Char char="–"/>
        <a:defRPr>
          <a:solidFill>
            <a:schemeClr val="tx1"/>
          </a:solidFill>
          <a:latin typeface="+mn-lt"/>
        </a:defRPr>
      </a:lvl4pPr>
      <a:lvl5pPr marL="1541463" indent="-1698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5pPr>
      <a:lvl6pPr marL="1998663" indent="-169863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4A64"/>
          </a:solidFill>
          <a:latin typeface="+mn-lt"/>
        </a:defRPr>
      </a:lvl6pPr>
      <a:lvl7pPr marL="2455863" indent="-169863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4A64"/>
          </a:solidFill>
          <a:latin typeface="+mn-lt"/>
        </a:defRPr>
      </a:lvl7pPr>
      <a:lvl8pPr marL="2913063" indent="-169863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4A64"/>
          </a:solidFill>
          <a:latin typeface="+mn-lt"/>
        </a:defRPr>
      </a:lvl8pPr>
      <a:lvl9pPr marL="3370263" indent="-169863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4A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9" descr="SlideCorner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170238"/>
            <a:ext cx="4894263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1400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446A"/>
              </a:solidFill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58788" y="5962650"/>
            <a:ext cx="6767512" cy="717550"/>
          </a:xfrm>
          <a:prstGeom prst="rect">
            <a:avLst/>
          </a:prstGeom>
          <a:solidFill>
            <a:srgbClr val="000000">
              <a:alpha val="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168275" indent="-168275" fontAlgn="base">
              <a:spcAft>
                <a:spcPct val="0"/>
              </a:spcAft>
              <a:buFont typeface="Arial" charset="0"/>
              <a:buNone/>
              <a:defRPr/>
            </a:pPr>
            <a:endParaRPr lang="en-US" sz="1000" dirty="0">
              <a:solidFill>
                <a:srgbClr val="00446A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87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04A6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04A6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04A6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04A64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38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855663" indent="-1698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201738" indent="-168275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Char char="–"/>
        <a:defRPr>
          <a:solidFill>
            <a:schemeClr val="tx1"/>
          </a:solidFill>
          <a:latin typeface="+mn-lt"/>
        </a:defRPr>
      </a:lvl4pPr>
      <a:lvl5pPr marL="1541463" indent="-1698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5pPr>
      <a:lvl6pPr marL="1998663" indent="-169863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4A64"/>
          </a:solidFill>
          <a:latin typeface="+mn-lt"/>
        </a:defRPr>
      </a:lvl6pPr>
      <a:lvl7pPr marL="2455863" indent="-169863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4A64"/>
          </a:solidFill>
          <a:latin typeface="+mn-lt"/>
        </a:defRPr>
      </a:lvl7pPr>
      <a:lvl8pPr marL="2913063" indent="-169863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4A64"/>
          </a:solidFill>
          <a:latin typeface="+mn-lt"/>
        </a:defRPr>
      </a:lvl8pPr>
      <a:lvl9pPr marL="3370263" indent="-169863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4A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400175"/>
          </a:xfrm>
          <a:prstGeom prst="rect">
            <a:avLst/>
          </a:prstGeom>
          <a:solidFill>
            <a:srgbClr val="00446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100" name="Picture 8" descr="SlideCorner.png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3630613"/>
            <a:ext cx="4284663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itle Placeholder 15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80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  <p:sldLayoutId id="2147483841" r:id="rId19"/>
    <p:sldLayoutId id="2147483844" r:id="rId20"/>
    <p:sldLayoutId id="2147483845" r:id="rId21"/>
    <p:sldLayoutId id="2147483846" r:id="rId22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20000"/>
        <a:buBlip>
          <a:blip r:embed="rId25"/>
        </a:buBlip>
        <a:defRPr sz="2400" kern="1200">
          <a:solidFill>
            <a:srgbClr val="00446A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446A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446A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00446A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rgbClr val="00446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9" descr="SlideCorner.pn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3170238"/>
            <a:ext cx="4894263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1400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446A"/>
              </a:solidFill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58788" y="5962650"/>
            <a:ext cx="6767512" cy="717550"/>
          </a:xfrm>
          <a:prstGeom prst="rect">
            <a:avLst/>
          </a:prstGeom>
          <a:solidFill>
            <a:srgbClr val="000000">
              <a:alpha val="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168275" indent="-168275" fontAlgn="base">
              <a:spcAft>
                <a:spcPct val="0"/>
              </a:spcAft>
              <a:buFont typeface="Arial" charset="0"/>
              <a:buNone/>
              <a:defRPr/>
            </a:pPr>
            <a:endParaRPr lang="en-US" sz="1000" dirty="0">
              <a:solidFill>
                <a:srgbClr val="00446A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91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4" r:id="rId16"/>
    <p:sldLayoutId id="2147483865" r:id="rId17"/>
    <p:sldLayoutId id="2147483870" r:id="rId18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04A6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04A6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04A6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04A64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38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855663" indent="-1698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201738" indent="-168275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Char char="–"/>
        <a:defRPr>
          <a:solidFill>
            <a:schemeClr val="tx1"/>
          </a:solidFill>
          <a:latin typeface="+mn-lt"/>
        </a:defRPr>
      </a:lvl4pPr>
      <a:lvl5pPr marL="1541463" indent="-1698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5pPr>
      <a:lvl6pPr marL="1998663" indent="-169863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4A64"/>
          </a:solidFill>
          <a:latin typeface="+mn-lt"/>
        </a:defRPr>
      </a:lvl6pPr>
      <a:lvl7pPr marL="2455863" indent="-169863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4A64"/>
          </a:solidFill>
          <a:latin typeface="+mn-lt"/>
        </a:defRPr>
      </a:lvl7pPr>
      <a:lvl8pPr marL="2913063" indent="-169863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4A64"/>
          </a:solidFill>
          <a:latin typeface="+mn-lt"/>
        </a:defRPr>
      </a:lvl8pPr>
      <a:lvl9pPr marL="3370263" indent="-169863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4A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20050136+20050103+20050244%20-%20COSA%202011%20-%20Oral%20-%20Richardson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20050136+20050103+20050244%20-%20COSA%202011%20-%20Oral%20-%20Richardson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20050136+20050103+20050244%20-%20COSA%202011%20-%20Oral%20-%20Richardson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von%20Moos%202013%20Support%20Care%20Cancer%20doi%2010.1007s00520-013-1932-2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von%20Moos%202013%20Support%20Care%20Cancer%20doi%2010.1007s00520-013-1932-2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von%20Moos%202013%20Support%20Care%20Cancer%20doi%2010.1007s00520-013-1932-2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47">
            <a:extLst>
              <a:ext uri="{FF2B5EF4-FFF2-40B4-BE49-F238E27FC236}">
                <a16:creationId xmlns:a16="http://schemas.microsoft.com/office/drawing/2014/main" id="{0B4C22B8-EF26-4286-A736-0372ACFBC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582489"/>
            <a:ext cx="4517053" cy="5687241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4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1" name="Picture 49">
            <a:extLst>
              <a:ext uri="{FF2B5EF4-FFF2-40B4-BE49-F238E27FC236}">
                <a16:creationId xmlns:a16="http://schemas.microsoft.com/office/drawing/2014/main" id="{85A922B0-601F-4AAB-85E5-07A89CAB7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1"/>
          <a:stretch/>
        </p:blipFill>
        <p:spPr>
          <a:xfrm>
            <a:off x="1" y="561225"/>
            <a:ext cx="9144000" cy="57491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80060" y="2465615"/>
            <a:ext cx="3790688" cy="193380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Denosumab</a:t>
            </a:r>
            <a:b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dirty="0">
                <a:solidFill>
                  <a:srgbClr val="FFFFFF"/>
                </a:solidFill>
                <a:latin typeface="+mj-lt"/>
                <a:cs typeface="+mj-cs"/>
              </a:rPr>
              <a:t>Integrated Analysis of the 3 SRE Trials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2" name="Rectangle 51">
            <a:extLst>
              <a:ext uri="{FF2B5EF4-FFF2-40B4-BE49-F238E27FC236}">
                <a16:creationId xmlns:a16="http://schemas.microsoft.com/office/drawing/2014/main" id="{D2F5DFC2-1D12-4B94-8FB8-BAED0E218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634" y="1475951"/>
            <a:ext cx="3733481" cy="1484636"/>
          </a:xfrm>
          <a:prstGeom prst="rect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E144E228-D32C-4230-AD7E-FCF562EF0883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print">
            <a:alphaModFix/>
            <a:extLst/>
          </a:blip>
          <a:srcRect l="2248" r="34590" b="-9"/>
          <a:stretch/>
        </p:blipFill>
        <p:spPr bwMode="auto">
          <a:xfrm>
            <a:off x="4612609" y="3208878"/>
            <a:ext cx="971122" cy="1374139"/>
          </a:xfrm>
          <a:prstGeom prst="rect">
            <a:avLst/>
          </a:prstGeom>
          <a:noFill/>
          <a:effectLst>
            <a:softEdge rad="0"/>
          </a:effec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258A67E4-DF2D-46E3-83E2-15119DC30B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 cstate="print">
            <a:alphaModFix/>
            <a:extLst/>
          </a:blip>
          <a:srcRect l="33589" r="3565" b="-9"/>
          <a:stretch/>
        </p:blipFill>
        <p:spPr bwMode="auto">
          <a:xfrm>
            <a:off x="5628172" y="3875313"/>
            <a:ext cx="971123" cy="1506736"/>
          </a:xfrm>
          <a:prstGeom prst="rect">
            <a:avLst/>
          </a:prstGeom>
          <a:noFill/>
          <a:effectLst>
            <a:softEdge rad="0"/>
          </a:effec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7E4673A-425C-4220-93D2-DC1B6C1E91F5}"/>
              </a:ext>
            </a:extLst>
          </p:cNvPr>
          <p:cNvPicPr>
            <a:picLocks noChangeArrowheads="1"/>
          </p:cNvPicPr>
          <p:nvPr/>
        </p:nvPicPr>
        <p:blipFill rotWithShape="1">
          <a:blip r:embed="rId6" cstate="print">
            <a:alphaModFix/>
            <a:extLst/>
          </a:blip>
          <a:srcRect l="16219" r="22046" b="10"/>
          <a:stretch/>
        </p:blipFill>
        <p:spPr bwMode="auto">
          <a:xfrm>
            <a:off x="6643736" y="3208878"/>
            <a:ext cx="877364" cy="1374138"/>
          </a:xfrm>
          <a:prstGeom prst="rect">
            <a:avLst/>
          </a:prstGeom>
          <a:noFill/>
          <a:effectLst>
            <a:softEdge rad="0"/>
          </a:effec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FEFA867D-B3FD-49CB-9D39-282B091CEF5D}"/>
              </a:ext>
            </a:extLst>
          </p:cNvPr>
          <p:cNvPicPr>
            <a:picLocks noChangeArrowheads="1"/>
          </p:cNvPicPr>
          <p:nvPr/>
        </p:nvPicPr>
        <p:blipFill rotWithShape="1">
          <a:blip r:embed="rId7" cstate="print">
            <a:alphaModFix/>
            <a:extLst/>
          </a:blip>
          <a:srcRect l="26348" r="10807" b="-6"/>
          <a:stretch/>
        </p:blipFill>
        <p:spPr bwMode="auto">
          <a:xfrm>
            <a:off x="7568533" y="3907387"/>
            <a:ext cx="936246" cy="1474662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2" name="TextBox 1"/>
          <p:cNvSpPr txBox="1"/>
          <p:nvPr/>
        </p:nvSpPr>
        <p:spPr>
          <a:xfrm>
            <a:off x="94025" y="6409223"/>
            <a:ext cx="6810130" cy="449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CH" sz="1350" dirty="0">
                <a:solidFill>
                  <a:srgbClr val="000000"/>
                </a:solidFill>
                <a:latin typeface="Arial"/>
                <a:cs typeface="+mn-cs"/>
              </a:rPr>
              <a:t>SC-CH-AMG162-00166  </a:t>
            </a:r>
          </a:p>
          <a:p>
            <a:pPr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350" dirty="0">
                <a:solidFill>
                  <a:srgbClr val="000000"/>
                </a:solidFill>
                <a:latin typeface="Arial"/>
                <a:cs typeface="+mn-cs"/>
              </a:rPr>
              <a:t>SC-EU-AMG162-00515 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Nov 2018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DDBBF1-DE4B-4094-9F32-4D5F09D9DA2F}"/>
              </a:ext>
            </a:extLst>
          </p:cNvPr>
          <p:cNvSpPr/>
          <p:nvPr/>
        </p:nvSpPr>
        <p:spPr>
          <a:xfrm>
            <a:off x="4840632" y="1607414"/>
            <a:ext cx="36641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b="1" i="1" dirty="0" err="1"/>
              <a:t>Denosumab</a:t>
            </a:r>
            <a:r>
              <a:rPr lang="de-DE" altLang="de-DE" b="1" i="1" dirty="0"/>
              <a:t> versus </a:t>
            </a:r>
            <a:r>
              <a:rPr lang="de-DE" altLang="de-DE" b="1" i="1" dirty="0" err="1"/>
              <a:t>zoledronic</a:t>
            </a:r>
            <a:r>
              <a:rPr lang="de-DE" altLang="de-DE" b="1" i="1" dirty="0"/>
              <a:t> </a:t>
            </a:r>
            <a:r>
              <a:rPr lang="de-DE" altLang="de-DE" b="1" i="1" dirty="0" err="1"/>
              <a:t>acid</a:t>
            </a:r>
            <a:r>
              <a:rPr lang="de-DE" altLang="de-DE" b="1" i="1" dirty="0"/>
              <a:t> in </a:t>
            </a:r>
            <a:r>
              <a:rPr lang="de-DE" altLang="de-DE" b="1" i="1" dirty="0" err="1"/>
              <a:t>the</a:t>
            </a:r>
            <a:r>
              <a:rPr lang="de-DE" altLang="de-DE" b="1" i="1" dirty="0"/>
              <a:t> </a:t>
            </a:r>
            <a:r>
              <a:rPr lang="de-DE" altLang="de-DE" b="1" i="1" dirty="0" err="1"/>
              <a:t>prevention</a:t>
            </a:r>
            <a:r>
              <a:rPr lang="de-DE" altLang="de-DE" b="1" i="1" dirty="0"/>
              <a:t> </a:t>
            </a:r>
            <a:r>
              <a:rPr lang="de-DE" altLang="de-DE" b="1" i="1" dirty="0" err="1"/>
              <a:t>of</a:t>
            </a:r>
            <a:r>
              <a:rPr lang="de-DE" altLang="de-DE" b="1" i="1" dirty="0"/>
              <a:t> </a:t>
            </a:r>
            <a:r>
              <a:rPr lang="de-DE" altLang="de-DE" b="1" i="1" dirty="0" err="1"/>
              <a:t>skeletal</a:t>
            </a:r>
            <a:r>
              <a:rPr lang="de-DE" altLang="de-DE" b="1" i="1" dirty="0"/>
              <a:t> </a:t>
            </a:r>
            <a:r>
              <a:rPr lang="de-DE" altLang="de-DE" b="1" i="1" dirty="0" err="1"/>
              <a:t>related</a:t>
            </a:r>
            <a:r>
              <a:rPr lang="de-DE" altLang="de-DE" b="1" i="1" dirty="0"/>
              <a:t> </a:t>
            </a:r>
            <a:r>
              <a:rPr lang="de-DE" altLang="de-DE" b="1" i="1" dirty="0" err="1"/>
              <a:t>events</a:t>
            </a:r>
            <a:r>
              <a:rPr lang="de-DE" altLang="de-DE" b="1" i="1" dirty="0"/>
              <a:t> (SRE) in </a:t>
            </a:r>
            <a:r>
              <a:rPr lang="de-DE" altLang="de-DE" b="1" i="1" dirty="0" err="1"/>
              <a:t>patients</a:t>
            </a:r>
            <a:r>
              <a:rPr lang="de-DE" altLang="de-DE" b="1" i="1" dirty="0"/>
              <a:t> </a:t>
            </a:r>
            <a:r>
              <a:rPr lang="de-DE" altLang="de-DE" b="1" i="1" dirty="0" err="1"/>
              <a:t>with</a:t>
            </a:r>
            <a:r>
              <a:rPr lang="de-DE" altLang="de-DE" b="1" i="1" dirty="0"/>
              <a:t> </a:t>
            </a:r>
            <a:r>
              <a:rPr lang="de-DE" altLang="de-DE" b="1" i="1" dirty="0" err="1"/>
              <a:t>bone</a:t>
            </a:r>
            <a:r>
              <a:rPr lang="de-DE" altLang="de-DE" b="1" i="1" dirty="0"/>
              <a:t> </a:t>
            </a:r>
            <a:r>
              <a:rPr lang="de-DE" altLang="de-DE" b="1" i="1" dirty="0" err="1"/>
              <a:t>metastases</a:t>
            </a:r>
            <a:r>
              <a:rPr lang="de-DE" altLang="de-DE" b="1" i="1" dirty="0"/>
              <a:t> </a:t>
            </a:r>
            <a:r>
              <a:rPr lang="de-DE" altLang="de-DE" b="1" i="1" dirty="0" err="1"/>
              <a:t>or</a:t>
            </a:r>
            <a:r>
              <a:rPr lang="de-DE" altLang="de-DE" b="1" i="1" dirty="0"/>
              <a:t> </a:t>
            </a:r>
            <a:r>
              <a:rPr lang="de-DE" altLang="de-DE" b="1" i="1" dirty="0" err="1"/>
              <a:t>lesions</a:t>
            </a:r>
            <a:endParaRPr lang="de-CH" b="1" i="1" dirty="0"/>
          </a:p>
        </p:txBody>
      </p:sp>
    </p:spTree>
    <p:extLst>
      <p:ext uri="{BB962C8B-B14F-4D97-AF65-F5344CB8AC3E}">
        <p14:creationId xmlns:p14="http://schemas.microsoft.com/office/powerpoint/2010/main" val="4039459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514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81931"/>
              </p:ext>
            </p:extLst>
          </p:nvPr>
        </p:nvGraphicFramePr>
        <p:xfrm>
          <a:off x="530087" y="1579905"/>
          <a:ext cx="8290063" cy="3411538"/>
        </p:xfrm>
        <a:graphic>
          <a:graphicData uri="http://schemas.openxmlformats.org/drawingml/2006/table">
            <a:tbl>
              <a:tblPr/>
              <a:tblGrid>
                <a:gridCol w="2670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7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HR</a:t>
                      </a:r>
                      <a:br>
                        <a:rPr kumimoji="0" lang="en-US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(95%-KI)</a:t>
                      </a:r>
                    </a:p>
                  </a:txBody>
                  <a:tcPr marL="91448" marR="91448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Risk- Reduction</a:t>
                      </a:r>
                    </a:p>
                  </a:txBody>
                  <a:tcPr marL="91448" marR="91448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-value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(superiority)</a:t>
                      </a:r>
                    </a:p>
                  </a:txBody>
                  <a:tcPr marL="91448" marR="91448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Integrated analysis</a:t>
                      </a:r>
                    </a:p>
                  </a:txBody>
                  <a:tcPr marL="91448" marR="91448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0,83 (0,76, 0,90)</a:t>
                      </a:r>
                    </a:p>
                  </a:txBody>
                  <a:tcPr marL="91448" marR="91448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 &lt; </a:t>
                      </a:r>
                      <a:r>
                        <a:rPr kumimoji="0" lang="en-US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0,001</a:t>
                      </a:r>
                    </a:p>
                  </a:txBody>
                  <a:tcPr marL="91448" marR="91448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Mamma</a:t>
                      </a:r>
                    </a:p>
                  </a:txBody>
                  <a:tcPr marL="91448" marR="91448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0,82 (0,71, 0,95)</a:t>
                      </a:r>
                    </a:p>
                  </a:txBody>
                  <a:tcPr marL="91448" marR="91448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 = </a:t>
                      </a:r>
                      <a:r>
                        <a:rPr kumimoji="0" lang="en-US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0,0101</a:t>
                      </a:r>
                    </a:p>
                  </a:txBody>
                  <a:tcPr marL="91448" marR="91448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Prostate</a:t>
                      </a:r>
                    </a:p>
                  </a:txBody>
                  <a:tcPr marL="91448" marR="91448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0,82 (0,71, 0,95)</a:t>
                      </a:r>
                    </a:p>
                  </a:txBody>
                  <a:tcPr marL="91448" marR="91448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 = </a:t>
                      </a:r>
                      <a:r>
                        <a:rPr kumimoji="0" lang="en-US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0,0085</a:t>
                      </a:r>
                    </a:p>
                  </a:txBody>
                  <a:tcPr marL="91448" marR="91448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Other solid tumors</a:t>
                      </a:r>
                    </a:p>
                  </a:txBody>
                  <a:tcPr marL="91448" marR="91448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0,81 (0,68, 0,96)</a:t>
                      </a:r>
                    </a:p>
                  </a:txBody>
                  <a:tcPr marL="91448" marR="91448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 = </a:t>
                      </a:r>
                      <a:r>
                        <a:rPr kumimoji="0" lang="en-US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0,0168</a:t>
                      </a:r>
                    </a:p>
                  </a:txBody>
                  <a:tcPr marL="91448" marR="91448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249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269776"/>
            <a:ext cx="8228012" cy="1143000"/>
          </a:xfrm>
          <a:noFill/>
          <a:ln>
            <a:miter lim="800000"/>
            <a:headEnd/>
            <a:tailEnd/>
          </a:ln>
        </p:spPr>
        <p:txBody>
          <a:bodyPr wrap="square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Time to first on-study SRE by study</a:t>
            </a:r>
            <a:endParaRPr lang="en-US" altLang="de-DE" dirty="0"/>
          </a:p>
        </p:txBody>
      </p:sp>
      <p:sp>
        <p:nvSpPr>
          <p:cNvPr id="62498" name="Text Placeholder 56"/>
          <p:cNvSpPr>
            <a:spLocks noGrp="1"/>
          </p:cNvSpPr>
          <p:nvPr>
            <p:ph type="body" sz="quarter" idx="11"/>
          </p:nvPr>
        </p:nvSpPr>
        <p:spPr bwMode="auto">
          <a:xfrm>
            <a:off x="457200" y="6116638"/>
            <a:ext cx="7372350" cy="612775"/>
          </a:xfrm>
          <a:noFill/>
          <a:ln>
            <a:miter lim="800000"/>
            <a:headEnd/>
            <a:tailEnd/>
          </a:ln>
        </p:spPr>
        <p:txBody>
          <a:bodyPr wrap="square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de-DE" dirty="0"/>
              <a:t>Richardson G, Siena S, Lipton A, et al. </a:t>
            </a:r>
            <a:r>
              <a:rPr lang="en-US" altLang="de-DE" i="1" dirty="0"/>
              <a:t>COSA 2011</a:t>
            </a:r>
            <a:r>
              <a:rPr lang="en-US" altLang="de-DE" dirty="0"/>
              <a:t>: Abstract und </a:t>
            </a:r>
            <a:r>
              <a:rPr lang="en-US" altLang="de-DE" dirty="0" err="1"/>
              <a:t>Vortrag</a:t>
            </a:r>
            <a:endParaRPr lang="en-US" altLang="de-DE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684104" y="2319680"/>
            <a:ext cx="484" cy="257037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268663" y="2518118"/>
            <a:ext cx="160337" cy="204787"/>
          </a:xfrm>
          <a:prstGeom prst="rect">
            <a:avLst/>
          </a:prstGeom>
          <a:solidFill>
            <a:schemeClr val="tx2"/>
          </a:solidFill>
          <a:ln>
            <a:solidFill>
              <a:srgbClr val="004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de-DE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201988" y="2614955"/>
            <a:ext cx="269875" cy="0"/>
          </a:xfrm>
          <a:prstGeom prst="line">
            <a:avLst/>
          </a:prstGeom>
          <a:ln w="28575">
            <a:solidFill>
              <a:srgbClr val="004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244850" y="3141286"/>
            <a:ext cx="160338" cy="204787"/>
          </a:xfrm>
          <a:prstGeom prst="rect">
            <a:avLst/>
          </a:prstGeom>
          <a:solidFill>
            <a:schemeClr val="tx2"/>
          </a:solidFill>
          <a:ln>
            <a:solidFill>
              <a:srgbClr val="004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de-DE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105150" y="3238123"/>
            <a:ext cx="415925" cy="0"/>
          </a:xfrm>
          <a:prstGeom prst="line">
            <a:avLst/>
          </a:prstGeom>
          <a:ln w="28575">
            <a:solidFill>
              <a:srgbClr val="004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244850" y="3857248"/>
            <a:ext cx="160338" cy="203200"/>
          </a:xfrm>
          <a:prstGeom prst="rect">
            <a:avLst/>
          </a:prstGeom>
          <a:solidFill>
            <a:schemeClr val="tx2"/>
          </a:solidFill>
          <a:ln>
            <a:solidFill>
              <a:srgbClr val="004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de-DE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049588" y="3952498"/>
            <a:ext cx="492125" cy="0"/>
          </a:xfrm>
          <a:prstGeom prst="line">
            <a:avLst/>
          </a:prstGeom>
          <a:ln w="28575">
            <a:solidFill>
              <a:srgbClr val="004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222625" y="4581148"/>
            <a:ext cx="160338" cy="204788"/>
          </a:xfrm>
          <a:prstGeom prst="rect">
            <a:avLst/>
          </a:prstGeom>
          <a:solidFill>
            <a:schemeClr val="tx2"/>
          </a:solidFill>
          <a:ln>
            <a:solidFill>
              <a:srgbClr val="004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de-DE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992438" y="4677986"/>
            <a:ext cx="579437" cy="0"/>
          </a:xfrm>
          <a:prstGeom prst="line">
            <a:avLst/>
          </a:prstGeom>
          <a:ln w="28575">
            <a:solidFill>
              <a:srgbClr val="004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503363" y="5104163"/>
            <a:ext cx="0" cy="730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935163" y="5104163"/>
            <a:ext cx="0" cy="730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366963" y="5104163"/>
            <a:ext cx="0" cy="730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809875" y="5104163"/>
            <a:ext cx="0" cy="730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678238" y="5066923"/>
            <a:ext cx="0" cy="730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110038" y="5104163"/>
            <a:ext cx="0" cy="730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551363" y="5104163"/>
            <a:ext cx="0" cy="730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516" name="TextBox 39"/>
          <p:cNvSpPr txBox="1">
            <a:spLocks noChangeArrowheads="1"/>
          </p:cNvSpPr>
          <p:nvPr/>
        </p:nvSpPr>
        <p:spPr bwMode="auto">
          <a:xfrm>
            <a:off x="1354138" y="5150201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de-DE">
                <a:solidFill>
                  <a:srgbClr val="00446A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62517" name="TextBox 40"/>
          <p:cNvSpPr txBox="1">
            <a:spLocks noChangeArrowheads="1"/>
          </p:cNvSpPr>
          <p:nvPr/>
        </p:nvSpPr>
        <p:spPr bwMode="auto">
          <a:xfrm>
            <a:off x="2557463" y="5150201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de-DE">
                <a:solidFill>
                  <a:srgbClr val="00446A"/>
                </a:solidFill>
                <a:latin typeface="Arial" pitchFamily="34" charset="0"/>
              </a:rPr>
              <a:t>0,6</a:t>
            </a:r>
          </a:p>
        </p:txBody>
      </p:sp>
      <p:sp>
        <p:nvSpPr>
          <p:cNvPr id="62518" name="TextBox 41"/>
          <p:cNvSpPr txBox="1">
            <a:spLocks noChangeArrowheads="1"/>
          </p:cNvSpPr>
          <p:nvPr/>
        </p:nvSpPr>
        <p:spPr bwMode="auto">
          <a:xfrm>
            <a:off x="3427413" y="5150201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de-DE">
                <a:solidFill>
                  <a:srgbClr val="00446A"/>
                </a:solidFill>
                <a:latin typeface="Arial" pitchFamily="34" charset="0"/>
              </a:rPr>
              <a:t>1,0</a:t>
            </a:r>
          </a:p>
        </p:txBody>
      </p:sp>
      <p:sp>
        <p:nvSpPr>
          <p:cNvPr id="62519" name="TextBox 42"/>
          <p:cNvSpPr txBox="1">
            <a:spLocks noChangeArrowheads="1"/>
          </p:cNvSpPr>
          <p:nvPr/>
        </p:nvSpPr>
        <p:spPr bwMode="auto">
          <a:xfrm>
            <a:off x="4306888" y="5150201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de-DE">
                <a:solidFill>
                  <a:srgbClr val="00446A"/>
                </a:solidFill>
                <a:latin typeface="Arial" pitchFamily="34" charset="0"/>
              </a:rPr>
              <a:t>1,4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5861050" y="5104163"/>
            <a:ext cx="0" cy="730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521" name="TextBox 45"/>
          <p:cNvSpPr txBox="1">
            <a:spLocks noChangeArrowheads="1"/>
          </p:cNvSpPr>
          <p:nvPr/>
        </p:nvSpPr>
        <p:spPr bwMode="auto">
          <a:xfrm>
            <a:off x="5616575" y="5150201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de-DE">
                <a:solidFill>
                  <a:srgbClr val="00446A"/>
                </a:solidFill>
                <a:latin typeface="Arial" pitchFamily="34" charset="0"/>
              </a:rPr>
              <a:t>2,0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4991100" y="5104163"/>
            <a:ext cx="0" cy="730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426075" y="5104163"/>
            <a:ext cx="0" cy="730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525" name="TextBox 49"/>
          <p:cNvSpPr txBox="1">
            <a:spLocks noChangeArrowheads="1"/>
          </p:cNvSpPr>
          <p:nvPr/>
        </p:nvSpPr>
        <p:spPr bwMode="auto">
          <a:xfrm>
            <a:off x="1405634" y="5686676"/>
            <a:ext cx="21018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de-DE" sz="1400" b="1" dirty="0">
                <a:solidFill>
                  <a:schemeClr val="accent6"/>
                </a:solidFill>
                <a:latin typeface="Arial" pitchFamily="34" charset="0"/>
              </a:rPr>
              <a:t>In favor of denosumab</a:t>
            </a:r>
          </a:p>
        </p:txBody>
      </p:sp>
      <p:sp>
        <p:nvSpPr>
          <p:cNvPr id="62526" name="TextBox 50"/>
          <p:cNvSpPr txBox="1">
            <a:spLocks noChangeArrowheads="1"/>
          </p:cNvSpPr>
          <p:nvPr/>
        </p:nvSpPr>
        <p:spPr bwMode="auto">
          <a:xfrm>
            <a:off x="4371430" y="5686676"/>
            <a:ext cx="22140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de-DE" sz="1400" dirty="0">
                <a:solidFill>
                  <a:srgbClr val="00446A"/>
                </a:solidFill>
                <a:latin typeface="Arial" pitchFamily="34" charset="0"/>
              </a:rPr>
              <a:t>in favor of zoledronic acid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3851275" y="5610476"/>
            <a:ext cx="136048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2174875" y="5610476"/>
            <a:ext cx="136048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74700" y="5097813"/>
            <a:ext cx="7773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74700" y="3019768"/>
            <a:ext cx="7773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74700" y="2284755"/>
            <a:ext cx="7773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668344" y="-26988"/>
            <a:ext cx="1475223" cy="404813"/>
          </a:xfrm>
          <a:prstGeom prst="rect">
            <a:avLst/>
          </a:prstGeom>
          <a:solidFill>
            <a:srgbClr val="E2532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="1" dirty="0">
                <a:solidFill>
                  <a:srgbClr val="FFFFFF"/>
                </a:solidFill>
              </a:rPr>
              <a:t>Int. Analysis</a:t>
            </a:r>
          </a:p>
          <a:p>
            <a:pPr algn="ctr">
              <a:defRPr/>
            </a:pPr>
            <a:r>
              <a:rPr lang="de-DE" sz="1400" b="1" dirty="0">
                <a:solidFill>
                  <a:srgbClr val="FFFFFF"/>
                </a:solidFill>
              </a:rPr>
              <a:t>Solid </a:t>
            </a:r>
            <a:r>
              <a:rPr lang="de-DE" sz="1400" b="1" dirty="0" err="1">
                <a:solidFill>
                  <a:srgbClr val="FFFFFF"/>
                </a:solidFill>
              </a:rPr>
              <a:t>tumors</a:t>
            </a:r>
            <a:endParaRPr lang="de-DE" sz="1400" b="1" dirty="0">
              <a:solidFill>
                <a:srgbClr val="FFFFFF"/>
              </a:solidFill>
            </a:endParaRPr>
          </a:p>
        </p:txBody>
      </p:sp>
      <p:sp>
        <p:nvSpPr>
          <p:cNvPr id="41" name="AutoShape 27"/>
          <p:cNvSpPr>
            <a:spLocks noChangeArrowheads="1"/>
          </p:cNvSpPr>
          <p:nvPr/>
        </p:nvSpPr>
        <p:spPr bwMode="auto">
          <a:xfrm>
            <a:off x="5940152" y="2403644"/>
            <a:ext cx="892175" cy="504056"/>
          </a:xfrm>
          <a:prstGeom prst="downArrow">
            <a:avLst>
              <a:gd name="adj1" fmla="val 50000"/>
              <a:gd name="adj2" fmla="val 2673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cs typeface="Arial" charset="0"/>
              </a:rPr>
              <a:t>17%</a:t>
            </a:r>
          </a:p>
        </p:txBody>
      </p:sp>
      <p:sp>
        <p:nvSpPr>
          <p:cNvPr id="42" name="AutoShape 27"/>
          <p:cNvSpPr>
            <a:spLocks noChangeArrowheads="1"/>
          </p:cNvSpPr>
          <p:nvPr/>
        </p:nvSpPr>
        <p:spPr bwMode="auto">
          <a:xfrm>
            <a:off x="5940152" y="3051716"/>
            <a:ext cx="892175" cy="504056"/>
          </a:xfrm>
          <a:prstGeom prst="downArrow">
            <a:avLst>
              <a:gd name="adj1" fmla="val 50000"/>
              <a:gd name="adj2" fmla="val 2673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>
                <a:solidFill>
                  <a:srgbClr val="FFFFFF"/>
                </a:solidFill>
                <a:latin typeface="+mn-lt"/>
                <a:cs typeface="Arial" charset="0"/>
              </a:rPr>
              <a:t>18%</a:t>
            </a:r>
            <a:endParaRPr lang="en-US" sz="1400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43" name="AutoShape 27"/>
          <p:cNvSpPr>
            <a:spLocks noChangeArrowheads="1"/>
          </p:cNvSpPr>
          <p:nvPr/>
        </p:nvSpPr>
        <p:spPr bwMode="auto">
          <a:xfrm>
            <a:off x="5940152" y="3843804"/>
            <a:ext cx="892175" cy="504056"/>
          </a:xfrm>
          <a:prstGeom prst="downArrow">
            <a:avLst>
              <a:gd name="adj1" fmla="val 50000"/>
              <a:gd name="adj2" fmla="val 2673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>
                <a:solidFill>
                  <a:srgbClr val="FFFFFF"/>
                </a:solidFill>
                <a:latin typeface="+mn-lt"/>
                <a:cs typeface="Arial" charset="0"/>
              </a:rPr>
              <a:t>18%</a:t>
            </a:r>
            <a:endParaRPr lang="en-US" sz="1400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44" name="AutoShape 27"/>
          <p:cNvSpPr>
            <a:spLocks noChangeArrowheads="1"/>
          </p:cNvSpPr>
          <p:nvPr/>
        </p:nvSpPr>
        <p:spPr bwMode="auto">
          <a:xfrm>
            <a:off x="5940152" y="4563884"/>
            <a:ext cx="892175" cy="504056"/>
          </a:xfrm>
          <a:prstGeom prst="downArrow">
            <a:avLst>
              <a:gd name="adj1" fmla="val 50000"/>
              <a:gd name="adj2" fmla="val 2673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>
                <a:solidFill>
                  <a:srgbClr val="FFFFFF"/>
                </a:solidFill>
                <a:latin typeface="+mn-lt"/>
                <a:cs typeface="Arial" charset="0"/>
              </a:rPr>
              <a:t>19%</a:t>
            </a:r>
            <a:endParaRPr lang="en-US" sz="1400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first on-study SRE by SRE type (integrated analysis)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7809" y="6200601"/>
            <a:ext cx="5348287" cy="6127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Lipton A, et al. </a:t>
            </a:r>
            <a:r>
              <a:rPr lang="en-US" i="1" dirty="0" err="1"/>
              <a:t>Eur</a:t>
            </a:r>
            <a:r>
              <a:rPr lang="en-US" i="1" dirty="0"/>
              <a:t> J Cancer </a:t>
            </a:r>
            <a:r>
              <a:rPr lang="en-US" dirty="0"/>
              <a:t>2012;</a:t>
            </a:r>
            <a:r>
              <a:rPr lang="en-GB" dirty="0"/>
              <a:t>48:3082-92.</a:t>
            </a:r>
            <a:endParaRPr lang="en-US" dirty="0"/>
          </a:p>
        </p:txBody>
      </p:sp>
      <p:sp>
        <p:nvSpPr>
          <p:cNvPr id="863237" name="Text Box 5"/>
          <p:cNvSpPr txBox="1">
            <a:spLocks noChangeArrowheads="1"/>
          </p:cNvSpPr>
          <p:nvPr/>
        </p:nvSpPr>
        <p:spPr bwMode="auto">
          <a:xfrm>
            <a:off x="227665" y="2041525"/>
            <a:ext cx="2013693" cy="279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15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Type of SRE: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15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Combined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15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Pathological fracture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15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Radiation to bone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15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Spinal cord compression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15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Surgery to bone</a:t>
            </a:r>
          </a:p>
        </p:txBody>
      </p:sp>
      <p:sp>
        <p:nvSpPr>
          <p:cNvPr id="863238" name="Text Box 6"/>
          <p:cNvSpPr txBox="1">
            <a:spLocks noChangeArrowheads="1"/>
          </p:cNvSpPr>
          <p:nvPr/>
        </p:nvSpPr>
        <p:spPr bwMode="auto">
          <a:xfrm>
            <a:off x="6705600" y="2041525"/>
            <a:ext cx="2257425" cy="279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15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Hazard Ratio (95% CI)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15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0.83 (0.76, 0.90), 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&lt;0.001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15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0.86 (0.76, 0.96), 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=0.009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15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0.77 (0.69, 0.87), 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&lt;0.0001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15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0.89 (0.65, 1.21), 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=0.46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15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0.86 (0.61, 1.21), 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=0.38</a:t>
            </a:r>
          </a:p>
        </p:txBody>
      </p:sp>
      <p:sp>
        <p:nvSpPr>
          <p:cNvPr id="863239" name="Text Box 7"/>
          <p:cNvSpPr txBox="1">
            <a:spLocks noChangeArrowheads="1"/>
          </p:cNvSpPr>
          <p:nvPr/>
        </p:nvSpPr>
        <p:spPr bwMode="auto">
          <a:xfrm>
            <a:off x="3781425" y="5223995"/>
            <a:ext cx="3497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90500" algn="ctr"/>
                <a:tab pos="1666875" algn="ctr"/>
                <a:tab pos="3143250" algn="ctr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190500" algn="ctr"/>
                <a:tab pos="1666875" algn="ctr"/>
                <a:tab pos="3143250" algn="ctr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190500" algn="ctr"/>
                <a:tab pos="1666875" algn="ctr"/>
                <a:tab pos="3143250" algn="ctr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190500" algn="ctr"/>
                <a:tab pos="1666875" algn="ctr"/>
                <a:tab pos="3143250" algn="ctr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190500" algn="ctr"/>
                <a:tab pos="1666875" algn="ctr"/>
                <a:tab pos="3143250" algn="ctr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90500" algn="ctr"/>
                <a:tab pos="1666875" algn="ctr"/>
                <a:tab pos="3143250" algn="ctr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90500" algn="ctr"/>
                <a:tab pos="1666875" algn="ctr"/>
                <a:tab pos="3143250" algn="ctr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90500" algn="ctr"/>
                <a:tab pos="1666875" algn="ctr"/>
                <a:tab pos="3143250" algn="ctr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90500" algn="ctr"/>
                <a:tab pos="1666875" algn="ctr"/>
                <a:tab pos="3143250" algn="ctr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0500" algn="ctr"/>
                <a:tab pos="1666875" algn="ctr"/>
                <a:tab pos="3143250" algn="ctr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	0.5	1.0	1.5</a:t>
            </a:r>
          </a:p>
        </p:txBody>
      </p:sp>
      <p:sp>
        <p:nvSpPr>
          <p:cNvPr id="863240" name="Text Box 8"/>
          <p:cNvSpPr txBox="1">
            <a:spLocks noChangeArrowheads="1"/>
          </p:cNvSpPr>
          <p:nvPr/>
        </p:nvSpPr>
        <p:spPr bwMode="auto">
          <a:xfrm>
            <a:off x="4932363" y="550545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Hazard Ratio</a:t>
            </a:r>
          </a:p>
        </p:txBody>
      </p:sp>
      <p:sp>
        <p:nvSpPr>
          <p:cNvPr id="863241" name="Text Box 9"/>
          <p:cNvSpPr txBox="1">
            <a:spLocks noChangeArrowheads="1"/>
          </p:cNvSpPr>
          <p:nvPr/>
        </p:nvSpPr>
        <p:spPr bwMode="auto">
          <a:xfrm>
            <a:off x="3525838" y="5832475"/>
            <a:ext cx="173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Favors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Denosumab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3242" name="Text Box 10"/>
          <p:cNvSpPr txBox="1">
            <a:spLocks noChangeArrowheads="1"/>
          </p:cNvSpPr>
          <p:nvPr/>
        </p:nvSpPr>
        <p:spPr bwMode="auto">
          <a:xfrm>
            <a:off x="6046788" y="5832475"/>
            <a:ext cx="1997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Favors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Zoledronic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Acid</a:t>
            </a:r>
          </a:p>
        </p:txBody>
      </p:sp>
      <p:sp>
        <p:nvSpPr>
          <p:cNvPr id="863243" name="Line 11"/>
          <p:cNvSpPr>
            <a:spLocks noChangeShapeType="1"/>
          </p:cNvSpPr>
          <p:nvPr/>
        </p:nvSpPr>
        <p:spPr bwMode="auto">
          <a:xfrm flipH="1">
            <a:off x="4437063" y="5657850"/>
            <a:ext cx="495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3244" name="Line 12"/>
          <p:cNvSpPr>
            <a:spLocks noChangeShapeType="1"/>
          </p:cNvSpPr>
          <p:nvPr/>
        </p:nvSpPr>
        <p:spPr bwMode="auto">
          <a:xfrm flipH="1">
            <a:off x="6151563" y="5657850"/>
            <a:ext cx="495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3245" name="Line 13"/>
          <p:cNvSpPr>
            <a:spLocks noChangeShapeType="1"/>
          </p:cNvSpPr>
          <p:nvPr/>
        </p:nvSpPr>
        <p:spPr bwMode="auto">
          <a:xfrm>
            <a:off x="4051300" y="5138738"/>
            <a:ext cx="29860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3246" name="Line 14"/>
          <p:cNvSpPr>
            <a:spLocks noChangeShapeType="1"/>
          </p:cNvSpPr>
          <p:nvPr/>
        </p:nvSpPr>
        <p:spPr bwMode="auto">
          <a:xfrm>
            <a:off x="4065588" y="5135563"/>
            <a:ext cx="0" cy="936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3247" name="Line 15"/>
          <p:cNvSpPr>
            <a:spLocks noChangeShapeType="1"/>
          </p:cNvSpPr>
          <p:nvPr/>
        </p:nvSpPr>
        <p:spPr bwMode="auto">
          <a:xfrm>
            <a:off x="5543550" y="5135563"/>
            <a:ext cx="0" cy="936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3248" name="Line 16"/>
          <p:cNvSpPr>
            <a:spLocks noChangeShapeType="1"/>
          </p:cNvSpPr>
          <p:nvPr/>
        </p:nvSpPr>
        <p:spPr bwMode="auto">
          <a:xfrm>
            <a:off x="7040563" y="5135563"/>
            <a:ext cx="0" cy="936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3249" name="Line 17"/>
          <p:cNvSpPr>
            <a:spLocks noChangeShapeType="1"/>
          </p:cNvSpPr>
          <p:nvPr/>
        </p:nvSpPr>
        <p:spPr bwMode="auto">
          <a:xfrm>
            <a:off x="5543550" y="2036763"/>
            <a:ext cx="0" cy="31019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810125" y="2633663"/>
            <a:ext cx="447675" cy="88900"/>
            <a:chOff x="2271" y="1715"/>
            <a:chExt cx="282" cy="56"/>
          </a:xfrm>
          <a:solidFill>
            <a:srgbClr val="002060"/>
          </a:solidFill>
        </p:grpSpPr>
        <p:sp>
          <p:nvSpPr>
            <p:cNvPr id="863251" name="Rectangle 19"/>
            <p:cNvSpPr>
              <a:spLocks noChangeArrowheads="1"/>
            </p:cNvSpPr>
            <p:nvPr/>
          </p:nvSpPr>
          <p:spPr bwMode="auto">
            <a:xfrm>
              <a:off x="2366" y="1715"/>
              <a:ext cx="85" cy="56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3252" name="Line 20"/>
            <p:cNvSpPr>
              <a:spLocks noChangeShapeType="1"/>
            </p:cNvSpPr>
            <p:nvPr/>
          </p:nvSpPr>
          <p:spPr bwMode="auto">
            <a:xfrm>
              <a:off x="2271" y="1745"/>
              <a:ext cx="282" cy="0"/>
            </a:xfrm>
            <a:prstGeom prst="line">
              <a:avLst/>
            </a:prstGeom>
            <a:grpFill/>
            <a:ln w="19050">
              <a:solidFill>
                <a:srgbClr val="00206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829175" y="3125788"/>
            <a:ext cx="608013" cy="84137"/>
            <a:chOff x="2283" y="2077"/>
            <a:chExt cx="383" cy="53"/>
          </a:xfrm>
          <a:solidFill>
            <a:srgbClr val="002060"/>
          </a:solidFill>
        </p:grpSpPr>
        <p:sp>
          <p:nvSpPr>
            <p:cNvPr id="863254" name="Rectangle 22"/>
            <p:cNvSpPr>
              <a:spLocks noChangeArrowheads="1"/>
            </p:cNvSpPr>
            <p:nvPr/>
          </p:nvSpPr>
          <p:spPr bwMode="auto">
            <a:xfrm>
              <a:off x="2414" y="2077"/>
              <a:ext cx="93" cy="53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3255" name="Line 23"/>
            <p:cNvSpPr>
              <a:spLocks noChangeShapeType="1"/>
            </p:cNvSpPr>
            <p:nvPr/>
          </p:nvSpPr>
          <p:spPr bwMode="auto">
            <a:xfrm>
              <a:off x="2283" y="2104"/>
              <a:ext cx="383" cy="0"/>
            </a:xfrm>
            <a:prstGeom prst="line">
              <a:avLst/>
            </a:prstGeom>
            <a:grpFill/>
            <a:ln w="19050">
              <a:solidFill>
                <a:srgbClr val="00206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605338" y="3613150"/>
            <a:ext cx="547688" cy="92075"/>
            <a:chOff x="2142" y="2440"/>
            <a:chExt cx="345" cy="58"/>
          </a:xfrm>
          <a:solidFill>
            <a:srgbClr val="002060"/>
          </a:solidFill>
        </p:grpSpPr>
        <p:sp>
          <p:nvSpPr>
            <p:cNvPr id="863257" name="Rectangle 25"/>
            <p:cNvSpPr>
              <a:spLocks noChangeArrowheads="1"/>
            </p:cNvSpPr>
            <p:nvPr/>
          </p:nvSpPr>
          <p:spPr bwMode="auto">
            <a:xfrm>
              <a:off x="2259" y="2440"/>
              <a:ext cx="93" cy="58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3258" name="Line 26"/>
            <p:cNvSpPr>
              <a:spLocks noChangeShapeType="1"/>
            </p:cNvSpPr>
            <p:nvPr/>
          </p:nvSpPr>
          <p:spPr bwMode="auto">
            <a:xfrm>
              <a:off x="2142" y="2467"/>
              <a:ext cx="345" cy="0"/>
            </a:xfrm>
            <a:prstGeom prst="line">
              <a:avLst/>
            </a:prstGeom>
            <a:grpFill/>
            <a:ln w="19050">
              <a:solidFill>
                <a:srgbClr val="00206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4508500" y="4119563"/>
            <a:ext cx="1681163" cy="92075"/>
            <a:chOff x="2081" y="2801"/>
            <a:chExt cx="1059" cy="58"/>
          </a:xfrm>
          <a:solidFill>
            <a:srgbClr val="002060"/>
          </a:solidFill>
        </p:grpSpPr>
        <p:sp>
          <p:nvSpPr>
            <p:cNvPr id="863260" name="Rectangle 28"/>
            <p:cNvSpPr>
              <a:spLocks noChangeArrowheads="1"/>
            </p:cNvSpPr>
            <p:nvPr/>
          </p:nvSpPr>
          <p:spPr bwMode="auto">
            <a:xfrm>
              <a:off x="2479" y="2801"/>
              <a:ext cx="92" cy="58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3261" name="Line 29"/>
            <p:cNvSpPr>
              <a:spLocks noChangeShapeType="1"/>
            </p:cNvSpPr>
            <p:nvPr/>
          </p:nvSpPr>
          <p:spPr bwMode="auto">
            <a:xfrm>
              <a:off x="2081" y="2828"/>
              <a:ext cx="1059" cy="0"/>
            </a:xfrm>
            <a:prstGeom prst="line">
              <a:avLst/>
            </a:prstGeom>
            <a:grpFill/>
            <a:ln w="19050">
              <a:solidFill>
                <a:srgbClr val="00206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63263" name="Rectangle 31"/>
          <p:cNvSpPr>
            <a:spLocks noChangeArrowheads="1"/>
          </p:cNvSpPr>
          <p:nvPr/>
        </p:nvSpPr>
        <p:spPr bwMode="auto">
          <a:xfrm>
            <a:off x="5054600" y="4613275"/>
            <a:ext cx="146050" cy="84137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3264" name="Line 32"/>
          <p:cNvSpPr>
            <a:spLocks noChangeShapeType="1"/>
          </p:cNvSpPr>
          <p:nvPr/>
        </p:nvSpPr>
        <p:spPr bwMode="auto">
          <a:xfrm>
            <a:off x="4384675" y="4656137"/>
            <a:ext cx="1766888" cy="0"/>
          </a:xfrm>
          <a:prstGeom prst="line">
            <a:avLst/>
          </a:prstGeom>
          <a:solidFill>
            <a:srgbClr val="002060"/>
          </a:solidFill>
          <a:ln w="19050">
            <a:solidFill>
              <a:srgbClr val="00206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3265" name="Line 33"/>
          <p:cNvSpPr>
            <a:spLocks noChangeShapeType="1"/>
          </p:cNvSpPr>
          <p:nvPr/>
        </p:nvSpPr>
        <p:spPr bwMode="auto">
          <a:xfrm>
            <a:off x="328612" y="2395538"/>
            <a:ext cx="8496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3271" name="Text Box 39"/>
          <p:cNvSpPr txBox="1">
            <a:spLocks noChangeArrowheads="1"/>
          </p:cNvSpPr>
          <p:nvPr/>
        </p:nvSpPr>
        <p:spPr bwMode="auto">
          <a:xfrm>
            <a:off x="35496" y="6021288"/>
            <a:ext cx="23971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Test for heterogeneity,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=0.5377</a:t>
            </a: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2132664" y="2041525"/>
            <a:ext cx="2382185" cy="279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15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n=2861	             n=2862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15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1081	             934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15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605	             528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15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625	             509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15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86	             76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15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72	             63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2143125" y="1800225"/>
            <a:ext cx="1409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Zoledronic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Acid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3629025" y="1809750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Denosumab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AutoShape 27">
            <a:extLst>
              <a:ext uri="{FF2B5EF4-FFF2-40B4-BE49-F238E27FC236}">
                <a16:creationId xmlns:a16="http://schemas.microsoft.com/office/drawing/2014/main" id="{FE91BAC6-FA8B-4D39-816B-8CCC0BD5D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1" y="2497524"/>
            <a:ext cx="819148" cy="404427"/>
          </a:xfrm>
          <a:prstGeom prst="downArrow">
            <a:avLst>
              <a:gd name="adj1" fmla="val 50000"/>
              <a:gd name="adj2" fmla="val 2673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cs typeface="Arial" charset="0"/>
              </a:rPr>
              <a:t>17%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B3D0E25-A4DC-4A79-A012-B91A5FFA64B6}"/>
              </a:ext>
            </a:extLst>
          </p:cNvPr>
          <p:cNvSpPr/>
          <p:nvPr/>
        </p:nvSpPr>
        <p:spPr>
          <a:xfrm>
            <a:off x="7668344" y="-4954"/>
            <a:ext cx="1475223" cy="404813"/>
          </a:xfrm>
          <a:prstGeom prst="rect">
            <a:avLst/>
          </a:prstGeom>
          <a:solidFill>
            <a:srgbClr val="E2532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b="1" dirty="0">
                <a:solidFill>
                  <a:srgbClr val="FFFFFF"/>
                </a:solidFill>
              </a:rPr>
              <a:t>Int. </a:t>
            </a:r>
            <a:r>
              <a:rPr lang="de-DE" sz="1600" b="1" dirty="0" err="1">
                <a:solidFill>
                  <a:srgbClr val="FFFFFF"/>
                </a:solidFill>
              </a:rPr>
              <a:t>analysis</a:t>
            </a:r>
            <a:endParaRPr lang="de-DE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1195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Placeholder 76"/>
          <p:cNvSpPr>
            <a:spLocks noGrp="1"/>
          </p:cNvSpPr>
          <p:nvPr>
            <p:ph type="body" sz="quarter" idx="14"/>
          </p:nvPr>
        </p:nvSpPr>
        <p:spPr>
          <a:xfrm>
            <a:off x="4140200" y="6415088"/>
            <a:ext cx="5003800" cy="43021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/>
              <a:t>E</a:t>
            </a:r>
            <a:r>
              <a:rPr lang="en-US" altLang="en-US">
                <a:sym typeface="Symbol" pitchFamily="18" charset="2"/>
              </a:rPr>
              <a:t>vents occurring at least 21 days apart (multiple event analysis).</a:t>
            </a:r>
            <a:endParaRPr lang="en-GB" altLang="en-US"/>
          </a:p>
          <a:p>
            <a:pPr>
              <a:spcBef>
                <a:spcPct val="0"/>
              </a:spcBef>
            </a:pPr>
            <a:r>
              <a:rPr lang="en-GB" altLang="en-US"/>
              <a:t>RR, rate ratio.</a:t>
            </a:r>
          </a:p>
        </p:txBody>
      </p:sp>
      <p:sp>
        <p:nvSpPr>
          <p:cNvPr id="47107" name="Rectangle 66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25550"/>
          </a:xfrm>
        </p:spPr>
        <p:txBody>
          <a:bodyPr>
            <a:normAutofit/>
          </a:bodyPr>
          <a:lstStyle/>
          <a:p>
            <a:r>
              <a:rPr lang="en-GB" altLang="en-US" dirty="0">
                <a:solidFill>
                  <a:schemeClr val="bg1"/>
                </a:solidFill>
              </a:rPr>
              <a:t>Time to first and subsequent SREs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7108" name="Text Placeholder 12"/>
          <p:cNvSpPr>
            <a:spLocks/>
          </p:cNvSpPr>
          <p:nvPr/>
        </p:nvSpPr>
        <p:spPr bwMode="auto">
          <a:xfrm>
            <a:off x="4772025" y="6427788"/>
            <a:ext cx="4318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endParaRPr lang="en-GB" altLang="en-US" sz="1000">
              <a:solidFill>
                <a:srgbClr val="00446A"/>
              </a:solidFill>
              <a:cs typeface="Arial" pitchFamily="34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07975" y="1484313"/>
            <a:ext cx="7942263" cy="5006975"/>
            <a:chOff x="307975" y="1484365"/>
            <a:chExt cx="7098001" cy="5006994"/>
          </a:xfrm>
        </p:grpSpPr>
        <p:sp>
          <p:nvSpPr>
            <p:cNvPr id="47112" name="Text Box 10080"/>
            <p:cNvSpPr txBox="1">
              <a:spLocks noChangeArrowheads="1"/>
            </p:cNvSpPr>
            <p:nvPr/>
          </p:nvSpPr>
          <p:spPr bwMode="auto">
            <a:xfrm>
              <a:off x="1524341" y="1484365"/>
              <a:ext cx="4785373" cy="3693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en-US" altLang="en-US" b="1">
                  <a:cs typeface="Arial" pitchFamily="34" charset="0"/>
                </a:rPr>
                <a:t>Time to first and subsequent on-study SREs</a:t>
              </a:r>
            </a:p>
          </p:txBody>
        </p:sp>
        <p:sp>
          <p:nvSpPr>
            <p:cNvPr id="47113" name="Line 5"/>
            <p:cNvSpPr>
              <a:spLocks noChangeShapeType="1"/>
            </p:cNvSpPr>
            <p:nvPr/>
          </p:nvSpPr>
          <p:spPr bwMode="auto">
            <a:xfrm>
              <a:off x="2597150" y="5745234"/>
              <a:ext cx="0" cy="889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114" name="Line 5"/>
            <p:cNvSpPr>
              <a:spLocks noChangeShapeType="1"/>
            </p:cNvSpPr>
            <p:nvPr/>
          </p:nvSpPr>
          <p:spPr bwMode="auto">
            <a:xfrm>
              <a:off x="1781175" y="5745234"/>
              <a:ext cx="0" cy="889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115" name="Line 5"/>
            <p:cNvSpPr>
              <a:spLocks noChangeShapeType="1"/>
            </p:cNvSpPr>
            <p:nvPr/>
          </p:nvSpPr>
          <p:spPr bwMode="auto">
            <a:xfrm>
              <a:off x="2182813" y="5745234"/>
              <a:ext cx="0" cy="889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116" name="Rectangle 301"/>
            <p:cNvSpPr>
              <a:spLocks noChangeArrowheads="1"/>
            </p:cNvSpPr>
            <p:nvPr/>
          </p:nvSpPr>
          <p:spPr bwMode="auto">
            <a:xfrm>
              <a:off x="4964112" y="4770520"/>
              <a:ext cx="2309813" cy="73866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69963"/>
              <a:r>
                <a:rPr lang="it-IT" altLang="en-US" sz="1400" dirty="0">
                  <a:cs typeface="Arial" pitchFamily="34" charset="0"/>
                </a:rPr>
                <a:t>RR = 0.82 </a:t>
              </a:r>
            </a:p>
            <a:p>
              <a:pPr algn="ctr" defTabSz="969963"/>
              <a:r>
                <a:rPr lang="it-IT" altLang="en-US" sz="1400" dirty="0">
                  <a:cs typeface="Arial" pitchFamily="34" charset="0"/>
                </a:rPr>
                <a:t>(95% CI, 0.75–0.89) </a:t>
              </a:r>
            </a:p>
            <a:p>
              <a:pPr algn="ctr" defTabSz="969963"/>
              <a:r>
                <a:rPr lang="it-IT" altLang="en-US" sz="1400" b="1" i="1" dirty="0">
                  <a:solidFill>
                    <a:schemeClr val="accent6"/>
                  </a:solidFill>
                  <a:latin typeface="Arial" pitchFamily="34" charset="0"/>
                </a:rPr>
                <a:t>P &lt; </a:t>
              </a:r>
              <a:r>
                <a:rPr lang="en-US" altLang="en-US" sz="1400" b="1" i="1" dirty="0">
                  <a:solidFill>
                    <a:schemeClr val="accent6"/>
                  </a:solidFill>
                  <a:latin typeface="Arial" pitchFamily="34" charset="0"/>
                </a:rPr>
                <a:t>0.001 </a:t>
              </a:r>
              <a:r>
                <a:rPr lang="en-US" altLang="en-US" sz="1400" dirty="0">
                  <a:cs typeface="Arial" pitchFamily="34" charset="0"/>
                </a:rPr>
                <a:t>(superiority)</a:t>
              </a:r>
              <a:endParaRPr lang="it-IT" altLang="en-US" sz="1400" dirty="0">
                <a:cs typeface="Arial" pitchFamily="34" charset="0"/>
              </a:endParaRPr>
            </a:p>
          </p:txBody>
        </p:sp>
        <p:sp>
          <p:nvSpPr>
            <p:cNvPr id="47117" name="Text Box 61"/>
            <p:cNvSpPr txBox="1">
              <a:spLocks noChangeAspect="1" noChangeArrowheads="1"/>
            </p:cNvSpPr>
            <p:nvPr/>
          </p:nvSpPr>
          <p:spPr bwMode="auto">
            <a:xfrm>
              <a:off x="1312863" y="5889696"/>
              <a:ext cx="114300" cy="20955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en-US" sz="1600">
                  <a:cs typeface="Arial" pitchFamily="34" charset="0"/>
                </a:rPr>
                <a:t>0</a:t>
              </a:r>
            </a:p>
          </p:txBody>
        </p:sp>
        <p:sp>
          <p:nvSpPr>
            <p:cNvPr id="47118" name="Text Box 62"/>
            <p:cNvSpPr txBox="1">
              <a:spLocks noChangeAspect="1" noChangeArrowheads="1"/>
            </p:cNvSpPr>
            <p:nvPr/>
          </p:nvSpPr>
          <p:spPr bwMode="auto">
            <a:xfrm>
              <a:off x="1717675" y="5889696"/>
              <a:ext cx="114300" cy="20955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en-US" sz="1600">
                  <a:cs typeface="Arial" pitchFamily="34" charset="0"/>
                </a:rPr>
                <a:t>3</a:t>
              </a:r>
            </a:p>
          </p:txBody>
        </p:sp>
        <p:sp>
          <p:nvSpPr>
            <p:cNvPr id="47119" name="Text Box 63"/>
            <p:cNvSpPr txBox="1">
              <a:spLocks noChangeAspect="1" noChangeArrowheads="1"/>
            </p:cNvSpPr>
            <p:nvPr/>
          </p:nvSpPr>
          <p:spPr bwMode="auto">
            <a:xfrm>
              <a:off x="2122488" y="5889696"/>
              <a:ext cx="114300" cy="20955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en-US" sz="1600">
                  <a:cs typeface="Arial" pitchFamily="34" charset="0"/>
                </a:rPr>
                <a:t>6</a:t>
              </a:r>
            </a:p>
          </p:txBody>
        </p:sp>
        <p:sp>
          <p:nvSpPr>
            <p:cNvPr id="47120" name="Text Box 64"/>
            <p:cNvSpPr txBox="1">
              <a:spLocks noChangeAspect="1" noChangeArrowheads="1"/>
            </p:cNvSpPr>
            <p:nvPr/>
          </p:nvSpPr>
          <p:spPr bwMode="auto">
            <a:xfrm>
              <a:off x="2533650" y="5889696"/>
              <a:ext cx="114300" cy="20955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en-US" sz="1600">
                  <a:cs typeface="Arial" pitchFamily="34" charset="0"/>
                </a:rPr>
                <a:t>9</a:t>
              </a:r>
            </a:p>
          </p:txBody>
        </p:sp>
        <p:sp>
          <p:nvSpPr>
            <p:cNvPr id="47121" name="Text Box 65"/>
            <p:cNvSpPr txBox="1">
              <a:spLocks noChangeAspect="1" noChangeArrowheads="1"/>
            </p:cNvSpPr>
            <p:nvPr/>
          </p:nvSpPr>
          <p:spPr bwMode="auto">
            <a:xfrm>
              <a:off x="2876550" y="5889696"/>
              <a:ext cx="227013" cy="20955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en-US" sz="1600">
                  <a:cs typeface="Arial" pitchFamily="34" charset="0"/>
                </a:rPr>
                <a:t>12</a:t>
              </a:r>
            </a:p>
          </p:txBody>
        </p:sp>
        <p:sp>
          <p:nvSpPr>
            <p:cNvPr id="47122" name="Text Box 66"/>
            <p:cNvSpPr txBox="1">
              <a:spLocks noChangeAspect="1" noChangeArrowheads="1"/>
            </p:cNvSpPr>
            <p:nvPr/>
          </p:nvSpPr>
          <p:spPr bwMode="auto">
            <a:xfrm>
              <a:off x="3306763" y="5889696"/>
              <a:ext cx="227012" cy="20955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en-US" sz="1600">
                  <a:cs typeface="Arial" pitchFamily="34" charset="0"/>
                </a:rPr>
                <a:t>15</a:t>
              </a:r>
            </a:p>
          </p:txBody>
        </p:sp>
        <p:sp>
          <p:nvSpPr>
            <p:cNvPr id="47123" name="Text Box 67"/>
            <p:cNvSpPr txBox="1">
              <a:spLocks noChangeAspect="1" noChangeArrowheads="1"/>
            </p:cNvSpPr>
            <p:nvPr/>
          </p:nvSpPr>
          <p:spPr bwMode="auto">
            <a:xfrm>
              <a:off x="3711575" y="5889696"/>
              <a:ext cx="227013" cy="20955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en-US" sz="1600">
                  <a:cs typeface="Arial" pitchFamily="34" charset="0"/>
                </a:rPr>
                <a:t>18</a:t>
              </a:r>
            </a:p>
          </p:txBody>
        </p:sp>
        <p:sp>
          <p:nvSpPr>
            <p:cNvPr id="47124" name="Text Box 68"/>
            <p:cNvSpPr txBox="1">
              <a:spLocks noChangeAspect="1" noChangeArrowheads="1"/>
            </p:cNvSpPr>
            <p:nvPr/>
          </p:nvSpPr>
          <p:spPr bwMode="auto">
            <a:xfrm>
              <a:off x="4130675" y="5889696"/>
              <a:ext cx="227013" cy="20955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en-US" sz="1600">
                  <a:cs typeface="Arial" pitchFamily="34" charset="0"/>
                </a:rPr>
                <a:t>21</a:t>
              </a:r>
            </a:p>
          </p:txBody>
        </p:sp>
        <p:sp>
          <p:nvSpPr>
            <p:cNvPr id="47125" name="Text Box 69"/>
            <p:cNvSpPr txBox="1">
              <a:spLocks noChangeAspect="1" noChangeArrowheads="1"/>
            </p:cNvSpPr>
            <p:nvPr/>
          </p:nvSpPr>
          <p:spPr bwMode="auto">
            <a:xfrm>
              <a:off x="4552950" y="5889696"/>
              <a:ext cx="227013" cy="20955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en-US" sz="1600">
                  <a:cs typeface="Arial" pitchFamily="34" charset="0"/>
                </a:rPr>
                <a:t>24</a:t>
              </a:r>
            </a:p>
          </p:txBody>
        </p:sp>
        <p:sp>
          <p:nvSpPr>
            <p:cNvPr id="47126" name="Text Box 70"/>
            <p:cNvSpPr txBox="1">
              <a:spLocks noChangeAspect="1" noChangeArrowheads="1"/>
            </p:cNvSpPr>
            <p:nvPr/>
          </p:nvSpPr>
          <p:spPr bwMode="auto">
            <a:xfrm>
              <a:off x="4937125" y="5889696"/>
              <a:ext cx="227013" cy="20955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en-US" sz="1600">
                  <a:cs typeface="Arial" pitchFamily="34" charset="0"/>
                </a:rPr>
                <a:t>27</a:t>
              </a:r>
            </a:p>
          </p:txBody>
        </p:sp>
        <p:sp>
          <p:nvSpPr>
            <p:cNvPr id="47127" name="Text Box 68"/>
            <p:cNvSpPr txBox="1">
              <a:spLocks noChangeAspect="1" noChangeArrowheads="1"/>
            </p:cNvSpPr>
            <p:nvPr/>
          </p:nvSpPr>
          <p:spPr bwMode="auto">
            <a:xfrm>
              <a:off x="5303838" y="5889696"/>
              <a:ext cx="227012" cy="20955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en-US" sz="1600">
                  <a:cs typeface="Arial" pitchFamily="34" charset="0"/>
                </a:rPr>
                <a:t>30</a:t>
              </a:r>
            </a:p>
          </p:txBody>
        </p:sp>
        <p:sp>
          <p:nvSpPr>
            <p:cNvPr id="47128" name="Text Box 69"/>
            <p:cNvSpPr txBox="1">
              <a:spLocks noChangeAspect="1" noChangeArrowheads="1"/>
            </p:cNvSpPr>
            <p:nvPr/>
          </p:nvSpPr>
          <p:spPr bwMode="auto">
            <a:xfrm>
              <a:off x="5703888" y="5889696"/>
              <a:ext cx="227012" cy="20955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en-US" sz="1600">
                  <a:cs typeface="Arial" pitchFamily="34" charset="0"/>
                </a:rPr>
                <a:t>33</a:t>
              </a:r>
            </a:p>
          </p:txBody>
        </p:sp>
        <p:sp>
          <p:nvSpPr>
            <p:cNvPr id="47129" name="Line 5"/>
            <p:cNvSpPr>
              <a:spLocks noChangeShapeType="1"/>
            </p:cNvSpPr>
            <p:nvPr/>
          </p:nvSpPr>
          <p:spPr bwMode="auto">
            <a:xfrm>
              <a:off x="3006725" y="5745234"/>
              <a:ext cx="0" cy="889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130" name="Line 5"/>
            <p:cNvSpPr>
              <a:spLocks noChangeShapeType="1"/>
            </p:cNvSpPr>
            <p:nvPr/>
          </p:nvSpPr>
          <p:spPr bwMode="auto">
            <a:xfrm>
              <a:off x="3425825" y="5745234"/>
              <a:ext cx="0" cy="889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131" name="Line 5"/>
            <p:cNvSpPr>
              <a:spLocks noChangeShapeType="1"/>
            </p:cNvSpPr>
            <p:nvPr/>
          </p:nvSpPr>
          <p:spPr bwMode="auto">
            <a:xfrm>
              <a:off x="3835400" y="5745234"/>
              <a:ext cx="0" cy="889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132" name="Line 5"/>
            <p:cNvSpPr>
              <a:spLocks noChangeShapeType="1"/>
            </p:cNvSpPr>
            <p:nvPr/>
          </p:nvSpPr>
          <p:spPr bwMode="auto">
            <a:xfrm>
              <a:off x="5824538" y="5745234"/>
              <a:ext cx="0" cy="889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133" name="Line 5"/>
            <p:cNvSpPr>
              <a:spLocks noChangeShapeType="1"/>
            </p:cNvSpPr>
            <p:nvPr/>
          </p:nvSpPr>
          <p:spPr bwMode="auto">
            <a:xfrm flipH="1">
              <a:off x="6221413" y="5745234"/>
              <a:ext cx="1587" cy="9366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134" name="Text Box 69"/>
            <p:cNvSpPr txBox="1">
              <a:spLocks noChangeAspect="1" noChangeArrowheads="1"/>
            </p:cNvSpPr>
            <p:nvPr/>
          </p:nvSpPr>
          <p:spPr bwMode="auto">
            <a:xfrm>
              <a:off x="6096000" y="5889696"/>
              <a:ext cx="227013" cy="20955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en-US" sz="1600">
                  <a:cs typeface="Arial" pitchFamily="34" charset="0"/>
                </a:rPr>
                <a:t>36</a:t>
              </a:r>
            </a:p>
          </p:txBody>
        </p:sp>
        <p:sp>
          <p:nvSpPr>
            <p:cNvPr id="47135" name="Text Box 49"/>
            <p:cNvSpPr txBox="1">
              <a:spLocks noChangeArrowheads="1"/>
            </p:cNvSpPr>
            <p:nvPr/>
          </p:nvSpPr>
          <p:spPr bwMode="auto">
            <a:xfrm rot="-5400000">
              <a:off x="-1402556" y="3567977"/>
              <a:ext cx="3932238" cy="51117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altLang="en-US" sz="1600">
                  <a:cs typeface="Arial" pitchFamily="34" charset="0"/>
                </a:rPr>
                <a:t>Cumulative mean number</a:t>
              </a:r>
              <a:br>
                <a:rPr lang="en-US" altLang="en-US" sz="1600">
                  <a:cs typeface="Arial" pitchFamily="34" charset="0"/>
                </a:rPr>
              </a:br>
              <a:r>
                <a:rPr lang="en-US" altLang="en-US" sz="1600">
                  <a:cs typeface="Arial" pitchFamily="34" charset="0"/>
                </a:rPr>
                <a:t>of SREs per patient</a:t>
              </a:r>
            </a:p>
          </p:txBody>
        </p:sp>
        <p:sp>
          <p:nvSpPr>
            <p:cNvPr id="47136" name="Text Box 278"/>
            <p:cNvSpPr txBox="1">
              <a:spLocks noChangeAspect="1" noChangeArrowheads="1"/>
            </p:cNvSpPr>
            <p:nvPr/>
          </p:nvSpPr>
          <p:spPr bwMode="auto">
            <a:xfrm>
              <a:off x="1322388" y="6189734"/>
              <a:ext cx="5053012" cy="30162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62013">
                <a:lnSpc>
                  <a:spcPct val="85000"/>
                </a:lnSpc>
              </a:pPr>
              <a:r>
                <a:rPr lang="en-US" altLang="en-US" sz="1600">
                  <a:cs typeface="Arial" pitchFamily="34" charset="0"/>
                </a:rPr>
                <a:t>Time (months)</a:t>
              </a:r>
            </a:p>
          </p:txBody>
        </p:sp>
        <p:sp>
          <p:nvSpPr>
            <p:cNvPr id="47137" name="Line 5"/>
            <p:cNvSpPr>
              <a:spLocks noChangeShapeType="1"/>
            </p:cNvSpPr>
            <p:nvPr/>
          </p:nvSpPr>
          <p:spPr bwMode="auto">
            <a:xfrm>
              <a:off x="1374775" y="5723009"/>
              <a:ext cx="0" cy="10795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138" name="Text Box 43"/>
            <p:cNvSpPr txBox="1">
              <a:spLocks noChangeAspect="1" noChangeArrowheads="1"/>
            </p:cNvSpPr>
            <p:nvPr/>
          </p:nvSpPr>
          <p:spPr bwMode="auto">
            <a:xfrm>
              <a:off x="893763" y="5626171"/>
              <a:ext cx="282575" cy="20796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altLang="en-US" sz="1600">
                  <a:cs typeface="Arial" pitchFamily="34" charset="0"/>
                </a:rPr>
                <a:t>0.0</a:t>
              </a:r>
            </a:p>
          </p:txBody>
        </p:sp>
        <p:sp>
          <p:nvSpPr>
            <p:cNvPr id="47139" name="Text Box 266"/>
            <p:cNvSpPr txBox="1">
              <a:spLocks noChangeAspect="1" noChangeArrowheads="1"/>
            </p:cNvSpPr>
            <p:nvPr/>
          </p:nvSpPr>
          <p:spPr bwMode="auto">
            <a:xfrm>
              <a:off x="893763" y="3327471"/>
              <a:ext cx="282575" cy="20796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altLang="en-US" sz="1600">
                  <a:cs typeface="Arial" pitchFamily="34" charset="0"/>
                </a:rPr>
                <a:t>1.0</a:t>
              </a:r>
            </a:p>
          </p:txBody>
        </p:sp>
        <p:cxnSp>
          <p:nvCxnSpPr>
            <p:cNvPr id="47140" name="Straight Connector 65"/>
            <p:cNvCxnSpPr>
              <a:cxnSpLocks noChangeShapeType="1"/>
            </p:cNvCxnSpPr>
            <p:nvPr/>
          </p:nvCxnSpPr>
          <p:spPr bwMode="auto">
            <a:xfrm>
              <a:off x="1282700" y="3417959"/>
              <a:ext cx="9683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141" name="Straight Connector 67"/>
            <p:cNvCxnSpPr>
              <a:cxnSpLocks noChangeShapeType="1"/>
            </p:cNvCxnSpPr>
            <p:nvPr/>
          </p:nvCxnSpPr>
          <p:spPr bwMode="auto">
            <a:xfrm>
              <a:off x="1282700" y="5743646"/>
              <a:ext cx="9683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142" name="Straight Connector 57"/>
            <p:cNvCxnSpPr>
              <a:cxnSpLocks noChangeShapeType="1"/>
            </p:cNvCxnSpPr>
            <p:nvPr/>
          </p:nvCxnSpPr>
          <p:spPr bwMode="auto">
            <a:xfrm>
              <a:off x="1282700" y="2025721"/>
              <a:ext cx="9683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143" name="Straight Connector 58"/>
            <p:cNvCxnSpPr>
              <a:cxnSpLocks noChangeShapeType="1"/>
            </p:cNvCxnSpPr>
            <p:nvPr/>
          </p:nvCxnSpPr>
          <p:spPr bwMode="auto">
            <a:xfrm>
              <a:off x="1282700" y="2497209"/>
              <a:ext cx="9683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144" name="Straight Connector 60"/>
            <p:cNvCxnSpPr>
              <a:cxnSpLocks noChangeShapeType="1"/>
            </p:cNvCxnSpPr>
            <p:nvPr/>
          </p:nvCxnSpPr>
          <p:spPr bwMode="auto">
            <a:xfrm>
              <a:off x="1282700" y="2957584"/>
              <a:ext cx="9683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145" name="Straight Connector 82"/>
            <p:cNvCxnSpPr>
              <a:cxnSpLocks noChangeShapeType="1"/>
            </p:cNvCxnSpPr>
            <p:nvPr/>
          </p:nvCxnSpPr>
          <p:spPr bwMode="auto">
            <a:xfrm>
              <a:off x="1282700" y="3878334"/>
              <a:ext cx="9683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146" name="Straight Connector 84"/>
            <p:cNvCxnSpPr>
              <a:cxnSpLocks noChangeShapeType="1"/>
            </p:cNvCxnSpPr>
            <p:nvPr/>
          </p:nvCxnSpPr>
          <p:spPr bwMode="auto">
            <a:xfrm>
              <a:off x="1282700" y="4338709"/>
              <a:ext cx="9683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147" name="Straight Connector 85"/>
            <p:cNvCxnSpPr>
              <a:cxnSpLocks noChangeShapeType="1"/>
            </p:cNvCxnSpPr>
            <p:nvPr/>
          </p:nvCxnSpPr>
          <p:spPr bwMode="auto">
            <a:xfrm>
              <a:off x="1282700" y="4799084"/>
              <a:ext cx="9683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148" name="Straight Connector 87"/>
            <p:cNvCxnSpPr>
              <a:cxnSpLocks noChangeShapeType="1"/>
            </p:cNvCxnSpPr>
            <p:nvPr/>
          </p:nvCxnSpPr>
          <p:spPr bwMode="auto">
            <a:xfrm>
              <a:off x="1282700" y="5259459"/>
              <a:ext cx="9683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7149" name="Text Box 267"/>
            <p:cNvSpPr txBox="1">
              <a:spLocks noChangeAspect="1" noChangeArrowheads="1"/>
            </p:cNvSpPr>
            <p:nvPr/>
          </p:nvSpPr>
          <p:spPr bwMode="auto">
            <a:xfrm>
              <a:off x="893763" y="1947934"/>
              <a:ext cx="282575" cy="20796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altLang="en-US" sz="1600">
                  <a:cs typeface="Arial" pitchFamily="34" charset="0"/>
                </a:rPr>
                <a:t>1.6</a:t>
              </a:r>
            </a:p>
          </p:txBody>
        </p:sp>
        <p:sp>
          <p:nvSpPr>
            <p:cNvPr id="47150" name="Text Box 267"/>
            <p:cNvSpPr txBox="1">
              <a:spLocks noChangeAspect="1" noChangeArrowheads="1"/>
            </p:cNvSpPr>
            <p:nvPr/>
          </p:nvSpPr>
          <p:spPr bwMode="auto">
            <a:xfrm>
              <a:off x="893763" y="2408309"/>
              <a:ext cx="282575" cy="20796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altLang="en-US" sz="1600">
                  <a:cs typeface="Arial" pitchFamily="34" charset="0"/>
                </a:rPr>
                <a:t>1.4</a:t>
              </a:r>
            </a:p>
          </p:txBody>
        </p:sp>
        <p:sp>
          <p:nvSpPr>
            <p:cNvPr id="47151" name="Text Box 267"/>
            <p:cNvSpPr txBox="1">
              <a:spLocks noChangeAspect="1" noChangeArrowheads="1"/>
            </p:cNvSpPr>
            <p:nvPr/>
          </p:nvSpPr>
          <p:spPr bwMode="auto">
            <a:xfrm>
              <a:off x="893763" y="2867096"/>
              <a:ext cx="282575" cy="20796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altLang="en-US" sz="1600">
                  <a:cs typeface="Arial" pitchFamily="34" charset="0"/>
                </a:rPr>
                <a:t>1.2</a:t>
              </a:r>
            </a:p>
          </p:txBody>
        </p:sp>
        <p:sp>
          <p:nvSpPr>
            <p:cNvPr id="47152" name="Text Box 266"/>
            <p:cNvSpPr txBox="1">
              <a:spLocks noChangeAspect="1" noChangeArrowheads="1"/>
            </p:cNvSpPr>
            <p:nvPr/>
          </p:nvSpPr>
          <p:spPr bwMode="auto">
            <a:xfrm>
              <a:off x="893763" y="3786259"/>
              <a:ext cx="282575" cy="20796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altLang="en-US" sz="1600">
                  <a:cs typeface="Arial" pitchFamily="34" charset="0"/>
                </a:rPr>
                <a:t>0.8</a:t>
              </a:r>
            </a:p>
          </p:txBody>
        </p:sp>
        <p:sp>
          <p:nvSpPr>
            <p:cNvPr id="47153" name="Text Box 266"/>
            <p:cNvSpPr txBox="1">
              <a:spLocks noChangeAspect="1" noChangeArrowheads="1"/>
            </p:cNvSpPr>
            <p:nvPr/>
          </p:nvSpPr>
          <p:spPr bwMode="auto">
            <a:xfrm>
              <a:off x="893763" y="4246634"/>
              <a:ext cx="282575" cy="20796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altLang="en-US" sz="1600">
                  <a:cs typeface="Arial" pitchFamily="34" charset="0"/>
                </a:rPr>
                <a:t>0.6</a:t>
              </a:r>
            </a:p>
          </p:txBody>
        </p:sp>
        <p:sp>
          <p:nvSpPr>
            <p:cNvPr id="47154" name="Text Box 266"/>
            <p:cNvSpPr txBox="1">
              <a:spLocks noChangeAspect="1" noChangeArrowheads="1"/>
            </p:cNvSpPr>
            <p:nvPr/>
          </p:nvSpPr>
          <p:spPr bwMode="auto">
            <a:xfrm>
              <a:off x="893763" y="4707009"/>
              <a:ext cx="282575" cy="20796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altLang="en-US" sz="1600">
                  <a:cs typeface="Arial" pitchFamily="34" charset="0"/>
                </a:rPr>
                <a:t>0.4</a:t>
              </a:r>
            </a:p>
          </p:txBody>
        </p:sp>
        <p:sp>
          <p:nvSpPr>
            <p:cNvPr id="47155" name="Text Box 266"/>
            <p:cNvSpPr txBox="1">
              <a:spLocks noChangeAspect="1" noChangeArrowheads="1"/>
            </p:cNvSpPr>
            <p:nvPr/>
          </p:nvSpPr>
          <p:spPr bwMode="auto">
            <a:xfrm>
              <a:off x="893763" y="5165796"/>
              <a:ext cx="282575" cy="20796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altLang="en-US" sz="1600">
                  <a:cs typeface="Arial" pitchFamily="34" charset="0"/>
                </a:rPr>
                <a:t>0.2</a:t>
              </a:r>
            </a:p>
          </p:txBody>
        </p:sp>
        <p:sp>
          <p:nvSpPr>
            <p:cNvPr id="47156" name="Rectangle 301"/>
            <p:cNvSpPr>
              <a:spLocks noChangeArrowheads="1"/>
            </p:cNvSpPr>
            <p:nvPr/>
          </p:nvSpPr>
          <p:spPr bwMode="auto">
            <a:xfrm>
              <a:off x="5870863" y="1728859"/>
              <a:ext cx="1535113" cy="28892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69963">
                <a:lnSpc>
                  <a:spcPct val="80000"/>
                </a:lnSpc>
              </a:pPr>
              <a:r>
                <a:rPr lang="it-IT" altLang="en-US" sz="1600" b="1">
                  <a:cs typeface="Arial" pitchFamily="34" charset="0"/>
                </a:rPr>
                <a:t>Total SREs</a:t>
              </a:r>
            </a:p>
          </p:txBody>
        </p:sp>
        <p:sp>
          <p:nvSpPr>
            <p:cNvPr id="47157" name="Line 5"/>
            <p:cNvSpPr>
              <a:spLocks noChangeShapeType="1"/>
            </p:cNvSpPr>
            <p:nvPr/>
          </p:nvSpPr>
          <p:spPr bwMode="auto">
            <a:xfrm>
              <a:off x="4254500" y="5753171"/>
              <a:ext cx="0" cy="87313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158" name="Line 5"/>
            <p:cNvSpPr>
              <a:spLocks noChangeShapeType="1"/>
            </p:cNvSpPr>
            <p:nvPr/>
          </p:nvSpPr>
          <p:spPr bwMode="auto">
            <a:xfrm>
              <a:off x="4679950" y="5749996"/>
              <a:ext cx="0" cy="889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159" name="Line 5"/>
            <p:cNvSpPr>
              <a:spLocks noChangeShapeType="1"/>
            </p:cNvSpPr>
            <p:nvPr/>
          </p:nvSpPr>
          <p:spPr bwMode="auto">
            <a:xfrm>
              <a:off x="5059363" y="5749996"/>
              <a:ext cx="1587" cy="889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160" name="Line 5"/>
            <p:cNvSpPr>
              <a:spLocks noChangeShapeType="1"/>
            </p:cNvSpPr>
            <p:nvPr/>
          </p:nvSpPr>
          <p:spPr bwMode="auto">
            <a:xfrm>
              <a:off x="5432425" y="5749996"/>
              <a:ext cx="0" cy="889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161" name="Freeform 1842"/>
            <p:cNvSpPr>
              <a:spLocks/>
            </p:cNvSpPr>
            <p:nvPr/>
          </p:nvSpPr>
          <p:spPr bwMode="auto">
            <a:xfrm>
              <a:off x="1389063" y="2003496"/>
              <a:ext cx="4510087" cy="3714750"/>
            </a:xfrm>
            <a:custGeom>
              <a:avLst/>
              <a:gdLst>
                <a:gd name="T0" fmla="*/ 2147483647 w 3819"/>
                <a:gd name="T1" fmla="*/ 2147483647 h 1682"/>
                <a:gd name="T2" fmla="*/ 2147483647 w 3819"/>
                <a:gd name="T3" fmla="*/ 2147483647 h 1682"/>
                <a:gd name="T4" fmla="*/ 2147483647 w 3819"/>
                <a:gd name="T5" fmla="*/ 2147483647 h 1682"/>
                <a:gd name="T6" fmla="*/ 2147483647 w 3819"/>
                <a:gd name="T7" fmla="*/ 2147483647 h 1682"/>
                <a:gd name="T8" fmla="*/ 2147483647 w 3819"/>
                <a:gd name="T9" fmla="*/ 2147483647 h 1682"/>
                <a:gd name="T10" fmla="*/ 2147483647 w 3819"/>
                <a:gd name="T11" fmla="*/ 2147483647 h 1682"/>
                <a:gd name="T12" fmla="*/ 2147483647 w 3819"/>
                <a:gd name="T13" fmla="*/ 2147483647 h 1682"/>
                <a:gd name="T14" fmla="*/ 2147483647 w 3819"/>
                <a:gd name="T15" fmla="*/ 2147483647 h 1682"/>
                <a:gd name="T16" fmla="*/ 2147483647 w 3819"/>
                <a:gd name="T17" fmla="*/ 2147483647 h 1682"/>
                <a:gd name="T18" fmla="*/ 2147483647 w 3819"/>
                <a:gd name="T19" fmla="*/ 2147483647 h 1682"/>
                <a:gd name="T20" fmla="*/ 2147483647 w 3819"/>
                <a:gd name="T21" fmla="*/ 2147483647 h 1682"/>
                <a:gd name="T22" fmla="*/ 2147483647 w 3819"/>
                <a:gd name="T23" fmla="*/ 2147483647 h 1682"/>
                <a:gd name="T24" fmla="*/ 2147483647 w 3819"/>
                <a:gd name="T25" fmla="*/ 2147483647 h 1682"/>
                <a:gd name="T26" fmla="*/ 2147483647 w 3819"/>
                <a:gd name="T27" fmla="*/ 2147483647 h 1682"/>
                <a:gd name="T28" fmla="*/ 2147483647 w 3819"/>
                <a:gd name="T29" fmla="*/ 2147483647 h 1682"/>
                <a:gd name="T30" fmla="*/ 2147483647 w 3819"/>
                <a:gd name="T31" fmla="*/ 2147483647 h 1682"/>
                <a:gd name="T32" fmla="*/ 2147483647 w 3819"/>
                <a:gd name="T33" fmla="*/ 2147483647 h 1682"/>
                <a:gd name="T34" fmla="*/ 2147483647 w 3819"/>
                <a:gd name="T35" fmla="*/ 2147483647 h 1682"/>
                <a:gd name="T36" fmla="*/ 2147483647 w 3819"/>
                <a:gd name="T37" fmla="*/ 2147483647 h 1682"/>
                <a:gd name="T38" fmla="*/ 2147483647 w 3819"/>
                <a:gd name="T39" fmla="*/ 2147483647 h 1682"/>
                <a:gd name="T40" fmla="*/ 2147483647 w 3819"/>
                <a:gd name="T41" fmla="*/ 2147483647 h 1682"/>
                <a:gd name="T42" fmla="*/ 2147483647 w 3819"/>
                <a:gd name="T43" fmla="*/ 2147483647 h 1682"/>
                <a:gd name="T44" fmla="*/ 2147483647 w 3819"/>
                <a:gd name="T45" fmla="*/ 2147483647 h 1682"/>
                <a:gd name="T46" fmla="*/ 2147483647 w 3819"/>
                <a:gd name="T47" fmla="*/ 2147483647 h 1682"/>
                <a:gd name="T48" fmla="*/ 2147483647 w 3819"/>
                <a:gd name="T49" fmla="*/ 2147483647 h 1682"/>
                <a:gd name="T50" fmla="*/ 2147483647 w 3819"/>
                <a:gd name="T51" fmla="*/ 2147483647 h 1682"/>
                <a:gd name="T52" fmla="*/ 2147483647 w 3819"/>
                <a:gd name="T53" fmla="*/ 2147483647 h 1682"/>
                <a:gd name="T54" fmla="*/ 2147483647 w 3819"/>
                <a:gd name="T55" fmla="*/ 2147483647 h 1682"/>
                <a:gd name="T56" fmla="*/ 2147483647 w 3819"/>
                <a:gd name="T57" fmla="*/ 2147483647 h 1682"/>
                <a:gd name="T58" fmla="*/ 2147483647 w 3819"/>
                <a:gd name="T59" fmla="*/ 2147483647 h 1682"/>
                <a:gd name="T60" fmla="*/ 2147483647 w 3819"/>
                <a:gd name="T61" fmla="*/ 2147483647 h 1682"/>
                <a:gd name="T62" fmla="*/ 2147483647 w 3819"/>
                <a:gd name="T63" fmla="*/ 2147483647 h 1682"/>
                <a:gd name="T64" fmla="*/ 2147483647 w 3819"/>
                <a:gd name="T65" fmla="*/ 2147483647 h 1682"/>
                <a:gd name="T66" fmla="*/ 2147483647 w 3819"/>
                <a:gd name="T67" fmla="*/ 2147483647 h 1682"/>
                <a:gd name="T68" fmla="*/ 2147483647 w 3819"/>
                <a:gd name="T69" fmla="*/ 2147483647 h 1682"/>
                <a:gd name="T70" fmla="*/ 2147483647 w 3819"/>
                <a:gd name="T71" fmla="*/ 2147483647 h 1682"/>
                <a:gd name="T72" fmla="*/ 2147483647 w 3819"/>
                <a:gd name="T73" fmla="*/ 2147483647 h 1682"/>
                <a:gd name="T74" fmla="*/ 2147483647 w 3819"/>
                <a:gd name="T75" fmla="*/ 2147483647 h 1682"/>
                <a:gd name="T76" fmla="*/ 2147483647 w 3819"/>
                <a:gd name="T77" fmla="*/ 2147483647 h 1682"/>
                <a:gd name="T78" fmla="*/ 2147483647 w 3819"/>
                <a:gd name="T79" fmla="*/ 2147483647 h 1682"/>
                <a:gd name="T80" fmla="*/ 2147483647 w 3819"/>
                <a:gd name="T81" fmla="*/ 2147483647 h 1682"/>
                <a:gd name="T82" fmla="*/ 2147483647 w 3819"/>
                <a:gd name="T83" fmla="*/ 2147483647 h 1682"/>
                <a:gd name="T84" fmla="*/ 2147483647 w 3819"/>
                <a:gd name="T85" fmla="*/ 2147483647 h 1682"/>
                <a:gd name="T86" fmla="*/ 2147483647 w 3819"/>
                <a:gd name="T87" fmla="*/ 2147483647 h 1682"/>
                <a:gd name="T88" fmla="*/ 2147483647 w 3819"/>
                <a:gd name="T89" fmla="*/ 2147483647 h 1682"/>
                <a:gd name="T90" fmla="*/ 2147483647 w 3819"/>
                <a:gd name="T91" fmla="*/ 2147483647 h 1682"/>
                <a:gd name="T92" fmla="*/ 2147483647 w 3819"/>
                <a:gd name="T93" fmla="*/ 2147483647 h 1682"/>
                <a:gd name="T94" fmla="*/ 2147483647 w 3819"/>
                <a:gd name="T95" fmla="*/ 2147483647 h 1682"/>
                <a:gd name="T96" fmla="*/ 2147483647 w 3819"/>
                <a:gd name="T97" fmla="*/ 2147483647 h 1682"/>
                <a:gd name="T98" fmla="*/ 2147483647 w 3819"/>
                <a:gd name="T99" fmla="*/ 2147483647 h 1682"/>
                <a:gd name="T100" fmla="*/ 2147483647 w 3819"/>
                <a:gd name="T101" fmla="*/ 2147483647 h 1682"/>
                <a:gd name="T102" fmla="*/ 2147483647 w 3819"/>
                <a:gd name="T103" fmla="*/ 2147483647 h 1682"/>
                <a:gd name="T104" fmla="*/ 2147483647 w 3819"/>
                <a:gd name="T105" fmla="*/ 2147483647 h 1682"/>
                <a:gd name="T106" fmla="*/ 2147483647 w 3819"/>
                <a:gd name="T107" fmla="*/ 2147483647 h 1682"/>
                <a:gd name="T108" fmla="*/ 2147483647 w 3819"/>
                <a:gd name="T109" fmla="*/ 2147483647 h 1682"/>
                <a:gd name="T110" fmla="*/ 2147483647 w 3819"/>
                <a:gd name="T111" fmla="*/ 2147483647 h 1682"/>
                <a:gd name="T112" fmla="*/ 2147483647 w 3819"/>
                <a:gd name="T113" fmla="*/ 2147483647 h 1682"/>
                <a:gd name="T114" fmla="*/ 2147483647 w 3819"/>
                <a:gd name="T115" fmla="*/ 2147483647 h 1682"/>
                <a:gd name="T116" fmla="*/ 2147483647 w 3819"/>
                <a:gd name="T117" fmla="*/ 2147483647 h 1682"/>
                <a:gd name="T118" fmla="*/ 2147483647 w 3819"/>
                <a:gd name="T119" fmla="*/ 2147483647 h 1682"/>
                <a:gd name="T120" fmla="*/ 2147483647 w 3819"/>
                <a:gd name="T121" fmla="*/ 2147483647 h 1682"/>
                <a:gd name="T122" fmla="*/ 0 w 3819"/>
                <a:gd name="T123" fmla="*/ 2147483647 h 16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19"/>
                <a:gd name="T187" fmla="*/ 0 h 1682"/>
                <a:gd name="T188" fmla="*/ 3819 w 3819"/>
                <a:gd name="T189" fmla="*/ 1682 h 168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19" h="1682">
                  <a:moveTo>
                    <a:pt x="3819" y="0"/>
                  </a:moveTo>
                  <a:lnTo>
                    <a:pt x="3813" y="0"/>
                  </a:lnTo>
                  <a:lnTo>
                    <a:pt x="3813" y="97"/>
                  </a:lnTo>
                  <a:lnTo>
                    <a:pt x="3721" y="97"/>
                  </a:lnTo>
                  <a:lnTo>
                    <a:pt x="3721" y="229"/>
                  </a:lnTo>
                  <a:lnTo>
                    <a:pt x="3483" y="229"/>
                  </a:lnTo>
                  <a:lnTo>
                    <a:pt x="3483" y="258"/>
                  </a:lnTo>
                  <a:lnTo>
                    <a:pt x="3433" y="258"/>
                  </a:lnTo>
                  <a:lnTo>
                    <a:pt x="3433" y="286"/>
                  </a:lnTo>
                  <a:lnTo>
                    <a:pt x="3425" y="286"/>
                  </a:lnTo>
                  <a:lnTo>
                    <a:pt x="3425" y="313"/>
                  </a:lnTo>
                  <a:lnTo>
                    <a:pt x="3377" y="313"/>
                  </a:lnTo>
                  <a:lnTo>
                    <a:pt x="3377" y="335"/>
                  </a:lnTo>
                  <a:lnTo>
                    <a:pt x="3338" y="335"/>
                  </a:lnTo>
                  <a:lnTo>
                    <a:pt x="3338" y="353"/>
                  </a:lnTo>
                  <a:lnTo>
                    <a:pt x="3251" y="353"/>
                  </a:lnTo>
                  <a:lnTo>
                    <a:pt x="3251" y="375"/>
                  </a:lnTo>
                  <a:lnTo>
                    <a:pt x="3246" y="375"/>
                  </a:lnTo>
                  <a:lnTo>
                    <a:pt x="3246" y="385"/>
                  </a:lnTo>
                  <a:lnTo>
                    <a:pt x="3218" y="385"/>
                  </a:lnTo>
                  <a:lnTo>
                    <a:pt x="3218" y="400"/>
                  </a:lnTo>
                  <a:lnTo>
                    <a:pt x="3198" y="400"/>
                  </a:lnTo>
                  <a:lnTo>
                    <a:pt x="3198" y="412"/>
                  </a:lnTo>
                  <a:lnTo>
                    <a:pt x="3190" y="412"/>
                  </a:lnTo>
                  <a:lnTo>
                    <a:pt x="3190" y="425"/>
                  </a:lnTo>
                  <a:lnTo>
                    <a:pt x="3125" y="425"/>
                  </a:lnTo>
                  <a:lnTo>
                    <a:pt x="3125" y="435"/>
                  </a:lnTo>
                  <a:lnTo>
                    <a:pt x="3097" y="435"/>
                  </a:lnTo>
                  <a:lnTo>
                    <a:pt x="3097" y="444"/>
                  </a:lnTo>
                  <a:lnTo>
                    <a:pt x="3095" y="444"/>
                  </a:lnTo>
                  <a:lnTo>
                    <a:pt x="3095" y="472"/>
                  </a:lnTo>
                  <a:lnTo>
                    <a:pt x="3075" y="472"/>
                  </a:lnTo>
                  <a:lnTo>
                    <a:pt x="3075" y="489"/>
                  </a:lnTo>
                  <a:lnTo>
                    <a:pt x="3067" y="489"/>
                  </a:lnTo>
                  <a:lnTo>
                    <a:pt x="3067" y="495"/>
                  </a:lnTo>
                  <a:lnTo>
                    <a:pt x="3053" y="495"/>
                  </a:lnTo>
                  <a:lnTo>
                    <a:pt x="3053" y="504"/>
                  </a:lnTo>
                  <a:lnTo>
                    <a:pt x="2991" y="504"/>
                  </a:lnTo>
                  <a:lnTo>
                    <a:pt x="2991" y="511"/>
                  </a:lnTo>
                  <a:lnTo>
                    <a:pt x="2966" y="511"/>
                  </a:lnTo>
                  <a:lnTo>
                    <a:pt x="2966" y="517"/>
                  </a:lnTo>
                  <a:lnTo>
                    <a:pt x="2958" y="517"/>
                  </a:lnTo>
                  <a:lnTo>
                    <a:pt x="2958" y="524"/>
                  </a:lnTo>
                  <a:lnTo>
                    <a:pt x="2938" y="524"/>
                  </a:lnTo>
                  <a:lnTo>
                    <a:pt x="2938" y="529"/>
                  </a:lnTo>
                  <a:lnTo>
                    <a:pt x="2935" y="529"/>
                  </a:lnTo>
                  <a:lnTo>
                    <a:pt x="2935" y="536"/>
                  </a:lnTo>
                  <a:lnTo>
                    <a:pt x="2913" y="536"/>
                  </a:lnTo>
                  <a:lnTo>
                    <a:pt x="2913" y="541"/>
                  </a:lnTo>
                  <a:lnTo>
                    <a:pt x="2902" y="541"/>
                  </a:lnTo>
                  <a:lnTo>
                    <a:pt x="2902" y="547"/>
                  </a:lnTo>
                  <a:lnTo>
                    <a:pt x="2832" y="547"/>
                  </a:lnTo>
                  <a:lnTo>
                    <a:pt x="2832" y="552"/>
                  </a:lnTo>
                  <a:lnTo>
                    <a:pt x="2821" y="552"/>
                  </a:lnTo>
                  <a:lnTo>
                    <a:pt x="2821" y="563"/>
                  </a:lnTo>
                  <a:lnTo>
                    <a:pt x="2812" y="563"/>
                  </a:lnTo>
                  <a:lnTo>
                    <a:pt x="2812" y="571"/>
                  </a:lnTo>
                  <a:lnTo>
                    <a:pt x="2804" y="571"/>
                  </a:lnTo>
                  <a:lnTo>
                    <a:pt x="2804" y="579"/>
                  </a:lnTo>
                  <a:lnTo>
                    <a:pt x="2796" y="579"/>
                  </a:lnTo>
                  <a:lnTo>
                    <a:pt x="2796" y="588"/>
                  </a:lnTo>
                  <a:lnTo>
                    <a:pt x="2787" y="588"/>
                  </a:lnTo>
                  <a:lnTo>
                    <a:pt x="2787" y="598"/>
                  </a:lnTo>
                  <a:lnTo>
                    <a:pt x="2765" y="598"/>
                  </a:lnTo>
                  <a:lnTo>
                    <a:pt x="2765" y="601"/>
                  </a:lnTo>
                  <a:lnTo>
                    <a:pt x="2748" y="601"/>
                  </a:lnTo>
                  <a:lnTo>
                    <a:pt x="2748" y="606"/>
                  </a:lnTo>
                  <a:lnTo>
                    <a:pt x="2706" y="606"/>
                  </a:lnTo>
                  <a:lnTo>
                    <a:pt x="2706" y="613"/>
                  </a:lnTo>
                  <a:lnTo>
                    <a:pt x="2695" y="613"/>
                  </a:lnTo>
                  <a:lnTo>
                    <a:pt x="2695" y="616"/>
                  </a:lnTo>
                  <a:lnTo>
                    <a:pt x="2689" y="616"/>
                  </a:lnTo>
                  <a:lnTo>
                    <a:pt x="2689" y="619"/>
                  </a:lnTo>
                  <a:lnTo>
                    <a:pt x="2659" y="619"/>
                  </a:lnTo>
                  <a:lnTo>
                    <a:pt x="2659" y="626"/>
                  </a:lnTo>
                  <a:lnTo>
                    <a:pt x="2656" y="626"/>
                  </a:lnTo>
                  <a:lnTo>
                    <a:pt x="2656" y="630"/>
                  </a:lnTo>
                  <a:lnTo>
                    <a:pt x="2653" y="630"/>
                  </a:lnTo>
                  <a:lnTo>
                    <a:pt x="2653" y="633"/>
                  </a:lnTo>
                  <a:lnTo>
                    <a:pt x="2631" y="633"/>
                  </a:lnTo>
                  <a:lnTo>
                    <a:pt x="2631" y="638"/>
                  </a:lnTo>
                  <a:lnTo>
                    <a:pt x="2625" y="638"/>
                  </a:lnTo>
                  <a:lnTo>
                    <a:pt x="2625" y="641"/>
                  </a:lnTo>
                  <a:lnTo>
                    <a:pt x="2603" y="641"/>
                  </a:lnTo>
                  <a:lnTo>
                    <a:pt x="2603" y="650"/>
                  </a:lnTo>
                  <a:lnTo>
                    <a:pt x="2600" y="650"/>
                  </a:lnTo>
                  <a:lnTo>
                    <a:pt x="2600" y="653"/>
                  </a:lnTo>
                  <a:lnTo>
                    <a:pt x="2586" y="653"/>
                  </a:lnTo>
                  <a:lnTo>
                    <a:pt x="2586" y="655"/>
                  </a:lnTo>
                  <a:lnTo>
                    <a:pt x="2566" y="655"/>
                  </a:lnTo>
                  <a:lnTo>
                    <a:pt x="2566" y="658"/>
                  </a:lnTo>
                  <a:lnTo>
                    <a:pt x="2550" y="658"/>
                  </a:lnTo>
                  <a:lnTo>
                    <a:pt x="2550" y="661"/>
                  </a:lnTo>
                  <a:lnTo>
                    <a:pt x="2527" y="661"/>
                  </a:lnTo>
                  <a:lnTo>
                    <a:pt x="2527" y="666"/>
                  </a:lnTo>
                  <a:lnTo>
                    <a:pt x="2524" y="666"/>
                  </a:lnTo>
                  <a:lnTo>
                    <a:pt x="2524" y="668"/>
                  </a:lnTo>
                  <a:lnTo>
                    <a:pt x="2516" y="668"/>
                  </a:lnTo>
                  <a:lnTo>
                    <a:pt x="2516" y="673"/>
                  </a:lnTo>
                  <a:lnTo>
                    <a:pt x="2499" y="673"/>
                  </a:lnTo>
                  <a:lnTo>
                    <a:pt x="2499" y="678"/>
                  </a:lnTo>
                  <a:lnTo>
                    <a:pt x="2496" y="680"/>
                  </a:lnTo>
                  <a:lnTo>
                    <a:pt x="2496" y="683"/>
                  </a:lnTo>
                  <a:lnTo>
                    <a:pt x="2494" y="683"/>
                  </a:lnTo>
                  <a:lnTo>
                    <a:pt x="2494" y="685"/>
                  </a:lnTo>
                  <a:lnTo>
                    <a:pt x="2474" y="685"/>
                  </a:lnTo>
                  <a:lnTo>
                    <a:pt x="2474" y="690"/>
                  </a:lnTo>
                  <a:lnTo>
                    <a:pt x="2463" y="690"/>
                  </a:lnTo>
                  <a:lnTo>
                    <a:pt x="2463" y="693"/>
                  </a:lnTo>
                  <a:lnTo>
                    <a:pt x="2460" y="693"/>
                  </a:lnTo>
                  <a:lnTo>
                    <a:pt x="2460" y="697"/>
                  </a:lnTo>
                  <a:lnTo>
                    <a:pt x="2446" y="697"/>
                  </a:lnTo>
                  <a:lnTo>
                    <a:pt x="2446" y="707"/>
                  </a:lnTo>
                  <a:lnTo>
                    <a:pt x="2427" y="707"/>
                  </a:lnTo>
                  <a:lnTo>
                    <a:pt x="2427" y="710"/>
                  </a:lnTo>
                  <a:lnTo>
                    <a:pt x="2413" y="710"/>
                  </a:lnTo>
                  <a:lnTo>
                    <a:pt x="2413" y="717"/>
                  </a:lnTo>
                  <a:lnTo>
                    <a:pt x="2404" y="717"/>
                  </a:lnTo>
                  <a:lnTo>
                    <a:pt x="2404" y="718"/>
                  </a:lnTo>
                  <a:lnTo>
                    <a:pt x="2399" y="718"/>
                  </a:lnTo>
                  <a:lnTo>
                    <a:pt x="2399" y="722"/>
                  </a:lnTo>
                  <a:lnTo>
                    <a:pt x="2379" y="722"/>
                  </a:lnTo>
                  <a:lnTo>
                    <a:pt x="2379" y="727"/>
                  </a:lnTo>
                  <a:lnTo>
                    <a:pt x="2376" y="727"/>
                  </a:lnTo>
                  <a:lnTo>
                    <a:pt x="2376" y="730"/>
                  </a:lnTo>
                  <a:lnTo>
                    <a:pt x="2371" y="730"/>
                  </a:lnTo>
                  <a:lnTo>
                    <a:pt x="2371" y="735"/>
                  </a:lnTo>
                  <a:lnTo>
                    <a:pt x="2359" y="735"/>
                  </a:lnTo>
                  <a:lnTo>
                    <a:pt x="2359" y="740"/>
                  </a:lnTo>
                  <a:lnTo>
                    <a:pt x="2351" y="740"/>
                  </a:lnTo>
                  <a:lnTo>
                    <a:pt x="2351" y="742"/>
                  </a:lnTo>
                  <a:lnTo>
                    <a:pt x="2323" y="742"/>
                  </a:lnTo>
                  <a:lnTo>
                    <a:pt x="2323" y="745"/>
                  </a:lnTo>
                  <a:lnTo>
                    <a:pt x="2306" y="745"/>
                  </a:lnTo>
                  <a:lnTo>
                    <a:pt x="2306" y="747"/>
                  </a:lnTo>
                  <a:lnTo>
                    <a:pt x="2298" y="747"/>
                  </a:lnTo>
                  <a:lnTo>
                    <a:pt x="2298" y="749"/>
                  </a:lnTo>
                  <a:lnTo>
                    <a:pt x="2295" y="749"/>
                  </a:lnTo>
                  <a:lnTo>
                    <a:pt x="2295" y="759"/>
                  </a:lnTo>
                  <a:lnTo>
                    <a:pt x="2276" y="759"/>
                  </a:lnTo>
                  <a:lnTo>
                    <a:pt x="2276" y="760"/>
                  </a:lnTo>
                  <a:lnTo>
                    <a:pt x="2273" y="760"/>
                  </a:lnTo>
                  <a:lnTo>
                    <a:pt x="2270" y="760"/>
                  </a:lnTo>
                  <a:lnTo>
                    <a:pt x="2270" y="764"/>
                  </a:lnTo>
                  <a:lnTo>
                    <a:pt x="2264" y="764"/>
                  </a:lnTo>
                  <a:lnTo>
                    <a:pt x="2264" y="769"/>
                  </a:lnTo>
                  <a:lnTo>
                    <a:pt x="2242" y="769"/>
                  </a:lnTo>
                  <a:lnTo>
                    <a:pt x="2242" y="772"/>
                  </a:lnTo>
                  <a:lnTo>
                    <a:pt x="2239" y="772"/>
                  </a:lnTo>
                  <a:lnTo>
                    <a:pt x="2239" y="774"/>
                  </a:lnTo>
                  <a:lnTo>
                    <a:pt x="2214" y="774"/>
                  </a:lnTo>
                  <a:lnTo>
                    <a:pt x="2214" y="775"/>
                  </a:lnTo>
                  <a:lnTo>
                    <a:pt x="2206" y="775"/>
                  </a:lnTo>
                  <a:lnTo>
                    <a:pt x="2206" y="777"/>
                  </a:lnTo>
                  <a:lnTo>
                    <a:pt x="2195" y="777"/>
                  </a:lnTo>
                  <a:lnTo>
                    <a:pt x="2195" y="780"/>
                  </a:lnTo>
                  <a:lnTo>
                    <a:pt x="2189" y="780"/>
                  </a:lnTo>
                  <a:lnTo>
                    <a:pt x="2189" y="787"/>
                  </a:lnTo>
                  <a:lnTo>
                    <a:pt x="2178" y="787"/>
                  </a:lnTo>
                  <a:lnTo>
                    <a:pt x="2178" y="792"/>
                  </a:lnTo>
                  <a:lnTo>
                    <a:pt x="2169" y="792"/>
                  </a:lnTo>
                  <a:lnTo>
                    <a:pt x="2169" y="797"/>
                  </a:lnTo>
                  <a:lnTo>
                    <a:pt x="2161" y="797"/>
                  </a:lnTo>
                  <a:lnTo>
                    <a:pt x="2161" y="814"/>
                  </a:lnTo>
                  <a:lnTo>
                    <a:pt x="2158" y="814"/>
                  </a:lnTo>
                  <a:lnTo>
                    <a:pt x="2158" y="816"/>
                  </a:lnTo>
                  <a:lnTo>
                    <a:pt x="2155" y="816"/>
                  </a:lnTo>
                  <a:lnTo>
                    <a:pt x="2155" y="822"/>
                  </a:lnTo>
                  <a:lnTo>
                    <a:pt x="2147" y="822"/>
                  </a:lnTo>
                  <a:lnTo>
                    <a:pt x="2147" y="827"/>
                  </a:lnTo>
                  <a:lnTo>
                    <a:pt x="2144" y="827"/>
                  </a:lnTo>
                  <a:lnTo>
                    <a:pt x="2136" y="827"/>
                  </a:lnTo>
                  <a:lnTo>
                    <a:pt x="2136" y="831"/>
                  </a:lnTo>
                  <a:lnTo>
                    <a:pt x="2133" y="831"/>
                  </a:lnTo>
                  <a:lnTo>
                    <a:pt x="2133" y="836"/>
                  </a:lnTo>
                  <a:lnTo>
                    <a:pt x="2111" y="836"/>
                  </a:lnTo>
                  <a:lnTo>
                    <a:pt x="2111" y="837"/>
                  </a:lnTo>
                  <a:lnTo>
                    <a:pt x="2099" y="837"/>
                  </a:lnTo>
                  <a:lnTo>
                    <a:pt x="2099" y="839"/>
                  </a:lnTo>
                  <a:lnTo>
                    <a:pt x="2097" y="839"/>
                  </a:lnTo>
                  <a:lnTo>
                    <a:pt x="2097" y="841"/>
                  </a:lnTo>
                  <a:lnTo>
                    <a:pt x="2088" y="841"/>
                  </a:lnTo>
                  <a:lnTo>
                    <a:pt x="2088" y="847"/>
                  </a:lnTo>
                  <a:lnTo>
                    <a:pt x="2077" y="847"/>
                  </a:lnTo>
                  <a:lnTo>
                    <a:pt x="2077" y="849"/>
                  </a:lnTo>
                  <a:lnTo>
                    <a:pt x="2074" y="849"/>
                  </a:lnTo>
                  <a:lnTo>
                    <a:pt x="2066" y="849"/>
                  </a:lnTo>
                  <a:lnTo>
                    <a:pt x="2066" y="851"/>
                  </a:lnTo>
                  <a:lnTo>
                    <a:pt x="2032" y="851"/>
                  </a:lnTo>
                  <a:lnTo>
                    <a:pt x="2032" y="854"/>
                  </a:lnTo>
                  <a:lnTo>
                    <a:pt x="2021" y="854"/>
                  </a:lnTo>
                  <a:lnTo>
                    <a:pt x="2021" y="857"/>
                  </a:lnTo>
                  <a:lnTo>
                    <a:pt x="2013" y="857"/>
                  </a:lnTo>
                  <a:lnTo>
                    <a:pt x="2013" y="861"/>
                  </a:lnTo>
                  <a:lnTo>
                    <a:pt x="1990" y="861"/>
                  </a:lnTo>
                  <a:lnTo>
                    <a:pt x="1990" y="862"/>
                  </a:lnTo>
                  <a:lnTo>
                    <a:pt x="1985" y="862"/>
                  </a:lnTo>
                  <a:lnTo>
                    <a:pt x="1985" y="864"/>
                  </a:lnTo>
                  <a:lnTo>
                    <a:pt x="1982" y="864"/>
                  </a:lnTo>
                  <a:lnTo>
                    <a:pt x="1982" y="869"/>
                  </a:lnTo>
                  <a:lnTo>
                    <a:pt x="1957" y="869"/>
                  </a:lnTo>
                  <a:lnTo>
                    <a:pt x="1957" y="871"/>
                  </a:lnTo>
                  <a:lnTo>
                    <a:pt x="1946" y="871"/>
                  </a:lnTo>
                  <a:lnTo>
                    <a:pt x="1946" y="872"/>
                  </a:lnTo>
                  <a:lnTo>
                    <a:pt x="1926" y="872"/>
                  </a:lnTo>
                  <a:lnTo>
                    <a:pt x="1926" y="879"/>
                  </a:lnTo>
                  <a:lnTo>
                    <a:pt x="1915" y="879"/>
                  </a:lnTo>
                  <a:lnTo>
                    <a:pt x="1915" y="881"/>
                  </a:lnTo>
                  <a:lnTo>
                    <a:pt x="1912" y="881"/>
                  </a:lnTo>
                  <a:lnTo>
                    <a:pt x="1912" y="884"/>
                  </a:lnTo>
                  <a:lnTo>
                    <a:pt x="1893" y="884"/>
                  </a:lnTo>
                  <a:lnTo>
                    <a:pt x="1893" y="891"/>
                  </a:lnTo>
                  <a:lnTo>
                    <a:pt x="1890" y="891"/>
                  </a:lnTo>
                  <a:lnTo>
                    <a:pt x="1890" y="893"/>
                  </a:lnTo>
                  <a:lnTo>
                    <a:pt x="1884" y="893"/>
                  </a:lnTo>
                  <a:lnTo>
                    <a:pt x="1884" y="896"/>
                  </a:lnTo>
                  <a:lnTo>
                    <a:pt x="1881" y="896"/>
                  </a:lnTo>
                  <a:lnTo>
                    <a:pt x="1881" y="901"/>
                  </a:lnTo>
                  <a:lnTo>
                    <a:pt x="1870" y="901"/>
                  </a:lnTo>
                  <a:lnTo>
                    <a:pt x="1870" y="906"/>
                  </a:lnTo>
                  <a:lnTo>
                    <a:pt x="1867" y="906"/>
                  </a:lnTo>
                  <a:lnTo>
                    <a:pt x="1867" y="908"/>
                  </a:lnTo>
                  <a:lnTo>
                    <a:pt x="1865" y="908"/>
                  </a:lnTo>
                  <a:lnTo>
                    <a:pt x="1865" y="911"/>
                  </a:lnTo>
                  <a:lnTo>
                    <a:pt x="1859" y="911"/>
                  </a:lnTo>
                  <a:lnTo>
                    <a:pt x="1859" y="921"/>
                  </a:lnTo>
                  <a:lnTo>
                    <a:pt x="1856" y="921"/>
                  </a:lnTo>
                  <a:lnTo>
                    <a:pt x="1856" y="931"/>
                  </a:lnTo>
                  <a:lnTo>
                    <a:pt x="1854" y="931"/>
                  </a:lnTo>
                  <a:lnTo>
                    <a:pt x="1854" y="933"/>
                  </a:lnTo>
                  <a:lnTo>
                    <a:pt x="1848" y="933"/>
                  </a:lnTo>
                  <a:lnTo>
                    <a:pt x="1848" y="940"/>
                  </a:lnTo>
                  <a:lnTo>
                    <a:pt x="1826" y="940"/>
                  </a:lnTo>
                  <a:lnTo>
                    <a:pt x="1826" y="941"/>
                  </a:lnTo>
                  <a:lnTo>
                    <a:pt x="1823" y="941"/>
                  </a:lnTo>
                  <a:lnTo>
                    <a:pt x="1823" y="945"/>
                  </a:lnTo>
                  <a:lnTo>
                    <a:pt x="1814" y="945"/>
                  </a:lnTo>
                  <a:lnTo>
                    <a:pt x="1814" y="950"/>
                  </a:lnTo>
                  <a:lnTo>
                    <a:pt x="1798" y="950"/>
                  </a:lnTo>
                  <a:lnTo>
                    <a:pt x="1798" y="951"/>
                  </a:lnTo>
                  <a:lnTo>
                    <a:pt x="1792" y="951"/>
                  </a:lnTo>
                  <a:lnTo>
                    <a:pt x="1792" y="953"/>
                  </a:lnTo>
                  <a:lnTo>
                    <a:pt x="1789" y="953"/>
                  </a:lnTo>
                  <a:lnTo>
                    <a:pt x="1789" y="955"/>
                  </a:lnTo>
                  <a:lnTo>
                    <a:pt x="1784" y="955"/>
                  </a:lnTo>
                  <a:lnTo>
                    <a:pt x="1784" y="963"/>
                  </a:lnTo>
                  <a:lnTo>
                    <a:pt x="1761" y="963"/>
                  </a:lnTo>
                  <a:lnTo>
                    <a:pt x="1753" y="963"/>
                  </a:lnTo>
                  <a:lnTo>
                    <a:pt x="1753" y="965"/>
                  </a:lnTo>
                  <a:lnTo>
                    <a:pt x="1747" y="965"/>
                  </a:lnTo>
                  <a:lnTo>
                    <a:pt x="1747" y="968"/>
                  </a:lnTo>
                  <a:lnTo>
                    <a:pt x="1728" y="968"/>
                  </a:lnTo>
                  <a:lnTo>
                    <a:pt x="1728" y="970"/>
                  </a:lnTo>
                  <a:lnTo>
                    <a:pt x="1725" y="970"/>
                  </a:lnTo>
                  <a:lnTo>
                    <a:pt x="1711" y="970"/>
                  </a:lnTo>
                  <a:lnTo>
                    <a:pt x="1711" y="971"/>
                  </a:lnTo>
                  <a:lnTo>
                    <a:pt x="1691" y="971"/>
                  </a:lnTo>
                  <a:lnTo>
                    <a:pt x="1691" y="978"/>
                  </a:lnTo>
                  <a:lnTo>
                    <a:pt x="1686" y="978"/>
                  </a:lnTo>
                  <a:lnTo>
                    <a:pt x="1686" y="980"/>
                  </a:lnTo>
                  <a:lnTo>
                    <a:pt x="1680" y="980"/>
                  </a:lnTo>
                  <a:lnTo>
                    <a:pt x="1680" y="981"/>
                  </a:lnTo>
                  <a:lnTo>
                    <a:pt x="1675" y="981"/>
                  </a:lnTo>
                  <a:lnTo>
                    <a:pt x="1675" y="990"/>
                  </a:lnTo>
                  <a:lnTo>
                    <a:pt x="1655" y="990"/>
                  </a:lnTo>
                  <a:lnTo>
                    <a:pt x="1655" y="991"/>
                  </a:lnTo>
                  <a:lnTo>
                    <a:pt x="1649" y="991"/>
                  </a:lnTo>
                  <a:lnTo>
                    <a:pt x="1647" y="991"/>
                  </a:lnTo>
                  <a:lnTo>
                    <a:pt x="1647" y="993"/>
                  </a:lnTo>
                  <a:lnTo>
                    <a:pt x="1624" y="993"/>
                  </a:lnTo>
                  <a:lnTo>
                    <a:pt x="1624" y="998"/>
                  </a:lnTo>
                  <a:lnTo>
                    <a:pt x="1616" y="998"/>
                  </a:lnTo>
                  <a:lnTo>
                    <a:pt x="1616" y="1000"/>
                  </a:lnTo>
                  <a:lnTo>
                    <a:pt x="1613" y="1000"/>
                  </a:lnTo>
                  <a:lnTo>
                    <a:pt x="1613" y="1002"/>
                  </a:lnTo>
                  <a:lnTo>
                    <a:pt x="1605" y="1002"/>
                  </a:lnTo>
                  <a:lnTo>
                    <a:pt x="1605" y="1008"/>
                  </a:lnTo>
                  <a:lnTo>
                    <a:pt x="1582" y="1008"/>
                  </a:lnTo>
                  <a:lnTo>
                    <a:pt x="1582" y="1010"/>
                  </a:lnTo>
                  <a:lnTo>
                    <a:pt x="1577" y="1010"/>
                  </a:lnTo>
                  <a:lnTo>
                    <a:pt x="1577" y="1013"/>
                  </a:lnTo>
                  <a:lnTo>
                    <a:pt x="1560" y="1013"/>
                  </a:lnTo>
                  <a:lnTo>
                    <a:pt x="1560" y="1023"/>
                  </a:lnTo>
                  <a:lnTo>
                    <a:pt x="1557" y="1023"/>
                  </a:lnTo>
                  <a:lnTo>
                    <a:pt x="1557" y="1025"/>
                  </a:lnTo>
                  <a:lnTo>
                    <a:pt x="1554" y="1025"/>
                  </a:lnTo>
                  <a:lnTo>
                    <a:pt x="1554" y="1027"/>
                  </a:lnTo>
                  <a:lnTo>
                    <a:pt x="1552" y="1027"/>
                  </a:lnTo>
                  <a:lnTo>
                    <a:pt x="1552" y="1037"/>
                  </a:lnTo>
                  <a:lnTo>
                    <a:pt x="1543" y="1037"/>
                  </a:lnTo>
                  <a:lnTo>
                    <a:pt x="1543" y="1042"/>
                  </a:lnTo>
                  <a:lnTo>
                    <a:pt x="1540" y="1042"/>
                  </a:lnTo>
                  <a:lnTo>
                    <a:pt x="1540" y="1045"/>
                  </a:lnTo>
                  <a:lnTo>
                    <a:pt x="1532" y="1045"/>
                  </a:lnTo>
                  <a:lnTo>
                    <a:pt x="1532" y="1048"/>
                  </a:lnTo>
                  <a:lnTo>
                    <a:pt x="1507" y="1048"/>
                  </a:lnTo>
                  <a:lnTo>
                    <a:pt x="1507" y="1050"/>
                  </a:lnTo>
                  <a:lnTo>
                    <a:pt x="1504" y="1050"/>
                  </a:lnTo>
                  <a:lnTo>
                    <a:pt x="1504" y="1053"/>
                  </a:lnTo>
                  <a:lnTo>
                    <a:pt x="1498" y="1053"/>
                  </a:lnTo>
                  <a:lnTo>
                    <a:pt x="1498" y="1055"/>
                  </a:lnTo>
                  <a:lnTo>
                    <a:pt x="1476" y="1055"/>
                  </a:lnTo>
                  <a:lnTo>
                    <a:pt x="1476" y="1062"/>
                  </a:lnTo>
                  <a:lnTo>
                    <a:pt x="1462" y="1062"/>
                  </a:lnTo>
                  <a:lnTo>
                    <a:pt x="1462" y="1063"/>
                  </a:lnTo>
                  <a:lnTo>
                    <a:pt x="1437" y="1063"/>
                  </a:lnTo>
                  <a:lnTo>
                    <a:pt x="1437" y="1067"/>
                  </a:lnTo>
                  <a:lnTo>
                    <a:pt x="1426" y="1067"/>
                  </a:lnTo>
                  <a:lnTo>
                    <a:pt x="1423" y="1067"/>
                  </a:lnTo>
                  <a:lnTo>
                    <a:pt x="1423" y="1069"/>
                  </a:lnTo>
                  <a:lnTo>
                    <a:pt x="1415" y="1069"/>
                  </a:lnTo>
                  <a:lnTo>
                    <a:pt x="1415" y="1074"/>
                  </a:lnTo>
                  <a:lnTo>
                    <a:pt x="1395" y="1074"/>
                  </a:lnTo>
                  <a:lnTo>
                    <a:pt x="1395" y="1075"/>
                  </a:lnTo>
                  <a:lnTo>
                    <a:pt x="1389" y="1075"/>
                  </a:lnTo>
                  <a:lnTo>
                    <a:pt x="1389" y="1079"/>
                  </a:lnTo>
                  <a:lnTo>
                    <a:pt x="1384" y="1079"/>
                  </a:lnTo>
                  <a:lnTo>
                    <a:pt x="1362" y="1079"/>
                  </a:lnTo>
                  <a:lnTo>
                    <a:pt x="1362" y="1085"/>
                  </a:lnTo>
                  <a:lnTo>
                    <a:pt x="1356" y="1085"/>
                  </a:lnTo>
                  <a:lnTo>
                    <a:pt x="1356" y="1087"/>
                  </a:lnTo>
                  <a:lnTo>
                    <a:pt x="1331" y="1087"/>
                  </a:lnTo>
                  <a:lnTo>
                    <a:pt x="1331" y="1094"/>
                  </a:lnTo>
                  <a:lnTo>
                    <a:pt x="1320" y="1094"/>
                  </a:lnTo>
                  <a:lnTo>
                    <a:pt x="1320" y="1095"/>
                  </a:lnTo>
                  <a:lnTo>
                    <a:pt x="1314" y="1095"/>
                  </a:lnTo>
                  <a:lnTo>
                    <a:pt x="1314" y="1097"/>
                  </a:lnTo>
                  <a:lnTo>
                    <a:pt x="1311" y="1097"/>
                  </a:lnTo>
                  <a:lnTo>
                    <a:pt x="1311" y="1102"/>
                  </a:lnTo>
                  <a:lnTo>
                    <a:pt x="1289" y="1102"/>
                  </a:lnTo>
                  <a:lnTo>
                    <a:pt x="1283" y="1102"/>
                  </a:lnTo>
                  <a:lnTo>
                    <a:pt x="1283" y="1105"/>
                  </a:lnTo>
                  <a:lnTo>
                    <a:pt x="1269" y="1105"/>
                  </a:lnTo>
                  <a:lnTo>
                    <a:pt x="1269" y="1112"/>
                  </a:lnTo>
                  <a:lnTo>
                    <a:pt x="1255" y="1112"/>
                  </a:lnTo>
                  <a:lnTo>
                    <a:pt x="1255" y="1114"/>
                  </a:lnTo>
                  <a:lnTo>
                    <a:pt x="1252" y="1114"/>
                  </a:lnTo>
                  <a:lnTo>
                    <a:pt x="1252" y="1120"/>
                  </a:lnTo>
                  <a:lnTo>
                    <a:pt x="1244" y="1120"/>
                  </a:lnTo>
                  <a:lnTo>
                    <a:pt x="1244" y="1131"/>
                  </a:lnTo>
                  <a:lnTo>
                    <a:pt x="1241" y="1131"/>
                  </a:lnTo>
                  <a:lnTo>
                    <a:pt x="1241" y="1136"/>
                  </a:lnTo>
                  <a:lnTo>
                    <a:pt x="1239" y="1136"/>
                  </a:lnTo>
                  <a:lnTo>
                    <a:pt x="1239" y="1149"/>
                  </a:lnTo>
                  <a:lnTo>
                    <a:pt x="1222" y="1149"/>
                  </a:lnTo>
                  <a:lnTo>
                    <a:pt x="1222" y="1151"/>
                  </a:lnTo>
                  <a:lnTo>
                    <a:pt x="1219" y="1151"/>
                  </a:lnTo>
                  <a:lnTo>
                    <a:pt x="1219" y="1152"/>
                  </a:lnTo>
                  <a:lnTo>
                    <a:pt x="1216" y="1152"/>
                  </a:lnTo>
                  <a:lnTo>
                    <a:pt x="1216" y="1156"/>
                  </a:lnTo>
                  <a:lnTo>
                    <a:pt x="1211" y="1156"/>
                  </a:lnTo>
                  <a:lnTo>
                    <a:pt x="1211" y="1162"/>
                  </a:lnTo>
                  <a:lnTo>
                    <a:pt x="1194" y="1162"/>
                  </a:lnTo>
                  <a:lnTo>
                    <a:pt x="1194" y="1164"/>
                  </a:lnTo>
                  <a:lnTo>
                    <a:pt x="1191" y="1164"/>
                  </a:lnTo>
                  <a:lnTo>
                    <a:pt x="1191" y="1166"/>
                  </a:lnTo>
                  <a:lnTo>
                    <a:pt x="1177" y="1166"/>
                  </a:lnTo>
                  <a:lnTo>
                    <a:pt x="1177" y="1169"/>
                  </a:lnTo>
                  <a:lnTo>
                    <a:pt x="1141" y="1169"/>
                  </a:lnTo>
                  <a:lnTo>
                    <a:pt x="1141" y="1171"/>
                  </a:lnTo>
                  <a:lnTo>
                    <a:pt x="1138" y="1171"/>
                  </a:lnTo>
                  <a:lnTo>
                    <a:pt x="1138" y="1172"/>
                  </a:lnTo>
                  <a:lnTo>
                    <a:pt x="1135" y="1172"/>
                  </a:lnTo>
                  <a:lnTo>
                    <a:pt x="1135" y="1177"/>
                  </a:lnTo>
                  <a:lnTo>
                    <a:pt x="1116" y="1177"/>
                  </a:lnTo>
                  <a:lnTo>
                    <a:pt x="1116" y="1179"/>
                  </a:lnTo>
                  <a:lnTo>
                    <a:pt x="1113" y="1179"/>
                  </a:lnTo>
                  <a:lnTo>
                    <a:pt x="1113" y="1182"/>
                  </a:lnTo>
                  <a:lnTo>
                    <a:pt x="1107" y="1182"/>
                  </a:lnTo>
                  <a:lnTo>
                    <a:pt x="1107" y="1184"/>
                  </a:lnTo>
                  <a:lnTo>
                    <a:pt x="1104" y="1184"/>
                  </a:lnTo>
                  <a:lnTo>
                    <a:pt x="1104" y="1187"/>
                  </a:lnTo>
                  <a:lnTo>
                    <a:pt x="1085" y="1187"/>
                  </a:lnTo>
                  <a:lnTo>
                    <a:pt x="1085" y="1189"/>
                  </a:lnTo>
                  <a:lnTo>
                    <a:pt x="1079" y="1189"/>
                  </a:lnTo>
                  <a:lnTo>
                    <a:pt x="1079" y="1191"/>
                  </a:lnTo>
                  <a:lnTo>
                    <a:pt x="1076" y="1191"/>
                  </a:lnTo>
                  <a:lnTo>
                    <a:pt x="1076" y="1193"/>
                  </a:lnTo>
                  <a:lnTo>
                    <a:pt x="1071" y="1193"/>
                  </a:lnTo>
                  <a:lnTo>
                    <a:pt x="1071" y="1194"/>
                  </a:lnTo>
                  <a:lnTo>
                    <a:pt x="1062" y="1194"/>
                  </a:lnTo>
                  <a:lnTo>
                    <a:pt x="1062" y="1198"/>
                  </a:lnTo>
                  <a:lnTo>
                    <a:pt x="1057" y="1198"/>
                  </a:lnTo>
                  <a:lnTo>
                    <a:pt x="1057" y="1199"/>
                  </a:lnTo>
                  <a:lnTo>
                    <a:pt x="1048" y="1199"/>
                  </a:lnTo>
                  <a:lnTo>
                    <a:pt x="1043" y="1199"/>
                  </a:lnTo>
                  <a:lnTo>
                    <a:pt x="1043" y="1203"/>
                  </a:lnTo>
                  <a:lnTo>
                    <a:pt x="1037" y="1203"/>
                  </a:lnTo>
                  <a:lnTo>
                    <a:pt x="1037" y="1204"/>
                  </a:lnTo>
                  <a:lnTo>
                    <a:pt x="1032" y="1204"/>
                  </a:lnTo>
                  <a:lnTo>
                    <a:pt x="1032" y="1206"/>
                  </a:lnTo>
                  <a:lnTo>
                    <a:pt x="1026" y="1206"/>
                  </a:lnTo>
                  <a:lnTo>
                    <a:pt x="1026" y="1209"/>
                  </a:lnTo>
                  <a:lnTo>
                    <a:pt x="1018" y="1209"/>
                  </a:lnTo>
                  <a:lnTo>
                    <a:pt x="1018" y="1211"/>
                  </a:lnTo>
                  <a:lnTo>
                    <a:pt x="1012" y="1211"/>
                  </a:lnTo>
                  <a:lnTo>
                    <a:pt x="1009" y="1211"/>
                  </a:lnTo>
                  <a:lnTo>
                    <a:pt x="1009" y="1213"/>
                  </a:lnTo>
                  <a:lnTo>
                    <a:pt x="984" y="1213"/>
                  </a:lnTo>
                  <a:lnTo>
                    <a:pt x="984" y="1218"/>
                  </a:lnTo>
                  <a:lnTo>
                    <a:pt x="979" y="1218"/>
                  </a:lnTo>
                  <a:lnTo>
                    <a:pt x="979" y="1219"/>
                  </a:lnTo>
                  <a:lnTo>
                    <a:pt x="973" y="1219"/>
                  </a:lnTo>
                  <a:lnTo>
                    <a:pt x="973" y="1221"/>
                  </a:lnTo>
                  <a:lnTo>
                    <a:pt x="970" y="1221"/>
                  </a:lnTo>
                  <a:lnTo>
                    <a:pt x="970" y="1223"/>
                  </a:lnTo>
                  <a:lnTo>
                    <a:pt x="962" y="1223"/>
                  </a:lnTo>
                  <a:lnTo>
                    <a:pt x="962" y="1226"/>
                  </a:lnTo>
                  <a:lnTo>
                    <a:pt x="956" y="1226"/>
                  </a:lnTo>
                  <a:lnTo>
                    <a:pt x="956" y="1229"/>
                  </a:lnTo>
                  <a:lnTo>
                    <a:pt x="951" y="1229"/>
                  </a:lnTo>
                  <a:lnTo>
                    <a:pt x="951" y="1231"/>
                  </a:lnTo>
                  <a:lnTo>
                    <a:pt x="948" y="1231"/>
                  </a:lnTo>
                  <a:lnTo>
                    <a:pt x="948" y="1233"/>
                  </a:lnTo>
                  <a:lnTo>
                    <a:pt x="939" y="1233"/>
                  </a:lnTo>
                  <a:lnTo>
                    <a:pt x="939" y="1234"/>
                  </a:lnTo>
                  <a:lnTo>
                    <a:pt x="937" y="1234"/>
                  </a:lnTo>
                  <a:lnTo>
                    <a:pt x="937" y="1239"/>
                  </a:lnTo>
                  <a:lnTo>
                    <a:pt x="928" y="1239"/>
                  </a:lnTo>
                  <a:lnTo>
                    <a:pt x="928" y="1249"/>
                  </a:lnTo>
                  <a:lnTo>
                    <a:pt x="925" y="1249"/>
                  </a:lnTo>
                  <a:lnTo>
                    <a:pt x="925" y="1258"/>
                  </a:lnTo>
                  <a:lnTo>
                    <a:pt x="909" y="1258"/>
                  </a:lnTo>
                  <a:lnTo>
                    <a:pt x="909" y="1265"/>
                  </a:lnTo>
                  <a:lnTo>
                    <a:pt x="903" y="1265"/>
                  </a:lnTo>
                  <a:lnTo>
                    <a:pt x="903" y="1266"/>
                  </a:lnTo>
                  <a:lnTo>
                    <a:pt x="897" y="1266"/>
                  </a:lnTo>
                  <a:lnTo>
                    <a:pt x="897" y="1268"/>
                  </a:lnTo>
                  <a:lnTo>
                    <a:pt x="892" y="1268"/>
                  </a:lnTo>
                  <a:lnTo>
                    <a:pt x="892" y="1270"/>
                  </a:lnTo>
                  <a:lnTo>
                    <a:pt x="886" y="1270"/>
                  </a:lnTo>
                  <a:lnTo>
                    <a:pt x="886" y="1273"/>
                  </a:lnTo>
                  <a:lnTo>
                    <a:pt x="881" y="1273"/>
                  </a:lnTo>
                  <a:lnTo>
                    <a:pt x="878" y="1273"/>
                  </a:lnTo>
                  <a:lnTo>
                    <a:pt x="878" y="1276"/>
                  </a:lnTo>
                  <a:lnTo>
                    <a:pt x="872" y="1276"/>
                  </a:lnTo>
                  <a:lnTo>
                    <a:pt x="872" y="1278"/>
                  </a:lnTo>
                  <a:lnTo>
                    <a:pt x="864" y="1278"/>
                  </a:lnTo>
                  <a:lnTo>
                    <a:pt x="864" y="1280"/>
                  </a:lnTo>
                  <a:lnTo>
                    <a:pt x="858" y="1280"/>
                  </a:lnTo>
                  <a:lnTo>
                    <a:pt x="850" y="1280"/>
                  </a:lnTo>
                  <a:lnTo>
                    <a:pt x="850" y="1281"/>
                  </a:lnTo>
                  <a:lnTo>
                    <a:pt x="847" y="1281"/>
                  </a:lnTo>
                  <a:lnTo>
                    <a:pt x="847" y="1283"/>
                  </a:lnTo>
                  <a:lnTo>
                    <a:pt x="842" y="1283"/>
                  </a:lnTo>
                  <a:lnTo>
                    <a:pt x="842" y="1285"/>
                  </a:lnTo>
                  <a:lnTo>
                    <a:pt x="836" y="1285"/>
                  </a:lnTo>
                  <a:lnTo>
                    <a:pt x="836" y="1286"/>
                  </a:lnTo>
                  <a:lnTo>
                    <a:pt x="828" y="1286"/>
                  </a:lnTo>
                  <a:lnTo>
                    <a:pt x="828" y="1288"/>
                  </a:lnTo>
                  <a:lnTo>
                    <a:pt x="822" y="1288"/>
                  </a:lnTo>
                  <a:lnTo>
                    <a:pt x="822" y="1291"/>
                  </a:lnTo>
                  <a:lnTo>
                    <a:pt x="816" y="1291"/>
                  </a:lnTo>
                  <a:lnTo>
                    <a:pt x="816" y="1293"/>
                  </a:lnTo>
                  <a:lnTo>
                    <a:pt x="802" y="1293"/>
                  </a:lnTo>
                  <a:lnTo>
                    <a:pt x="802" y="1295"/>
                  </a:lnTo>
                  <a:lnTo>
                    <a:pt x="800" y="1295"/>
                  </a:lnTo>
                  <a:lnTo>
                    <a:pt x="800" y="1298"/>
                  </a:lnTo>
                  <a:lnTo>
                    <a:pt x="797" y="1298"/>
                  </a:lnTo>
                  <a:lnTo>
                    <a:pt x="797" y="1301"/>
                  </a:lnTo>
                  <a:lnTo>
                    <a:pt x="786" y="1301"/>
                  </a:lnTo>
                  <a:lnTo>
                    <a:pt x="786" y="1303"/>
                  </a:lnTo>
                  <a:lnTo>
                    <a:pt x="777" y="1303"/>
                  </a:lnTo>
                  <a:lnTo>
                    <a:pt x="777" y="1305"/>
                  </a:lnTo>
                  <a:lnTo>
                    <a:pt x="769" y="1305"/>
                  </a:lnTo>
                  <a:lnTo>
                    <a:pt x="766" y="1305"/>
                  </a:lnTo>
                  <a:lnTo>
                    <a:pt x="766" y="1306"/>
                  </a:lnTo>
                  <a:lnTo>
                    <a:pt x="758" y="1306"/>
                  </a:lnTo>
                  <a:lnTo>
                    <a:pt x="758" y="1308"/>
                  </a:lnTo>
                  <a:lnTo>
                    <a:pt x="752" y="1308"/>
                  </a:lnTo>
                  <a:lnTo>
                    <a:pt x="752" y="1310"/>
                  </a:lnTo>
                  <a:lnTo>
                    <a:pt x="749" y="1310"/>
                  </a:lnTo>
                  <a:lnTo>
                    <a:pt x="749" y="1311"/>
                  </a:lnTo>
                  <a:lnTo>
                    <a:pt x="741" y="1311"/>
                  </a:lnTo>
                  <a:lnTo>
                    <a:pt x="741" y="1313"/>
                  </a:lnTo>
                  <a:lnTo>
                    <a:pt x="735" y="1313"/>
                  </a:lnTo>
                  <a:lnTo>
                    <a:pt x="733" y="1313"/>
                  </a:lnTo>
                  <a:lnTo>
                    <a:pt x="733" y="1315"/>
                  </a:lnTo>
                  <a:lnTo>
                    <a:pt x="724" y="1315"/>
                  </a:lnTo>
                  <a:lnTo>
                    <a:pt x="724" y="1316"/>
                  </a:lnTo>
                  <a:lnTo>
                    <a:pt x="719" y="1316"/>
                  </a:lnTo>
                  <a:lnTo>
                    <a:pt x="719" y="1318"/>
                  </a:lnTo>
                  <a:lnTo>
                    <a:pt x="713" y="1318"/>
                  </a:lnTo>
                  <a:lnTo>
                    <a:pt x="713" y="1320"/>
                  </a:lnTo>
                  <a:lnTo>
                    <a:pt x="707" y="1320"/>
                  </a:lnTo>
                  <a:lnTo>
                    <a:pt x="707" y="1323"/>
                  </a:lnTo>
                  <a:lnTo>
                    <a:pt x="699" y="1323"/>
                  </a:lnTo>
                  <a:lnTo>
                    <a:pt x="699" y="1325"/>
                  </a:lnTo>
                  <a:lnTo>
                    <a:pt x="696" y="1325"/>
                  </a:lnTo>
                  <a:lnTo>
                    <a:pt x="696" y="1327"/>
                  </a:lnTo>
                  <a:lnTo>
                    <a:pt x="688" y="1327"/>
                  </a:lnTo>
                  <a:lnTo>
                    <a:pt x="688" y="1330"/>
                  </a:lnTo>
                  <a:lnTo>
                    <a:pt x="682" y="1330"/>
                  </a:lnTo>
                  <a:lnTo>
                    <a:pt x="682" y="1332"/>
                  </a:lnTo>
                  <a:lnTo>
                    <a:pt x="677" y="1332"/>
                  </a:lnTo>
                  <a:lnTo>
                    <a:pt x="677" y="1335"/>
                  </a:lnTo>
                  <a:lnTo>
                    <a:pt x="668" y="1335"/>
                  </a:lnTo>
                  <a:lnTo>
                    <a:pt x="668" y="1337"/>
                  </a:lnTo>
                  <a:lnTo>
                    <a:pt x="663" y="1337"/>
                  </a:lnTo>
                  <a:lnTo>
                    <a:pt x="663" y="1338"/>
                  </a:lnTo>
                  <a:lnTo>
                    <a:pt x="654" y="1338"/>
                  </a:lnTo>
                  <a:lnTo>
                    <a:pt x="654" y="1340"/>
                  </a:lnTo>
                  <a:lnTo>
                    <a:pt x="649" y="1340"/>
                  </a:lnTo>
                  <a:lnTo>
                    <a:pt x="649" y="1343"/>
                  </a:lnTo>
                  <a:lnTo>
                    <a:pt x="643" y="1343"/>
                  </a:lnTo>
                  <a:lnTo>
                    <a:pt x="643" y="1348"/>
                  </a:lnTo>
                  <a:lnTo>
                    <a:pt x="640" y="1348"/>
                  </a:lnTo>
                  <a:lnTo>
                    <a:pt x="640" y="1350"/>
                  </a:lnTo>
                  <a:lnTo>
                    <a:pt x="637" y="1350"/>
                  </a:lnTo>
                  <a:lnTo>
                    <a:pt x="637" y="1358"/>
                  </a:lnTo>
                  <a:lnTo>
                    <a:pt x="635" y="1358"/>
                  </a:lnTo>
                  <a:lnTo>
                    <a:pt x="635" y="1362"/>
                  </a:lnTo>
                  <a:lnTo>
                    <a:pt x="632" y="1362"/>
                  </a:lnTo>
                  <a:lnTo>
                    <a:pt x="632" y="1365"/>
                  </a:lnTo>
                  <a:lnTo>
                    <a:pt x="626" y="1365"/>
                  </a:lnTo>
                  <a:lnTo>
                    <a:pt x="626" y="1370"/>
                  </a:lnTo>
                  <a:lnTo>
                    <a:pt x="624" y="1370"/>
                  </a:lnTo>
                  <a:lnTo>
                    <a:pt x="624" y="1378"/>
                  </a:lnTo>
                  <a:lnTo>
                    <a:pt x="615" y="1378"/>
                  </a:lnTo>
                  <a:lnTo>
                    <a:pt x="615" y="1392"/>
                  </a:lnTo>
                  <a:lnTo>
                    <a:pt x="612" y="1392"/>
                  </a:lnTo>
                  <a:lnTo>
                    <a:pt x="612" y="1402"/>
                  </a:lnTo>
                  <a:lnTo>
                    <a:pt x="601" y="1402"/>
                  </a:lnTo>
                  <a:lnTo>
                    <a:pt x="601" y="1405"/>
                  </a:lnTo>
                  <a:lnTo>
                    <a:pt x="596" y="1405"/>
                  </a:lnTo>
                  <a:lnTo>
                    <a:pt x="596" y="1407"/>
                  </a:lnTo>
                  <a:lnTo>
                    <a:pt x="593" y="1407"/>
                  </a:lnTo>
                  <a:lnTo>
                    <a:pt x="593" y="1409"/>
                  </a:lnTo>
                  <a:lnTo>
                    <a:pt x="590" y="1409"/>
                  </a:lnTo>
                  <a:lnTo>
                    <a:pt x="590" y="1410"/>
                  </a:lnTo>
                  <a:lnTo>
                    <a:pt x="576" y="1410"/>
                  </a:lnTo>
                  <a:lnTo>
                    <a:pt x="576" y="1412"/>
                  </a:lnTo>
                  <a:lnTo>
                    <a:pt x="562" y="1412"/>
                  </a:lnTo>
                  <a:lnTo>
                    <a:pt x="562" y="1414"/>
                  </a:lnTo>
                  <a:lnTo>
                    <a:pt x="559" y="1414"/>
                  </a:lnTo>
                  <a:lnTo>
                    <a:pt x="559" y="1415"/>
                  </a:lnTo>
                  <a:lnTo>
                    <a:pt x="556" y="1415"/>
                  </a:lnTo>
                  <a:lnTo>
                    <a:pt x="551" y="1415"/>
                  </a:lnTo>
                  <a:lnTo>
                    <a:pt x="551" y="1417"/>
                  </a:lnTo>
                  <a:lnTo>
                    <a:pt x="548" y="1417"/>
                  </a:lnTo>
                  <a:lnTo>
                    <a:pt x="548" y="1419"/>
                  </a:lnTo>
                  <a:lnTo>
                    <a:pt x="542" y="1419"/>
                  </a:lnTo>
                  <a:lnTo>
                    <a:pt x="542" y="1420"/>
                  </a:lnTo>
                  <a:lnTo>
                    <a:pt x="534" y="1420"/>
                  </a:lnTo>
                  <a:lnTo>
                    <a:pt x="534" y="1424"/>
                  </a:lnTo>
                  <a:lnTo>
                    <a:pt x="528" y="1424"/>
                  </a:lnTo>
                  <a:lnTo>
                    <a:pt x="528" y="1425"/>
                  </a:lnTo>
                  <a:lnTo>
                    <a:pt x="520" y="1425"/>
                  </a:lnTo>
                  <a:lnTo>
                    <a:pt x="520" y="1427"/>
                  </a:lnTo>
                  <a:lnTo>
                    <a:pt x="514" y="1427"/>
                  </a:lnTo>
                  <a:lnTo>
                    <a:pt x="514" y="1429"/>
                  </a:lnTo>
                  <a:lnTo>
                    <a:pt x="509" y="1429"/>
                  </a:lnTo>
                  <a:lnTo>
                    <a:pt x="509" y="1430"/>
                  </a:lnTo>
                  <a:lnTo>
                    <a:pt x="506" y="1430"/>
                  </a:lnTo>
                  <a:lnTo>
                    <a:pt x="506" y="1432"/>
                  </a:lnTo>
                  <a:lnTo>
                    <a:pt x="498" y="1432"/>
                  </a:lnTo>
                  <a:lnTo>
                    <a:pt x="498" y="1434"/>
                  </a:lnTo>
                  <a:lnTo>
                    <a:pt x="495" y="1434"/>
                  </a:lnTo>
                  <a:lnTo>
                    <a:pt x="495" y="1435"/>
                  </a:lnTo>
                  <a:lnTo>
                    <a:pt x="487" y="1435"/>
                  </a:lnTo>
                  <a:lnTo>
                    <a:pt x="487" y="1437"/>
                  </a:lnTo>
                  <a:lnTo>
                    <a:pt x="484" y="1437"/>
                  </a:lnTo>
                  <a:lnTo>
                    <a:pt x="484" y="1439"/>
                  </a:lnTo>
                  <a:lnTo>
                    <a:pt x="475" y="1439"/>
                  </a:lnTo>
                  <a:lnTo>
                    <a:pt x="475" y="1440"/>
                  </a:lnTo>
                  <a:lnTo>
                    <a:pt x="467" y="1440"/>
                  </a:lnTo>
                  <a:lnTo>
                    <a:pt x="467" y="1442"/>
                  </a:lnTo>
                  <a:lnTo>
                    <a:pt x="464" y="1442"/>
                  </a:lnTo>
                  <a:lnTo>
                    <a:pt x="464" y="1447"/>
                  </a:lnTo>
                  <a:lnTo>
                    <a:pt x="461" y="1447"/>
                  </a:lnTo>
                  <a:lnTo>
                    <a:pt x="461" y="1451"/>
                  </a:lnTo>
                  <a:lnTo>
                    <a:pt x="453" y="1451"/>
                  </a:lnTo>
                  <a:lnTo>
                    <a:pt x="453" y="1454"/>
                  </a:lnTo>
                  <a:lnTo>
                    <a:pt x="447" y="1454"/>
                  </a:lnTo>
                  <a:lnTo>
                    <a:pt x="447" y="1457"/>
                  </a:lnTo>
                  <a:lnTo>
                    <a:pt x="442" y="1457"/>
                  </a:lnTo>
                  <a:lnTo>
                    <a:pt x="442" y="1459"/>
                  </a:lnTo>
                  <a:lnTo>
                    <a:pt x="436" y="1459"/>
                  </a:lnTo>
                  <a:lnTo>
                    <a:pt x="431" y="1459"/>
                  </a:lnTo>
                  <a:lnTo>
                    <a:pt x="431" y="1461"/>
                  </a:lnTo>
                  <a:lnTo>
                    <a:pt x="422" y="1461"/>
                  </a:lnTo>
                  <a:lnTo>
                    <a:pt x="422" y="1462"/>
                  </a:lnTo>
                  <a:lnTo>
                    <a:pt x="417" y="1462"/>
                  </a:lnTo>
                  <a:lnTo>
                    <a:pt x="417" y="1466"/>
                  </a:lnTo>
                  <a:lnTo>
                    <a:pt x="411" y="1466"/>
                  </a:lnTo>
                  <a:lnTo>
                    <a:pt x="411" y="1467"/>
                  </a:lnTo>
                  <a:lnTo>
                    <a:pt x="405" y="1467"/>
                  </a:lnTo>
                  <a:lnTo>
                    <a:pt x="405" y="1471"/>
                  </a:lnTo>
                  <a:lnTo>
                    <a:pt x="403" y="1471"/>
                  </a:lnTo>
                  <a:lnTo>
                    <a:pt x="397" y="1471"/>
                  </a:lnTo>
                  <a:lnTo>
                    <a:pt x="397" y="1472"/>
                  </a:lnTo>
                  <a:lnTo>
                    <a:pt x="394" y="1472"/>
                  </a:lnTo>
                  <a:lnTo>
                    <a:pt x="394" y="1474"/>
                  </a:lnTo>
                  <a:lnTo>
                    <a:pt x="391" y="1474"/>
                  </a:lnTo>
                  <a:lnTo>
                    <a:pt x="391" y="1476"/>
                  </a:lnTo>
                  <a:lnTo>
                    <a:pt x="383" y="1476"/>
                  </a:lnTo>
                  <a:lnTo>
                    <a:pt x="383" y="1477"/>
                  </a:lnTo>
                  <a:lnTo>
                    <a:pt x="378" y="1477"/>
                  </a:lnTo>
                  <a:lnTo>
                    <a:pt x="378" y="1482"/>
                  </a:lnTo>
                  <a:lnTo>
                    <a:pt x="375" y="1482"/>
                  </a:lnTo>
                  <a:lnTo>
                    <a:pt x="375" y="1484"/>
                  </a:lnTo>
                  <a:lnTo>
                    <a:pt x="372" y="1484"/>
                  </a:lnTo>
                  <a:lnTo>
                    <a:pt x="369" y="1484"/>
                  </a:lnTo>
                  <a:lnTo>
                    <a:pt x="369" y="1486"/>
                  </a:lnTo>
                  <a:lnTo>
                    <a:pt x="364" y="1486"/>
                  </a:lnTo>
                  <a:lnTo>
                    <a:pt x="364" y="1487"/>
                  </a:lnTo>
                  <a:lnTo>
                    <a:pt x="358" y="1487"/>
                  </a:lnTo>
                  <a:lnTo>
                    <a:pt x="358" y="1489"/>
                  </a:lnTo>
                  <a:lnTo>
                    <a:pt x="355" y="1489"/>
                  </a:lnTo>
                  <a:lnTo>
                    <a:pt x="355" y="1492"/>
                  </a:lnTo>
                  <a:lnTo>
                    <a:pt x="350" y="1492"/>
                  </a:lnTo>
                  <a:lnTo>
                    <a:pt x="350" y="1494"/>
                  </a:lnTo>
                  <a:lnTo>
                    <a:pt x="347" y="1494"/>
                  </a:lnTo>
                  <a:lnTo>
                    <a:pt x="347" y="1496"/>
                  </a:lnTo>
                  <a:lnTo>
                    <a:pt x="338" y="1496"/>
                  </a:lnTo>
                  <a:lnTo>
                    <a:pt x="338" y="1499"/>
                  </a:lnTo>
                  <a:lnTo>
                    <a:pt x="336" y="1499"/>
                  </a:lnTo>
                  <a:lnTo>
                    <a:pt x="336" y="1504"/>
                  </a:lnTo>
                  <a:lnTo>
                    <a:pt x="327" y="1504"/>
                  </a:lnTo>
                  <a:lnTo>
                    <a:pt x="327" y="1516"/>
                  </a:lnTo>
                  <a:lnTo>
                    <a:pt x="324" y="1516"/>
                  </a:lnTo>
                  <a:lnTo>
                    <a:pt x="324" y="1518"/>
                  </a:lnTo>
                  <a:lnTo>
                    <a:pt x="322" y="1518"/>
                  </a:lnTo>
                  <a:lnTo>
                    <a:pt x="322" y="1531"/>
                  </a:lnTo>
                  <a:lnTo>
                    <a:pt x="313" y="1531"/>
                  </a:lnTo>
                  <a:lnTo>
                    <a:pt x="313" y="1543"/>
                  </a:lnTo>
                  <a:lnTo>
                    <a:pt x="310" y="1543"/>
                  </a:lnTo>
                  <a:lnTo>
                    <a:pt x="310" y="1561"/>
                  </a:lnTo>
                  <a:lnTo>
                    <a:pt x="305" y="1561"/>
                  </a:lnTo>
                  <a:lnTo>
                    <a:pt x="305" y="1576"/>
                  </a:lnTo>
                  <a:lnTo>
                    <a:pt x="299" y="1576"/>
                  </a:lnTo>
                  <a:lnTo>
                    <a:pt x="299" y="1580"/>
                  </a:lnTo>
                  <a:lnTo>
                    <a:pt x="294" y="1580"/>
                  </a:lnTo>
                  <a:lnTo>
                    <a:pt x="294" y="1585"/>
                  </a:lnTo>
                  <a:lnTo>
                    <a:pt x="288" y="1585"/>
                  </a:lnTo>
                  <a:lnTo>
                    <a:pt x="288" y="1595"/>
                  </a:lnTo>
                  <a:lnTo>
                    <a:pt x="280" y="1595"/>
                  </a:lnTo>
                  <a:lnTo>
                    <a:pt x="280" y="1598"/>
                  </a:lnTo>
                  <a:lnTo>
                    <a:pt x="277" y="1598"/>
                  </a:lnTo>
                  <a:lnTo>
                    <a:pt x="277" y="1600"/>
                  </a:lnTo>
                  <a:lnTo>
                    <a:pt x="271" y="1600"/>
                  </a:lnTo>
                  <a:lnTo>
                    <a:pt x="271" y="1601"/>
                  </a:lnTo>
                  <a:lnTo>
                    <a:pt x="268" y="1601"/>
                  </a:lnTo>
                  <a:lnTo>
                    <a:pt x="268" y="1605"/>
                  </a:lnTo>
                  <a:lnTo>
                    <a:pt x="263" y="1605"/>
                  </a:lnTo>
                  <a:lnTo>
                    <a:pt x="263" y="1608"/>
                  </a:lnTo>
                  <a:lnTo>
                    <a:pt x="255" y="1608"/>
                  </a:lnTo>
                  <a:lnTo>
                    <a:pt x="255" y="1610"/>
                  </a:lnTo>
                  <a:lnTo>
                    <a:pt x="249" y="1610"/>
                  </a:lnTo>
                  <a:lnTo>
                    <a:pt x="249" y="1611"/>
                  </a:lnTo>
                  <a:lnTo>
                    <a:pt x="243" y="1611"/>
                  </a:lnTo>
                  <a:lnTo>
                    <a:pt x="243" y="1613"/>
                  </a:lnTo>
                  <a:lnTo>
                    <a:pt x="235" y="1613"/>
                  </a:lnTo>
                  <a:lnTo>
                    <a:pt x="235" y="1615"/>
                  </a:lnTo>
                  <a:lnTo>
                    <a:pt x="227" y="1615"/>
                  </a:lnTo>
                  <a:lnTo>
                    <a:pt x="227" y="1618"/>
                  </a:lnTo>
                  <a:lnTo>
                    <a:pt x="215" y="1618"/>
                  </a:lnTo>
                  <a:lnTo>
                    <a:pt x="215" y="1620"/>
                  </a:lnTo>
                  <a:lnTo>
                    <a:pt x="213" y="1620"/>
                  </a:lnTo>
                  <a:lnTo>
                    <a:pt x="213" y="1621"/>
                  </a:lnTo>
                  <a:lnTo>
                    <a:pt x="210" y="1621"/>
                  </a:lnTo>
                  <a:lnTo>
                    <a:pt x="210" y="1625"/>
                  </a:lnTo>
                  <a:lnTo>
                    <a:pt x="207" y="1625"/>
                  </a:lnTo>
                  <a:lnTo>
                    <a:pt x="207" y="1626"/>
                  </a:lnTo>
                  <a:lnTo>
                    <a:pt x="201" y="1626"/>
                  </a:lnTo>
                  <a:lnTo>
                    <a:pt x="201" y="1630"/>
                  </a:lnTo>
                  <a:lnTo>
                    <a:pt x="185" y="1630"/>
                  </a:lnTo>
                  <a:lnTo>
                    <a:pt x="185" y="1633"/>
                  </a:lnTo>
                  <a:lnTo>
                    <a:pt x="176" y="1633"/>
                  </a:lnTo>
                  <a:lnTo>
                    <a:pt x="176" y="1635"/>
                  </a:lnTo>
                  <a:lnTo>
                    <a:pt x="173" y="1635"/>
                  </a:lnTo>
                  <a:lnTo>
                    <a:pt x="165" y="1635"/>
                  </a:lnTo>
                  <a:lnTo>
                    <a:pt x="165" y="1637"/>
                  </a:lnTo>
                  <a:lnTo>
                    <a:pt x="159" y="1637"/>
                  </a:lnTo>
                  <a:lnTo>
                    <a:pt x="159" y="1638"/>
                  </a:lnTo>
                  <a:lnTo>
                    <a:pt x="151" y="1638"/>
                  </a:lnTo>
                  <a:lnTo>
                    <a:pt x="151" y="1640"/>
                  </a:lnTo>
                  <a:lnTo>
                    <a:pt x="148" y="1640"/>
                  </a:lnTo>
                  <a:lnTo>
                    <a:pt x="148" y="1642"/>
                  </a:lnTo>
                  <a:lnTo>
                    <a:pt x="140" y="1642"/>
                  </a:lnTo>
                  <a:lnTo>
                    <a:pt x="140" y="1643"/>
                  </a:lnTo>
                  <a:lnTo>
                    <a:pt x="137" y="1643"/>
                  </a:lnTo>
                  <a:lnTo>
                    <a:pt x="137" y="1647"/>
                  </a:lnTo>
                  <a:lnTo>
                    <a:pt x="129" y="1647"/>
                  </a:lnTo>
                  <a:lnTo>
                    <a:pt x="129" y="1648"/>
                  </a:lnTo>
                  <a:lnTo>
                    <a:pt x="120" y="1648"/>
                  </a:lnTo>
                  <a:lnTo>
                    <a:pt x="120" y="1652"/>
                  </a:lnTo>
                  <a:lnTo>
                    <a:pt x="115" y="1652"/>
                  </a:lnTo>
                  <a:lnTo>
                    <a:pt x="115" y="1653"/>
                  </a:lnTo>
                  <a:lnTo>
                    <a:pt x="112" y="1653"/>
                  </a:lnTo>
                  <a:lnTo>
                    <a:pt x="112" y="1655"/>
                  </a:lnTo>
                  <a:lnTo>
                    <a:pt x="101" y="1655"/>
                  </a:lnTo>
                  <a:lnTo>
                    <a:pt x="101" y="1658"/>
                  </a:lnTo>
                  <a:lnTo>
                    <a:pt x="92" y="1658"/>
                  </a:lnTo>
                  <a:lnTo>
                    <a:pt x="87" y="1658"/>
                  </a:lnTo>
                  <a:lnTo>
                    <a:pt x="87" y="1660"/>
                  </a:lnTo>
                  <a:lnTo>
                    <a:pt x="84" y="1660"/>
                  </a:lnTo>
                  <a:lnTo>
                    <a:pt x="84" y="1663"/>
                  </a:lnTo>
                  <a:lnTo>
                    <a:pt x="78" y="1663"/>
                  </a:lnTo>
                  <a:lnTo>
                    <a:pt x="73" y="1663"/>
                  </a:lnTo>
                  <a:lnTo>
                    <a:pt x="73" y="1665"/>
                  </a:lnTo>
                  <a:lnTo>
                    <a:pt x="67" y="1665"/>
                  </a:lnTo>
                  <a:lnTo>
                    <a:pt x="67" y="1668"/>
                  </a:lnTo>
                  <a:lnTo>
                    <a:pt x="59" y="1668"/>
                  </a:lnTo>
                  <a:lnTo>
                    <a:pt x="59" y="1670"/>
                  </a:lnTo>
                  <a:lnTo>
                    <a:pt x="50" y="1670"/>
                  </a:lnTo>
                  <a:lnTo>
                    <a:pt x="50" y="1673"/>
                  </a:lnTo>
                  <a:lnTo>
                    <a:pt x="48" y="1673"/>
                  </a:lnTo>
                  <a:lnTo>
                    <a:pt x="48" y="1675"/>
                  </a:lnTo>
                  <a:lnTo>
                    <a:pt x="42" y="1675"/>
                  </a:lnTo>
                  <a:lnTo>
                    <a:pt x="36" y="1675"/>
                  </a:lnTo>
                  <a:lnTo>
                    <a:pt x="36" y="1677"/>
                  </a:lnTo>
                  <a:lnTo>
                    <a:pt x="31" y="1677"/>
                  </a:lnTo>
                  <a:lnTo>
                    <a:pt x="31" y="1678"/>
                  </a:lnTo>
                  <a:lnTo>
                    <a:pt x="28" y="1678"/>
                  </a:lnTo>
                  <a:lnTo>
                    <a:pt x="28" y="1680"/>
                  </a:lnTo>
                  <a:lnTo>
                    <a:pt x="17" y="1680"/>
                  </a:lnTo>
                  <a:lnTo>
                    <a:pt x="9" y="1680"/>
                  </a:lnTo>
                  <a:lnTo>
                    <a:pt x="9" y="1682"/>
                  </a:lnTo>
                  <a:lnTo>
                    <a:pt x="0" y="1682"/>
                  </a:lnTo>
                </a:path>
              </a:pathLst>
            </a:custGeom>
            <a:noFill/>
            <a:ln w="254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162" name="Freeform 1841"/>
            <p:cNvSpPr>
              <a:spLocks/>
            </p:cNvSpPr>
            <p:nvPr/>
          </p:nvSpPr>
          <p:spPr bwMode="auto">
            <a:xfrm>
              <a:off x="1385888" y="2721046"/>
              <a:ext cx="4513262" cy="2997200"/>
            </a:xfrm>
            <a:custGeom>
              <a:avLst/>
              <a:gdLst>
                <a:gd name="T0" fmla="*/ 2147483647 w 3822"/>
                <a:gd name="T1" fmla="*/ 2147483647 h 1357"/>
                <a:gd name="T2" fmla="*/ 2147483647 w 3822"/>
                <a:gd name="T3" fmla="*/ 2147483647 h 1357"/>
                <a:gd name="T4" fmla="*/ 2147483647 w 3822"/>
                <a:gd name="T5" fmla="*/ 2147483647 h 1357"/>
                <a:gd name="T6" fmla="*/ 2147483647 w 3822"/>
                <a:gd name="T7" fmla="*/ 2147483647 h 1357"/>
                <a:gd name="T8" fmla="*/ 2147483647 w 3822"/>
                <a:gd name="T9" fmla="*/ 2147483647 h 1357"/>
                <a:gd name="T10" fmla="*/ 2147483647 w 3822"/>
                <a:gd name="T11" fmla="*/ 2147483647 h 1357"/>
                <a:gd name="T12" fmla="*/ 2147483647 w 3822"/>
                <a:gd name="T13" fmla="*/ 2147483647 h 1357"/>
                <a:gd name="T14" fmla="*/ 2147483647 w 3822"/>
                <a:gd name="T15" fmla="*/ 2147483647 h 1357"/>
                <a:gd name="T16" fmla="*/ 2147483647 w 3822"/>
                <a:gd name="T17" fmla="*/ 2147483647 h 1357"/>
                <a:gd name="T18" fmla="*/ 2147483647 w 3822"/>
                <a:gd name="T19" fmla="*/ 2147483647 h 1357"/>
                <a:gd name="T20" fmla="*/ 2147483647 w 3822"/>
                <a:gd name="T21" fmla="*/ 2147483647 h 1357"/>
                <a:gd name="T22" fmla="*/ 2147483647 w 3822"/>
                <a:gd name="T23" fmla="*/ 2147483647 h 1357"/>
                <a:gd name="T24" fmla="*/ 2147483647 w 3822"/>
                <a:gd name="T25" fmla="*/ 2147483647 h 1357"/>
                <a:gd name="T26" fmla="*/ 2147483647 w 3822"/>
                <a:gd name="T27" fmla="*/ 2147483647 h 1357"/>
                <a:gd name="T28" fmla="*/ 2147483647 w 3822"/>
                <a:gd name="T29" fmla="*/ 2147483647 h 1357"/>
                <a:gd name="T30" fmla="*/ 2147483647 w 3822"/>
                <a:gd name="T31" fmla="*/ 2147483647 h 1357"/>
                <a:gd name="T32" fmla="*/ 2147483647 w 3822"/>
                <a:gd name="T33" fmla="*/ 2147483647 h 1357"/>
                <a:gd name="T34" fmla="*/ 2147483647 w 3822"/>
                <a:gd name="T35" fmla="*/ 2147483647 h 1357"/>
                <a:gd name="T36" fmla="*/ 2147483647 w 3822"/>
                <a:gd name="T37" fmla="*/ 2147483647 h 1357"/>
                <a:gd name="T38" fmla="*/ 2147483647 w 3822"/>
                <a:gd name="T39" fmla="*/ 2147483647 h 1357"/>
                <a:gd name="T40" fmla="*/ 2147483647 w 3822"/>
                <a:gd name="T41" fmla="*/ 2147483647 h 1357"/>
                <a:gd name="T42" fmla="*/ 2147483647 w 3822"/>
                <a:gd name="T43" fmla="*/ 2147483647 h 1357"/>
                <a:gd name="T44" fmla="*/ 2147483647 w 3822"/>
                <a:gd name="T45" fmla="*/ 2147483647 h 1357"/>
                <a:gd name="T46" fmla="*/ 2147483647 w 3822"/>
                <a:gd name="T47" fmla="*/ 2147483647 h 1357"/>
                <a:gd name="T48" fmla="*/ 2147483647 w 3822"/>
                <a:gd name="T49" fmla="*/ 2147483647 h 1357"/>
                <a:gd name="T50" fmla="*/ 2147483647 w 3822"/>
                <a:gd name="T51" fmla="*/ 2147483647 h 1357"/>
                <a:gd name="T52" fmla="*/ 2147483647 w 3822"/>
                <a:gd name="T53" fmla="*/ 2147483647 h 1357"/>
                <a:gd name="T54" fmla="*/ 2147483647 w 3822"/>
                <a:gd name="T55" fmla="*/ 2147483647 h 1357"/>
                <a:gd name="T56" fmla="*/ 2147483647 w 3822"/>
                <a:gd name="T57" fmla="*/ 2147483647 h 1357"/>
                <a:gd name="T58" fmla="*/ 2147483647 w 3822"/>
                <a:gd name="T59" fmla="*/ 2147483647 h 1357"/>
                <a:gd name="T60" fmla="*/ 2147483647 w 3822"/>
                <a:gd name="T61" fmla="*/ 2147483647 h 1357"/>
                <a:gd name="T62" fmla="*/ 2147483647 w 3822"/>
                <a:gd name="T63" fmla="*/ 2147483647 h 1357"/>
                <a:gd name="T64" fmla="*/ 2147483647 w 3822"/>
                <a:gd name="T65" fmla="*/ 2147483647 h 1357"/>
                <a:gd name="T66" fmla="*/ 2147483647 w 3822"/>
                <a:gd name="T67" fmla="*/ 2147483647 h 1357"/>
                <a:gd name="T68" fmla="*/ 2147483647 w 3822"/>
                <a:gd name="T69" fmla="*/ 2147483647 h 1357"/>
                <a:gd name="T70" fmla="*/ 2147483647 w 3822"/>
                <a:gd name="T71" fmla="*/ 2147483647 h 1357"/>
                <a:gd name="T72" fmla="*/ 2147483647 w 3822"/>
                <a:gd name="T73" fmla="*/ 2147483647 h 1357"/>
                <a:gd name="T74" fmla="*/ 2147483647 w 3822"/>
                <a:gd name="T75" fmla="*/ 2147483647 h 1357"/>
                <a:gd name="T76" fmla="*/ 2147483647 w 3822"/>
                <a:gd name="T77" fmla="*/ 2147483647 h 1357"/>
                <a:gd name="T78" fmla="*/ 2147483647 w 3822"/>
                <a:gd name="T79" fmla="*/ 2147483647 h 1357"/>
                <a:gd name="T80" fmla="*/ 2147483647 w 3822"/>
                <a:gd name="T81" fmla="*/ 2147483647 h 1357"/>
                <a:gd name="T82" fmla="*/ 2147483647 w 3822"/>
                <a:gd name="T83" fmla="*/ 2147483647 h 1357"/>
                <a:gd name="T84" fmla="*/ 2147483647 w 3822"/>
                <a:gd name="T85" fmla="*/ 2147483647 h 1357"/>
                <a:gd name="T86" fmla="*/ 2147483647 w 3822"/>
                <a:gd name="T87" fmla="*/ 2147483647 h 1357"/>
                <a:gd name="T88" fmla="*/ 2147483647 w 3822"/>
                <a:gd name="T89" fmla="*/ 2147483647 h 1357"/>
                <a:gd name="T90" fmla="*/ 2147483647 w 3822"/>
                <a:gd name="T91" fmla="*/ 2147483647 h 1357"/>
                <a:gd name="T92" fmla="*/ 2147483647 w 3822"/>
                <a:gd name="T93" fmla="*/ 2147483647 h 1357"/>
                <a:gd name="T94" fmla="*/ 2147483647 w 3822"/>
                <a:gd name="T95" fmla="*/ 2147483647 h 1357"/>
                <a:gd name="T96" fmla="*/ 2147483647 w 3822"/>
                <a:gd name="T97" fmla="*/ 2147483647 h 1357"/>
                <a:gd name="T98" fmla="*/ 2147483647 w 3822"/>
                <a:gd name="T99" fmla="*/ 2147483647 h 1357"/>
                <a:gd name="T100" fmla="*/ 2147483647 w 3822"/>
                <a:gd name="T101" fmla="*/ 2147483647 h 1357"/>
                <a:gd name="T102" fmla="*/ 2147483647 w 3822"/>
                <a:gd name="T103" fmla="*/ 2147483647 h 1357"/>
                <a:gd name="T104" fmla="*/ 2147483647 w 3822"/>
                <a:gd name="T105" fmla="*/ 2147483647 h 1357"/>
                <a:gd name="T106" fmla="*/ 2147483647 w 3822"/>
                <a:gd name="T107" fmla="*/ 2147483647 h 1357"/>
                <a:gd name="T108" fmla="*/ 2147483647 w 3822"/>
                <a:gd name="T109" fmla="*/ 2147483647 h 1357"/>
                <a:gd name="T110" fmla="*/ 2147483647 w 3822"/>
                <a:gd name="T111" fmla="*/ 2147483647 h 1357"/>
                <a:gd name="T112" fmla="*/ 2147483647 w 3822"/>
                <a:gd name="T113" fmla="*/ 2147483647 h 1357"/>
                <a:gd name="T114" fmla="*/ 2147483647 w 3822"/>
                <a:gd name="T115" fmla="*/ 2147483647 h 1357"/>
                <a:gd name="T116" fmla="*/ 2147483647 w 3822"/>
                <a:gd name="T117" fmla="*/ 2147483647 h 1357"/>
                <a:gd name="T118" fmla="*/ 2147483647 w 3822"/>
                <a:gd name="T119" fmla="*/ 2147483647 h 1357"/>
                <a:gd name="T120" fmla="*/ 2147483647 w 3822"/>
                <a:gd name="T121" fmla="*/ 2147483647 h 13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22"/>
                <a:gd name="T184" fmla="*/ 0 h 1357"/>
                <a:gd name="T185" fmla="*/ 3822 w 3822"/>
                <a:gd name="T186" fmla="*/ 1357 h 13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22" h="1357">
                  <a:moveTo>
                    <a:pt x="3822" y="0"/>
                  </a:moveTo>
                  <a:lnTo>
                    <a:pt x="3819" y="0"/>
                  </a:lnTo>
                  <a:lnTo>
                    <a:pt x="3819" y="87"/>
                  </a:lnTo>
                  <a:lnTo>
                    <a:pt x="3777" y="87"/>
                  </a:lnTo>
                  <a:lnTo>
                    <a:pt x="3777" y="169"/>
                  </a:lnTo>
                  <a:lnTo>
                    <a:pt x="3701" y="169"/>
                  </a:lnTo>
                  <a:lnTo>
                    <a:pt x="3701" y="231"/>
                  </a:lnTo>
                  <a:lnTo>
                    <a:pt x="3693" y="231"/>
                  </a:lnTo>
                  <a:lnTo>
                    <a:pt x="3693" y="293"/>
                  </a:lnTo>
                  <a:lnTo>
                    <a:pt x="3229" y="293"/>
                  </a:lnTo>
                  <a:lnTo>
                    <a:pt x="3229" y="310"/>
                  </a:lnTo>
                  <a:lnTo>
                    <a:pt x="3226" y="310"/>
                  </a:lnTo>
                  <a:lnTo>
                    <a:pt x="3226" y="343"/>
                  </a:lnTo>
                  <a:lnTo>
                    <a:pt x="3170" y="343"/>
                  </a:lnTo>
                  <a:lnTo>
                    <a:pt x="3170" y="356"/>
                  </a:lnTo>
                  <a:lnTo>
                    <a:pt x="3123" y="356"/>
                  </a:lnTo>
                  <a:lnTo>
                    <a:pt x="3123" y="367"/>
                  </a:lnTo>
                  <a:lnTo>
                    <a:pt x="3120" y="367"/>
                  </a:lnTo>
                  <a:lnTo>
                    <a:pt x="3120" y="378"/>
                  </a:lnTo>
                  <a:lnTo>
                    <a:pt x="3112" y="378"/>
                  </a:lnTo>
                  <a:lnTo>
                    <a:pt x="3112" y="390"/>
                  </a:lnTo>
                  <a:lnTo>
                    <a:pt x="3100" y="390"/>
                  </a:lnTo>
                  <a:lnTo>
                    <a:pt x="3100" y="400"/>
                  </a:lnTo>
                  <a:lnTo>
                    <a:pt x="3089" y="400"/>
                  </a:lnTo>
                  <a:lnTo>
                    <a:pt x="3089" y="412"/>
                  </a:lnTo>
                  <a:lnTo>
                    <a:pt x="3070" y="412"/>
                  </a:lnTo>
                  <a:lnTo>
                    <a:pt x="3070" y="420"/>
                  </a:lnTo>
                  <a:lnTo>
                    <a:pt x="3064" y="420"/>
                  </a:lnTo>
                  <a:lnTo>
                    <a:pt x="3064" y="430"/>
                  </a:lnTo>
                  <a:lnTo>
                    <a:pt x="2980" y="430"/>
                  </a:lnTo>
                  <a:lnTo>
                    <a:pt x="2980" y="437"/>
                  </a:lnTo>
                  <a:lnTo>
                    <a:pt x="2972" y="437"/>
                  </a:lnTo>
                  <a:lnTo>
                    <a:pt x="2972" y="444"/>
                  </a:lnTo>
                  <a:lnTo>
                    <a:pt x="2963" y="444"/>
                  </a:lnTo>
                  <a:lnTo>
                    <a:pt x="2963" y="450"/>
                  </a:lnTo>
                  <a:lnTo>
                    <a:pt x="2835" y="450"/>
                  </a:lnTo>
                  <a:lnTo>
                    <a:pt x="2835" y="455"/>
                  </a:lnTo>
                  <a:lnTo>
                    <a:pt x="2832" y="455"/>
                  </a:lnTo>
                  <a:lnTo>
                    <a:pt x="2832" y="460"/>
                  </a:lnTo>
                  <a:lnTo>
                    <a:pt x="2813" y="460"/>
                  </a:lnTo>
                  <a:lnTo>
                    <a:pt x="2813" y="464"/>
                  </a:lnTo>
                  <a:lnTo>
                    <a:pt x="2807" y="464"/>
                  </a:lnTo>
                  <a:lnTo>
                    <a:pt x="2807" y="469"/>
                  </a:lnTo>
                  <a:lnTo>
                    <a:pt x="2790" y="469"/>
                  </a:lnTo>
                  <a:lnTo>
                    <a:pt x="2790" y="477"/>
                  </a:lnTo>
                  <a:lnTo>
                    <a:pt x="2787" y="477"/>
                  </a:lnTo>
                  <a:lnTo>
                    <a:pt x="2787" y="489"/>
                  </a:lnTo>
                  <a:lnTo>
                    <a:pt x="2782" y="489"/>
                  </a:lnTo>
                  <a:lnTo>
                    <a:pt x="2782" y="497"/>
                  </a:lnTo>
                  <a:lnTo>
                    <a:pt x="2762" y="497"/>
                  </a:lnTo>
                  <a:lnTo>
                    <a:pt x="2762" y="501"/>
                  </a:lnTo>
                  <a:lnTo>
                    <a:pt x="2743" y="501"/>
                  </a:lnTo>
                  <a:lnTo>
                    <a:pt x="2743" y="504"/>
                  </a:lnTo>
                  <a:lnTo>
                    <a:pt x="2740" y="504"/>
                  </a:lnTo>
                  <a:lnTo>
                    <a:pt x="2740" y="509"/>
                  </a:lnTo>
                  <a:lnTo>
                    <a:pt x="2720" y="509"/>
                  </a:lnTo>
                  <a:lnTo>
                    <a:pt x="2720" y="512"/>
                  </a:lnTo>
                  <a:lnTo>
                    <a:pt x="2715" y="512"/>
                  </a:lnTo>
                  <a:lnTo>
                    <a:pt x="2715" y="516"/>
                  </a:lnTo>
                  <a:lnTo>
                    <a:pt x="2687" y="516"/>
                  </a:lnTo>
                  <a:lnTo>
                    <a:pt x="2687" y="519"/>
                  </a:lnTo>
                  <a:lnTo>
                    <a:pt x="2634" y="519"/>
                  </a:lnTo>
                  <a:lnTo>
                    <a:pt x="2634" y="521"/>
                  </a:lnTo>
                  <a:lnTo>
                    <a:pt x="2625" y="521"/>
                  </a:lnTo>
                  <a:lnTo>
                    <a:pt x="2625" y="524"/>
                  </a:lnTo>
                  <a:lnTo>
                    <a:pt x="2617" y="524"/>
                  </a:lnTo>
                  <a:lnTo>
                    <a:pt x="2617" y="527"/>
                  </a:lnTo>
                  <a:lnTo>
                    <a:pt x="2581" y="527"/>
                  </a:lnTo>
                  <a:lnTo>
                    <a:pt x="2581" y="531"/>
                  </a:lnTo>
                  <a:lnTo>
                    <a:pt x="2547" y="531"/>
                  </a:lnTo>
                  <a:lnTo>
                    <a:pt x="2547" y="532"/>
                  </a:lnTo>
                  <a:lnTo>
                    <a:pt x="2533" y="532"/>
                  </a:lnTo>
                  <a:lnTo>
                    <a:pt x="2533" y="536"/>
                  </a:lnTo>
                  <a:lnTo>
                    <a:pt x="2530" y="536"/>
                  </a:lnTo>
                  <a:lnTo>
                    <a:pt x="2530" y="537"/>
                  </a:lnTo>
                  <a:lnTo>
                    <a:pt x="2519" y="537"/>
                  </a:lnTo>
                  <a:lnTo>
                    <a:pt x="2519" y="539"/>
                  </a:lnTo>
                  <a:lnTo>
                    <a:pt x="2513" y="539"/>
                  </a:lnTo>
                  <a:lnTo>
                    <a:pt x="2513" y="542"/>
                  </a:lnTo>
                  <a:lnTo>
                    <a:pt x="2508" y="542"/>
                  </a:lnTo>
                  <a:lnTo>
                    <a:pt x="2508" y="549"/>
                  </a:lnTo>
                  <a:lnTo>
                    <a:pt x="2502" y="549"/>
                  </a:lnTo>
                  <a:lnTo>
                    <a:pt x="2502" y="551"/>
                  </a:lnTo>
                  <a:lnTo>
                    <a:pt x="2499" y="551"/>
                  </a:lnTo>
                  <a:lnTo>
                    <a:pt x="2499" y="554"/>
                  </a:lnTo>
                  <a:lnTo>
                    <a:pt x="2497" y="554"/>
                  </a:lnTo>
                  <a:lnTo>
                    <a:pt x="2497" y="556"/>
                  </a:lnTo>
                  <a:lnTo>
                    <a:pt x="2485" y="556"/>
                  </a:lnTo>
                  <a:lnTo>
                    <a:pt x="2485" y="561"/>
                  </a:lnTo>
                  <a:lnTo>
                    <a:pt x="2483" y="561"/>
                  </a:lnTo>
                  <a:lnTo>
                    <a:pt x="2483" y="566"/>
                  </a:lnTo>
                  <a:lnTo>
                    <a:pt x="2477" y="566"/>
                  </a:lnTo>
                  <a:lnTo>
                    <a:pt x="2477" y="576"/>
                  </a:lnTo>
                  <a:lnTo>
                    <a:pt x="2474" y="576"/>
                  </a:lnTo>
                  <a:lnTo>
                    <a:pt x="2474" y="579"/>
                  </a:lnTo>
                  <a:lnTo>
                    <a:pt x="2427" y="579"/>
                  </a:lnTo>
                  <a:lnTo>
                    <a:pt x="2427" y="581"/>
                  </a:lnTo>
                  <a:lnTo>
                    <a:pt x="2402" y="581"/>
                  </a:lnTo>
                  <a:lnTo>
                    <a:pt x="2402" y="584"/>
                  </a:lnTo>
                  <a:lnTo>
                    <a:pt x="2393" y="584"/>
                  </a:lnTo>
                  <a:lnTo>
                    <a:pt x="2393" y="589"/>
                  </a:lnTo>
                  <a:lnTo>
                    <a:pt x="2374" y="589"/>
                  </a:lnTo>
                  <a:lnTo>
                    <a:pt x="2374" y="591"/>
                  </a:lnTo>
                  <a:lnTo>
                    <a:pt x="2368" y="591"/>
                  </a:lnTo>
                  <a:lnTo>
                    <a:pt x="2368" y="593"/>
                  </a:lnTo>
                  <a:lnTo>
                    <a:pt x="2348" y="593"/>
                  </a:lnTo>
                  <a:lnTo>
                    <a:pt x="2348" y="596"/>
                  </a:lnTo>
                  <a:lnTo>
                    <a:pt x="2323" y="596"/>
                  </a:lnTo>
                  <a:lnTo>
                    <a:pt x="2323" y="598"/>
                  </a:lnTo>
                  <a:lnTo>
                    <a:pt x="2315" y="598"/>
                  </a:lnTo>
                  <a:lnTo>
                    <a:pt x="2315" y="604"/>
                  </a:lnTo>
                  <a:lnTo>
                    <a:pt x="2304" y="604"/>
                  </a:lnTo>
                  <a:lnTo>
                    <a:pt x="2304" y="608"/>
                  </a:lnTo>
                  <a:lnTo>
                    <a:pt x="2301" y="608"/>
                  </a:lnTo>
                  <a:lnTo>
                    <a:pt x="2301" y="609"/>
                  </a:lnTo>
                  <a:lnTo>
                    <a:pt x="2293" y="609"/>
                  </a:lnTo>
                  <a:lnTo>
                    <a:pt x="2293" y="613"/>
                  </a:lnTo>
                  <a:lnTo>
                    <a:pt x="2287" y="613"/>
                  </a:lnTo>
                  <a:lnTo>
                    <a:pt x="2287" y="615"/>
                  </a:lnTo>
                  <a:lnTo>
                    <a:pt x="2273" y="615"/>
                  </a:lnTo>
                  <a:lnTo>
                    <a:pt x="2273" y="620"/>
                  </a:lnTo>
                  <a:lnTo>
                    <a:pt x="2262" y="620"/>
                  </a:lnTo>
                  <a:lnTo>
                    <a:pt x="2253" y="620"/>
                  </a:lnTo>
                  <a:lnTo>
                    <a:pt x="2253" y="621"/>
                  </a:lnTo>
                  <a:lnTo>
                    <a:pt x="2239" y="621"/>
                  </a:lnTo>
                  <a:lnTo>
                    <a:pt x="2239" y="625"/>
                  </a:lnTo>
                  <a:lnTo>
                    <a:pt x="2231" y="625"/>
                  </a:lnTo>
                  <a:lnTo>
                    <a:pt x="2231" y="626"/>
                  </a:lnTo>
                  <a:lnTo>
                    <a:pt x="2225" y="626"/>
                  </a:lnTo>
                  <a:lnTo>
                    <a:pt x="2225" y="628"/>
                  </a:lnTo>
                  <a:lnTo>
                    <a:pt x="2220" y="628"/>
                  </a:lnTo>
                  <a:lnTo>
                    <a:pt x="2220" y="630"/>
                  </a:lnTo>
                  <a:lnTo>
                    <a:pt x="2212" y="630"/>
                  </a:lnTo>
                  <a:lnTo>
                    <a:pt x="2212" y="631"/>
                  </a:lnTo>
                  <a:lnTo>
                    <a:pt x="2206" y="631"/>
                  </a:lnTo>
                  <a:lnTo>
                    <a:pt x="2206" y="633"/>
                  </a:lnTo>
                  <a:lnTo>
                    <a:pt x="2200" y="633"/>
                  </a:lnTo>
                  <a:lnTo>
                    <a:pt x="2200" y="636"/>
                  </a:lnTo>
                  <a:lnTo>
                    <a:pt x="2198" y="636"/>
                  </a:lnTo>
                  <a:lnTo>
                    <a:pt x="2198" y="640"/>
                  </a:lnTo>
                  <a:lnTo>
                    <a:pt x="2195" y="640"/>
                  </a:lnTo>
                  <a:lnTo>
                    <a:pt x="2195" y="641"/>
                  </a:lnTo>
                  <a:lnTo>
                    <a:pt x="2184" y="641"/>
                  </a:lnTo>
                  <a:lnTo>
                    <a:pt x="2184" y="646"/>
                  </a:lnTo>
                  <a:lnTo>
                    <a:pt x="2181" y="646"/>
                  </a:lnTo>
                  <a:lnTo>
                    <a:pt x="2181" y="650"/>
                  </a:lnTo>
                  <a:lnTo>
                    <a:pt x="2175" y="650"/>
                  </a:lnTo>
                  <a:lnTo>
                    <a:pt x="2175" y="651"/>
                  </a:lnTo>
                  <a:lnTo>
                    <a:pt x="2172" y="651"/>
                  </a:lnTo>
                  <a:lnTo>
                    <a:pt x="2172" y="653"/>
                  </a:lnTo>
                  <a:lnTo>
                    <a:pt x="2170" y="653"/>
                  </a:lnTo>
                  <a:lnTo>
                    <a:pt x="2170" y="661"/>
                  </a:lnTo>
                  <a:lnTo>
                    <a:pt x="2161" y="661"/>
                  </a:lnTo>
                  <a:lnTo>
                    <a:pt x="2161" y="663"/>
                  </a:lnTo>
                  <a:lnTo>
                    <a:pt x="2153" y="663"/>
                  </a:lnTo>
                  <a:lnTo>
                    <a:pt x="2150" y="663"/>
                  </a:lnTo>
                  <a:lnTo>
                    <a:pt x="2150" y="665"/>
                  </a:lnTo>
                  <a:lnTo>
                    <a:pt x="2147" y="665"/>
                  </a:lnTo>
                  <a:lnTo>
                    <a:pt x="2147" y="666"/>
                  </a:lnTo>
                  <a:lnTo>
                    <a:pt x="2142" y="666"/>
                  </a:lnTo>
                  <a:lnTo>
                    <a:pt x="2142" y="668"/>
                  </a:lnTo>
                  <a:lnTo>
                    <a:pt x="2136" y="668"/>
                  </a:lnTo>
                  <a:lnTo>
                    <a:pt x="2136" y="670"/>
                  </a:lnTo>
                  <a:lnTo>
                    <a:pt x="2133" y="670"/>
                  </a:lnTo>
                  <a:lnTo>
                    <a:pt x="2133" y="671"/>
                  </a:lnTo>
                  <a:lnTo>
                    <a:pt x="2119" y="671"/>
                  </a:lnTo>
                  <a:lnTo>
                    <a:pt x="2119" y="673"/>
                  </a:lnTo>
                  <a:lnTo>
                    <a:pt x="2108" y="673"/>
                  </a:lnTo>
                  <a:lnTo>
                    <a:pt x="2102" y="673"/>
                  </a:lnTo>
                  <a:lnTo>
                    <a:pt x="2102" y="675"/>
                  </a:lnTo>
                  <a:lnTo>
                    <a:pt x="2091" y="675"/>
                  </a:lnTo>
                  <a:lnTo>
                    <a:pt x="2091" y="677"/>
                  </a:lnTo>
                  <a:lnTo>
                    <a:pt x="2080" y="677"/>
                  </a:lnTo>
                  <a:lnTo>
                    <a:pt x="2080" y="678"/>
                  </a:lnTo>
                  <a:lnTo>
                    <a:pt x="2041" y="678"/>
                  </a:lnTo>
                  <a:lnTo>
                    <a:pt x="2024" y="678"/>
                  </a:lnTo>
                  <a:lnTo>
                    <a:pt x="2024" y="680"/>
                  </a:lnTo>
                  <a:lnTo>
                    <a:pt x="2002" y="680"/>
                  </a:lnTo>
                  <a:lnTo>
                    <a:pt x="2002" y="682"/>
                  </a:lnTo>
                  <a:lnTo>
                    <a:pt x="1996" y="682"/>
                  </a:lnTo>
                  <a:lnTo>
                    <a:pt x="1996" y="685"/>
                  </a:lnTo>
                  <a:lnTo>
                    <a:pt x="1991" y="685"/>
                  </a:lnTo>
                  <a:lnTo>
                    <a:pt x="1991" y="687"/>
                  </a:lnTo>
                  <a:lnTo>
                    <a:pt x="1988" y="687"/>
                  </a:lnTo>
                  <a:lnTo>
                    <a:pt x="1988" y="688"/>
                  </a:lnTo>
                  <a:lnTo>
                    <a:pt x="1977" y="688"/>
                  </a:lnTo>
                  <a:lnTo>
                    <a:pt x="1977" y="690"/>
                  </a:lnTo>
                  <a:lnTo>
                    <a:pt x="1963" y="690"/>
                  </a:lnTo>
                  <a:lnTo>
                    <a:pt x="1963" y="692"/>
                  </a:lnTo>
                  <a:lnTo>
                    <a:pt x="1960" y="692"/>
                  </a:lnTo>
                  <a:lnTo>
                    <a:pt x="1952" y="692"/>
                  </a:lnTo>
                  <a:lnTo>
                    <a:pt x="1952" y="693"/>
                  </a:lnTo>
                  <a:lnTo>
                    <a:pt x="1943" y="693"/>
                  </a:lnTo>
                  <a:lnTo>
                    <a:pt x="1943" y="695"/>
                  </a:lnTo>
                  <a:lnTo>
                    <a:pt x="1935" y="695"/>
                  </a:lnTo>
                  <a:lnTo>
                    <a:pt x="1929" y="695"/>
                  </a:lnTo>
                  <a:lnTo>
                    <a:pt x="1929" y="698"/>
                  </a:lnTo>
                  <a:lnTo>
                    <a:pt x="1915" y="698"/>
                  </a:lnTo>
                  <a:lnTo>
                    <a:pt x="1915" y="700"/>
                  </a:lnTo>
                  <a:lnTo>
                    <a:pt x="1912" y="700"/>
                  </a:lnTo>
                  <a:lnTo>
                    <a:pt x="1912" y="702"/>
                  </a:lnTo>
                  <a:lnTo>
                    <a:pt x="1907" y="702"/>
                  </a:lnTo>
                  <a:lnTo>
                    <a:pt x="1898" y="702"/>
                  </a:lnTo>
                  <a:lnTo>
                    <a:pt x="1898" y="703"/>
                  </a:lnTo>
                  <a:lnTo>
                    <a:pt x="1896" y="703"/>
                  </a:lnTo>
                  <a:lnTo>
                    <a:pt x="1893" y="703"/>
                  </a:lnTo>
                  <a:lnTo>
                    <a:pt x="1893" y="705"/>
                  </a:lnTo>
                  <a:lnTo>
                    <a:pt x="1884" y="705"/>
                  </a:lnTo>
                  <a:lnTo>
                    <a:pt x="1884" y="707"/>
                  </a:lnTo>
                  <a:lnTo>
                    <a:pt x="1882" y="707"/>
                  </a:lnTo>
                  <a:lnTo>
                    <a:pt x="1882" y="710"/>
                  </a:lnTo>
                  <a:lnTo>
                    <a:pt x="1879" y="710"/>
                  </a:lnTo>
                  <a:lnTo>
                    <a:pt x="1879" y="712"/>
                  </a:lnTo>
                  <a:lnTo>
                    <a:pt x="1873" y="712"/>
                  </a:lnTo>
                  <a:lnTo>
                    <a:pt x="1873" y="717"/>
                  </a:lnTo>
                  <a:lnTo>
                    <a:pt x="1870" y="717"/>
                  </a:lnTo>
                  <a:lnTo>
                    <a:pt x="1870" y="718"/>
                  </a:lnTo>
                  <a:lnTo>
                    <a:pt x="1868" y="718"/>
                  </a:lnTo>
                  <a:lnTo>
                    <a:pt x="1868" y="720"/>
                  </a:lnTo>
                  <a:lnTo>
                    <a:pt x="1862" y="720"/>
                  </a:lnTo>
                  <a:lnTo>
                    <a:pt x="1862" y="723"/>
                  </a:lnTo>
                  <a:lnTo>
                    <a:pt x="1859" y="723"/>
                  </a:lnTo>
                  <a:lnTo>
                    <a:pt x="1859" y="727"/>
                  </a:lnTo>
                  <a:lnTo>
                    <a:pt x="1857" y="727"/>
                  </a:lnTo>
                  <a:lnTo>
                    <a:pt x="1857" y="730"/>
                  </a:lnTo>
                  <a:lnTo>
                    <a:pt x="1851" y="730"/>
                  </a:lnTo>
                  <a:lnTo>
                    <a:pt x="1851" y="733"/>
                  </a:lnTo>
                  <a:lnTo>
                    <a:pt x="1848" y="733"/>
                  </a:lnTo>
                  <a:lnTo>
                    <a:pt x="1840" y="733"/>
                  </a:lnTo>
                  <a:lnTo>
                    <a:pt x="1840" y="735"/>
                  </a:lnTo>
                  <a:lnTo>
                    <a:pt x="1834" y="735"/>
                  </a:lnTo>
                  <a:lnTo>
                    <a:pt x="1834" y="737"/>
                  </a:lnTo>
                  <a:lnTo>
                    <a:pt x="1829" y="737"/>
                  </a:lnTo>
                  <a:lnTo>
                    <a:pt x="1829" y="738"/>
                  </a:lnTo>
                  <a:lnTo>
                    <a:pt x="1826" y="738"/>
                  </a:lnTo>
                  <a:lnTo>
                    <a:pt x="1823" y="738"/>
                  </a:lnTo>
                  <a:lnTo>
                    <a:pt x="1823" y="740"/>
                  </a:lnTo>
                  <a:lnTo>
                    <a:pt x="1820" y="740"/>
                  </a:lnTo>
                  <a:lnTo>
                    <a:pt x="1803" y="740"/>
                  </a:lnTo>
                  <a:lnTo>
                    <a:pt x="1803" y="742"/>
                  </a:lnTo>
                  <a:lnTo>
                    <a:pt x="1801" y="742"/>
                  </a:lnTo>
                  <a:lnTo>
                    <a:pt x="1787" y="742"/>
                  </a:lnTo>
                  <a:lnTo>
                    <a:pt x="1787" y="745"/>
                  </a:lnTo>
                  <a:lnTo>
                    <a:pt x="1781" y="745"/>
                  </a:lnTo>
                  <a:lnTo>
                    <a:pt x="1781" y="747"/>
                  </a:lnTo>
                  <a:lnTo>
                    <a:pt x="1775" y="747"/>
                  </a:lnTo>
                  <a:lnTo>
                    <a:pt x="1775" y="749"/>
                  </a:lnTo>
                  <a:lnTo>
                    <a:pt x="1770" y="749"/>
                  </a:lnTo>
                  <a:lnTo>
                    <a:pt x="1770" y="750"/>
                  </a:lnTo>
                  <a:lnTo>
                    <a:pt x="1759" y="750"/>
                  </a:lnTo>
                  <a:lnTo>
                    <a:pt x="1756" y="750"/>
                  </a:lnTo>
                  <a:lnTo>
                    <a:pt x="1756" y="755"/>
                  </a:lnTo>
                  <a:lnTo>
                    <a:pt x="1747" y="755"/>
                  </a:lnTo>
                  <a:lnTo>
                    <a:pt x="1747" y="757"/>
                  </a:lnTo>
                  <a:lnTo>
                    <a:pt x="1742" y="757"/>
                  </a:lnTo>
                  <a:lnTo>
                    <a:pt x="1742" y="759"/>
                  </a:lnTo>
                  <a:lnTo>
                    <a:pt x="1731" y="759"/>
                  </a:lnTo>
                  <a:lnTo>
                    <a:pt x="1722" y="759"/>
                  </a:lnTo>
                  <a:lnTo>
                    <a:pt x="1722" y="760"/>
                  </a:lnTo>
                  <a:lnTo>
                    <a:pt x="1714" y="760"/>
                  </a:lnTo>
                  <a:lnTo>
                    <a:pt x="1708" y="760"/>
                  </a:lnTo>
                  <a:lnTo>
                    <a:pt x="1708" y="762"/>
                  </a:lnTo>
                  <a:lnTo>
                    <a:pt x="1694" y="762"/>
                  </a:lnTo>
                  <a:lnTo>
                    <a:pt x="1683" y="762"/>
                  </a:lnTo>
                  <a:lnTo>
                    <a:pt x="1683" y="765"/>
                  </a:lnTo>
                  <a:lnTo>
                    <a:pt x="1678" y="765"/>
                  </a:lnTo>
                  <a:lnTo>
                    <a:pt x="1678" y="767"/>
                  </a:lnTo>
                  <a:lnTo>
                    <a:pt x="1675" y="767"/>
                  </a:lnTo>
                  <a:lnTo>
                    <a:pt x="1675" y="769"/>
                  </a:lnTo>
                  <a:lnTo>
                    <a:pt x="1672" y="769"/>
                  </a:lnTo>
                  <a:lnTo>
                    <a:pt x="1664" y="769"/>
                  </a:lnTo>
                  <a:lnTo>
                    <a:pt x="1664" y="772"/>
                  </a:lnTo>
                  <a:lnTo>
                    <a:pt x="1661" y="772"/>
                  </a:lnTo>
                  <a:lnTo>
                    <a:pt x="1652" y="772"/>
                  </a:lnTo>
                  <a:lnTo>
                    <a:pt x="1652" y="775"/>
                  </a:lnTo>
                  <a:lnTo>
                    <a:pt x="1647" y="775"/>
                  </a:lnTo>
                  <a:lnTo>
                    <a:pt x="1647" y="777"/>
                  </a:lnTo>
                  <a:lnTo>
                    <a:pt x="1630" y="777"/>
                  </a:lnTo>
                  <a:lnTo>
                    <a:pt x="1627" y="777"/>
                  </a:lnTo>
                  <a:lnTo>
                    <a:pt x="1627" y="779"/>
                  </a:lnTo>
                  <a:lnTo>
                    <a:pt x="1624" y="779"/>
                  </a:lnTo>
                  <a:lnTo>
                    <a:pt x="1624" y="780"/>
                  </a:lnTo>
                  <a:lnTo>
                    <a:pt x="1619" y="780"/>
                  </a:lnTo>
                  <a:lnTo>
                    <a:pt x="1616" y="780"/>
                  </a:lnTo>
                  <a:lnTo>
                    <a:pt x="1616" y="782"/>
                  </a:lnTo>
                  <a:lnTo>
                    <a:pt x="1602" y="782"/>
                  </a:lnTo>
                  <a:lnTo>
                    <a:pt x="1602" y="784"/>
                  </a:lnTo>
                  <a:lnTo>
                    <a:pt x="1599" y="784"/>
                  </a:lnTo>
                  <a:lnTo>
                    <a:pt x="1599" y="785"/>
                  </a:lnTo>
                  <a:lnTo>
                    <a:pt x="1594" y="785"/>
                  </a:lnTo>
                  <a:lnTo>
                    <a:pt x="1585" y="785"/>
                  </a:lnTo>
                  <a:lnTo>
                    <a:pt x="1585" y="787"/>
                  </a:lnTo>
                  <a:lnTo>
                    <a:pt x="1583" y="787"/>
                  </a:lnTo>
                  <a:lnTo>
                    <a:pt x="1583" y="789"/>
                  </a:lnTo>
                  <a:lnTo>
                    <a:pt x="1580" y="789"/>
                  </a:lnTo>
                  <a:lnTo>
                    <a:pt x="1580" y="790"/>
                  </a:lnTo>
                  <a:lnTo>
                    <a:pt x="1571" y="790"/>
                  </a:lnTo>
                  <a:lnTo>
                    <a:pt x="1571" y="794"/>
                  </a:lnTo>
                  <a:lnTo>
                    <a:pt x="1569" y="794"/>
                  </a:lnTo>
                  <a:lnTo>
                    <a:pt x="1569" y="797"/>
                  </a:lnTo>
                  <a:lnTo>
                    <a:pt x="1566" y="797"/>
                  </a:lnTo>
                  <a:lnTo>
                    <a:pt x="1566" y="799"/>
                  </a:lnTo>
                  <a:lnTo>
                    <a:pt x="1560" y="799"/>
                  </a:lnTo>
                  <a:lnTo>
                    <a:pt x="1557" y="799"/>
                  </a:lnTo>
                  <a:lnTo>
                    <a:pt x="1557" y="800"/>
                  </a:lnTo>
                  <a:lnTo>
                    <a:pt x="1555" y="800"/>
                  </a:lnTo>
                  <a:lnTo>
                    <a:pt x="1555" y="806"/>
                  </a:lnTo>
                  <a:lnTo>
                    <a:pt x="1549" y="806"/>
                  </a:lnTo>
                  <a:lnTo>
                    <a:pt x="1549" y="811"/>
                  </a:lnTo>
                  <a:lnTo>
                    <a:pt x="1538" y="811"/>
                  </a:lnTo>
                  <a:lnTo>
                    <a:pt x="1538" y="812"/>
                  </a:lnTo>
                  <a:lnTo>
                    <a:pt x="1535" y="812"/>
                  </a:lnTo>
                  <a:lnTo>
                    <a:pt x="1532" y="812"/>
                  </a:lnTo>
                  <a:lnTo>
                    <a:pt x="1532" y="814"/>
                  </a:lnTo>
                  <a:lnTo>
                    <a:pt x="1527" y="814"/>
                  </a:lnTo>
                  <a:lnTo>
                    <a:pt x="1524" y="814"/>
                  </a:lnTo>
                  <a:lnTo>
                    <a:pt x="1524" y="817"/>
                  </a:lnTo>
                  <a:lnTo>
                    <a:pt x="1521" y="817"/>
                  </a:lnTo>
                  <a:lnTo>
                    <a:pt x="1510" y="817"/>
                  </a:lnTo>
                  <a:lnTo>
                    <a:pt x="1507" y="817"/>
                  </a:lnTo>
                  <a:lnTo>
                    <a:pt x="1507" y="819"/>
                  </a:lnTo>
                  <a:lnTo>
                    <a:pt x="1499" y="819"/>
                  </a:lnTo>
                  <a:lnTo>
                    <a:pt x="1488" y="819"/>
                  </a:lnTo>
                  <a:lnTo>
                    <a:pt x="1488" y="821"/>
                  </a:lnTo>
                  <a:lnTo>
                    <a:pt x="1485" y="821"/>
                  </a:lnTo>
                  <a:lnTo>
                    <a:pt x="1485" y="822"/>
                  </a:lnTo>
                  <a:lnTo>
                    <a:pt x="1479" y="822"/>
                  </a:lnTo>
                  <a:lnTo>
                    <a:pt x="1479" y="824"/>
                  </a:lnTo>
                  <a:lnTo>
                    <a:pt x="1476" y="824"/>
                  </a:lnTo>
                  <a:lnTo>
                    <a:pt x="1474" y="824"/>
                  </a:lnTo>
                  <a:lnTo>
                    <a:pt x="1474" y="826"/>
                  </a:lnTo>
                  <a:lnTo>
                    <a:pt x="1468" y="826"/>
                  </a:lnTo>
                  <a:lnTo>
                    <a:pt x="1465" y="826"/>
                  </a:lnTo>
                  <a:lnTo>
                    <a:pt x="1465" y="829"/>
                  </a:lnTo>
                  <a:lnTo>
                    <a:pt x="1454" y="829"/>
                  </a:lnTo>
                  <a:lnTo>
                    <a:pt x="1451" y="829"/>
                  </a:lnTo>
                  <a:lnTo>
                    <a:pt x="1446" y="829"/>
                  </a:lnTo>
                  <a:lnTo>
                    <a:pt x="1446" y="831"/>
                  </a:lnTo>
                  <a:lnTo>
                    <a:pt x="1429" y="831"/>
                  </a:lnTo>
                  <a:lnTo>
                    <a:pt x="1429" y="832"/>
                  </a:lnTo>
                  <a:lnTo>
                    <a:pt x="1418" y="832"/>
                  </a:lnTo>
                  <a:lnTo>
                    <a:pt x="1415" y="832"/>
                  </a:lnTo>
                  <a:lnTo>
                    <a:pt x="1415" y="834"/>
                  </a:lnTo>
                  <a:lnTo>
                    <a:pt x="1406" y="834"/>
                  </a:lnTo>
                  <a:lnTo>
                    <a:pt x="1401" y="834"/>
                  </a:lnTo>
                  <a:lnTo>
                    <a:pt x="1401" y="837"/>
                  </a:lnTo>
                  <a:lnTo>
                    <a:pt x="1398" y="837"/>
                  </a:lnTo>
                  <a:lnTo>
                    <a:pt x="1387" y="837"/>
                  </a:lnTo>
                  <a:lnTo>
                    <a:pt x="1370" y="837"/>
                  </a:lnTo>
                  <a:lnTo>
                    <a:pt x="1370" y="839"/>
                  </a:lnTo>
                  <a:lnTo>
                    <a:pt x="1365" y="839"/>
                  </a:lnTo>
                  <a:lnTo>
                    <a:pt x="1362" y="839"/>
                  </a:lnTo>
                  <a:lnTo>
                    <a:pt x="1362" y="841"/>
                  </a:lnTo>
                  <a:lnTo>
                    <a:pt x="1353" y="841"/>
                  </a:lnTo>
                  <a:lnTo>
                    <a:pt x="1353" y="842"/>
                  </a:lnTo>
                  <a:lnTo>
                    <a:pt x="1348" y="842"/>
                  </a:lnTo>
                  <a:lnTo>
                    <a:pt x="1345" y="842"/>
                  </a:lnTo>
                  <a:lnTo>
                    <a:pt x="1345" y="846"/>
                  </a:lnTo>
                  <a:lnTo>
                    <a:pt x="1339" y="846"/>
                  </a:lnTo>
                  <a:lnTo>
                    <a:pt x="1337" y="846"/>
                  </a:lnTo>
                  <a:lnTo>
                    <a:pt x="1337" y="847"/>
                  </a:lnTo>
                  <a:lnTo>
                    <a:pt x="1334" y="847"/>
                  </a:lnTo>
                  <a:lnTo>
                    <a:pt x="1334" y="849"/>
                  </a:lnTo>
                  <a:lnTo>
                    <a:pt x="1328" y="849"/>
                  </a:lnTo>
                  <a:lnTo>
                    <a:pt x="1325" y="849"/>
                  </a:lnTo>
                  <a:lnTo>
                    <a:pt x="1325" y="851"/>
                  </a:lnTo>
                  <a:lnTo>
                    <a:pt x="1320" y="851"/>
                  </a:lnTo>
                  <a:lnTo>
                    <a:pt x="1320" y="852"/>
                  </a:lnTo>
                  <a:lnTo>
                    <a:pt x="1317" y="852"/>
                  </a:lnTo>
                  <a:lnTo>
                    <a:pt x="1317" y="854"/>
                  </a:lnTo>
                  <a:lnTo>
                    <a:pt x="1303" y="854"/>
                  </a:lnTo>
                  <a:lnTo>
                    <a:pt x="1289" y="854"/>
                  </a:lnTo>
                  <a:lnTo>
                    <a:pt x="1289" y="857"/>
                  </a:lnTo>
                  <a:lnTo>
                    <a:pt x="1286" y="857"/>
                  </a:lnTo>
                  <a:lnTo>
                    <a:pt x="1286" y="859"/>
                  </a:lnTo>
                  <a:lnTo>
                    <a:pt x="1281" y="859"/>
                  </a:lnTo>
                  <a:lnTo>
                    <a:pt x="1272" y="859"/>
                  </a:lnTo>
                  <a:lnTo>
                    <a:pt x="1272" y="861"/>
                  </a:lnTo>
                  <a:lnTo>
                    <a:pt x="1269" y="861"/>
                  </a:lnTo>
                  <a:lnTo>
                    <a:pt x="1269" y="862"/>
                  </a:lnTo>
                  <a:lnTo>
                    <a:pt x="1267" y="862"/>
                  </a:lnTo>
                  <a:lnTo>
                    <a:pt x="1267" y="868"/>
                  </a:lnTo>
                  <a:lnTo>
                    <a:pt x="1261" y="868"/>
                  </a:lnTo>
                  <a:lnTo>
                    <a:pt x="1261" y="869"/>
                  </a:lnTo>
                  <a:lnTo>
                    <a:pt x="1258" y="869"/>
                  </a:lnTo>
                  <a:lnTo>
                    <a:pt x="1258" y="873"/>
                  </a:lnTo>
                  <a:lnTo>
                    <a:pt x="1255" y="873"/>
                  </a:lnTo>
                  <a:lnTo>
                    <a:pt x="1255" y="874"/>
                  </a:lnTo>
                  <a:lnTo>
                    <a:pt x="1253" y="874"/>
                  </a:lnTo>
                  <a:lnTo>
                    <a:pt x="1253" y="876"/>
                  </a:lnTo>
                  <a:lnTo>
                    <a:pt x="1247" y="876"/>
                  </a:lnTo>
                  <a:lnTo>
                    <a:pt x="1247" y="878"/>
                  </a:lnTo>
                  <a:lnTo>
                    <a:pt x="1244" y="878"/>
                  </a:lnTo>
                  <a:lnTo>
                    <a:pt x="1244" y="883"/>
                  </a:lnTo>
                  <a:lnTo>
                    <a:pt x="1242" y="883"/>
                  </a:lnTo>
                  <a:lnTo>
                    <a:pt x="1242" y="888"/>
                  </a:lnTo>
                  <a:lnTo>
                    <a:pt x="1236" y="888"/>
                  </a:lnTo>
                  <a:lnTo>
                    <a:pt x="1236" y="891"/>
                  </a:lnTo>
                  <a:lnTo>
                    <a:pt x="1233" y="891"/>
                  </a:lnTo>
                  <a:lnTo>
                    <a:pt x="1233" y="894"/>
                  </a:lnTo>
                  <a:lnTo>
                    <a:pt x="1225" y="894"/>
                  </a:lnTo>
                  <a:lnTo>
                    <a:pt x="1225" y="898"/>
                  </a:lnTo>
                  <a:lnTo>
                    <a:pt x="1222" y="898"/>
                  </a:lnTo>
                  <a:lnTo>
                    <a:pt x="1222" y="903"/>
                  </a:lnTo>
                  <a:lnTo>
                    <a:pt x="1219" y="903"/>
                  </a:lnTo>
                  <a:lnTo>
                    <a:pt x="1219" y="904"/>
                  </a:lnTo>
                  <a:lnTo>
                    <a:pt x="1214" y="904"/>
                  </a:lnTo>
                  <a:lnTo>
                    <a:pt x="1214" y="906"/>
                  </a:lnTo>
                  <a:lnTo>
                    <a:pt x="1205" y="906"/>
                  </a:lnTo>
                  <a:lnTo>
                    <a:pt x="1200" y="906"/>
                  </a:lnTo>
                  <a:lnTo>
                    <a:pt x="1200" y="908"/>
                  </a:lnTo>
                  <a:lnTo>
                    <a:pt x="1197" y="908"/>
                  </a:lnTo>
                  <a:lnTo>
                    <a:pt x="1197" y="909"/>
                  </a:lnTo>
                  <a:lnTo>
                    <a:pt x="1194" y="909"/>
                  </a:lnTo>
                  <a:lnTo>
                    <a:pt x="1194" y="911"/>
                  </a:lnTo>
                  <a:lnTo>
                    <a:pt x="1188" y="911"/>
                  </a:lnTo>
                  <a:lnTo>
                    <a:pt x="1188" y="913"/>
                  </a:lnTo>
                  <a:lnTo>
                    <a:pt x="1180" y="913"/>
                  </a:lnTo>
                  <a:lnTo>
                    <a:pt x="1180" y="914"/>
                  </a:lnTo>
                  <a:lnTo>
                    <a:pt x="1177" y="914"/>
                  </a:lnTo>
                  <a:lnTo>
                    <a:pt x="1172" y="914"/>
                  </a:lnTo>
                  <a:lnTo>
                    <a:pt x="1166" y="916"/>
                  </a:lnTo>
                  <a:lnTo>
                    <a:pt x="1163" y="916"/>
                  </a:lnTo>
                  <a:lnTo>
                    <a:pt x="1163" y="921"/>
                  </a:lnTo>
                  <a:lnTo>
                    <a:pt x="1155" y="921"/>
                  </a:lnTo>
                  <a:lnTo>
                    <a:pt x="1149" y="921"/>
                  </a:lnTo>
                  <a:lnTo>
                    <a:pt x="1144" y="923"/>
                  </a:lnTo>
                  <a:lnTo>
                    <a:pt x="1138" y="923"/>
                  </a:lnTo>
                  <a:lnTo>
                    <a:pt x="1138" y="924"/>
                  </a:lnTo>
                  <a:lnTo>
                    <a:pt x="1132" y="924"/>
                  </a:lnTo>
                  <a:lnTo>
                    <a:pt x="1127" y="924"/>
                  </a:lnTo>
                  <a:lnTo>
                    <a:pt x="1127" y="926"/>
                  </a:lnTo>
                  <a:lnTo>
                    <a:pt x="1121" y="926"/>
                  </a:lnTo>
                  <a:lnTo>
                    <a:pt x="1121" y="928"/>
                  </a:lnTo>
                  <a:lnTo>
                    <a:pt x="1113" y="928"/>
                  </a:lnTo>
                  <a:lnTo>
                    <a:pt x="1113" y="930"/>
                  </a:lnTo>
                  <a:lnTo>
                    <a:pt x="1107" y="930"/>
                  </a:lnTo>
                  <a:lnTo>
                    <a:pt x="1107" y="931"/>
                  </a:lnTo>
                  <a:lnTo>
                    <a:pt x="1105" y="931"/>
                  </a:lnTo>
                  <a:lnTo>
                    <a:pt x="1096" y="931"/>
                  </a:lnTo>
                  <a:lnTo>
                    <a:pt x="1093" y="931"/>
                  </a:lnTo>
                  <a:lnTo>
                    <a:pt x="1088" y="933"/>
                  </a:lnTo>
                  <a:lnTo>
                    <a:pt x="1085" y="933"/>
                  </a:lnTo>
                  <a:lnTo>
                    <a:pt x="1082" y="933"/>
                  </a:lnTo>
                  <a:lnTo>
                    <a:pt x="1082" y="936"/>
                  </a:lnTo>
                  <a:lnTo>
                    <a:pt x="1079" y="936"/>
                  </a:lnTo>
                  <a:lnTo>
                    <a:pt x="1079" y="938"/>
                  </a:lnTo>
                  <a:lnTo>
                    <a:pt x="1074" y="938"/>
                  </a:lnTo>
                  <a:lnTo>
                    <a:pt x="1074" y="940"/>
                  </a:lnTo>
                  <a:lnTo>
                    <a:pt x="1068" y="940"/>
                  </a:lnTo>
                  <a:lnTo>
                    <a:pt x="1068" y="943"/>
                  </a:lnTo>
                  <a:lnTo>
                    <a:pt x="1065" y="943"/>
                  </a:lnTo>
                  <a:lnTo>
                    <a:pt x="1060" y="943"/>
                  </a:lnTo>
                  <a:lnTo>
                    <a:pt x="1060" y="945"/>
                  </a:lnTo>
                  <a:lnTo>
                    <a:pt x="1049" y="945"/>
                  </a:lnTo>
                  <a:lnTo>
                    <a:pt x="1046" y="945"/>
                  </a:lnTo>
                  <a:lnTo>
                    <a:pt x="1040" y="945"/>
                  </a:lnTo>
                  <a:lnTo>
                    <a:pt x="1040" y="946"/>
                  </a:lnTo>
                  <a:lnTo>
                    <a:pt x="1037" y="946"/>
                  </a:lnTo>
                  <a:lnTo>
                    <a:pt x="1037" y="948"/>
                  </a:lnTo>
                  <a:lnTo>
                    <a:pt x="1032" y="948"/>
                  </a:lnTo>
                  <a:lnTo>
                    <a:pt x="1032" y="950"/>
                  </a:lnTo>
                  <a:lnTo>
                    <a:pt x="1026" y="950"/>
                  </a:lnTo>
                  <a:lnTo>
                    <a:pt x="1021" y="950"/>
                  </a:lnTo>
                  <a:lnTo>
                    <a:pt x="1021" y="951"/>
                  </a:lnTo>
                  <a:lnTo>
                    <a:pt x="1012" y="951"/>
                  </a:lnTo>
                  <a:lnTo>
                    <a:pt x="1012" y="953"/>
                  </a:lnTo>
                  <a:lnTo>
                    <a:pt x="1007" y="953"/>
                  </a:lnTo>
                  <a:lnTo>
                    <a:pt x="1007" y="955"/>
                  </a:lnTo>
                  <a:lnTo>
                    <a:pt x="1004" y="955"/>
                  </a:lnTo>
                  <a:lnTo>
                    <a:pt x="1004" y="956"/>
                  </a:lnTo>
                  <a:lnTo>
                    <a:pt x="1001" y="956"/>
                  </a:lnTo>
                  <a:lnTo>
                    <a:pt x="998" y="956"/>
                  </a:lnTo>
                  <a:lnTo>
                    <a:pt x="998" y="958"/>
                  </a:lnTo>
                  <a:lnTo>
                    <a:pt x="993" y="958"/>
                  </a:lnTo>
                  <a:lnTo>
                    <a:pt x="990" y="958"/>
                  </a:lnTo>
                  <a:lnTo>
                    <a:pt x="990" y="960"/>
                  </a:lnTo>
                  <a:lnTo>
                    <a:pt x="987" y="960"/>
                  </a:lnTo>
                  <a:lnTo>
                    <a:pt x="987" y="961"/>
                  </a:lnTo>
                  <a:lnTo>
                    <a:pt x="982" y="961"/>
                  </a:lnTo>
                  <a:lnTo>
                    <a:pt x="979" y="961"/>
                  </a:lnTo>
                  <a:lnTo>
                    <a:pt x="979" y="965"/>
                  </a:lnTo>
                  <a:lnTo>
                    <a:pt x="976" y="965"/>
                  </a:lnTo>
                  <a:lnTo>
                    <a:pt x="973" y="965"/>
                  </a:lnTo>
                  <a:lnTo>
                    <a:pt x="973" y="966"/>
                  </a:lnTo>
                  <a:lnTo>
                    <a:pt x="968" y="966"/>
                  </a:lnTo>
                  <a:lnTo>
                    <a:pt x="965" y="966"/>
                  </a:lnTo>
                  <a:lnTo>
                    <a:pt x="965" y="970"/>
                  </a:lnTo>
                  <a:lnTo>
                    <a:pt x="959" y="970"/>
                  </a:lnTo>
                  <a:lnTo>
                    <a:pt x="956" y="970"/>
                  </a:lnTo>
                  <a:lnTo>
                    <a:pt x="956" y="971"/>
                  </a:lnTo>
                  <a:lnTo>
                    <a:pt x="954" y="971"/>
                  </a:lnTo>
                  <a:lnTo>
                    <a:pt x="954" y="975"/>
                  </a:lnTo>
                  <a:lnTo>
                    <a:pt x="951" y="975"/>
                  </a:lnTo>
                  <a:lnTo>
                    <a:pt x="951" y="978"/>
                  </a:lnTo>
                  <a:lnTo>
                    <a:pt x="945" y="978"/>
                  </a:lnTo>
                  <a:lnTo>
                    <a:pt x="945" y="980"/>
                  </a:lnTo>
                  <a:lnTo>
                    <a:pt x="942" y="980"/>
                  </a:lnTo>
                  <a:lnTo>
                    <a:pt x="942" y="981"/>
                  </a:lnTo>
                  <a:lnTo>
                    <a:pt x="940" y="981"/>
                  </a:lnTo>
                  <a:lnTo>
                    <a:pt x="940" y="983"/>
                  </a:lnTo>
                  <a:lnTo>
                    <a:pt x="934" y="983"/>
                  </a:lnTo>
                  <a:lnTo>
                    <a:pt x="934" y="986"/>
                  </a:lnTo>
                  <a:lnTo>
                    <a:pt x="931" y="986"/>
                  </a:lnTo>
                  <a:lnTo>
                    <a:pt x="931" y="995"/>
                  </a:lnTo>
                  <a:lnTo>
                    <a:pt x="928" y="995"/>
                  </a:lnTo>
                  <a:lnTo>
                    <a:pt x="928" y="998"/>
                  </a:lnTo>
                  <a:lnTo>
                    <a:pt x="923" y="998"/>
                  </a:lnTo>
                  <a:lnTo>
                    <a:pt x="923" y="1000"/>
                  </a:lnTo>
                  <a:lnTo>
                    <a:pt x="920" y="1002"/>
                  </a:lnTo>
                  <a:lnTo>
                    <a:pt x="920" y="1003"/>
                  </a:lnTo>
                  <a:lnTo>
                    <a:pt x="912" y="1003"/>
                  </a:lnTo>
                  <a:lnTo>
                    <a:pt x="909" y="1003"/>
                  </a:lnTo>
                  <a:lnTo>
                    <a:pt x="909" y="1005"/>
                  </a:lnTo>
                  <a:lnTo>
                    <a:pt x="906" y="1005"/>
                  </a:lnTo>
                  <a:lnTo>
                    <a:pt x="900" y="1005"/>
                  </a:lnTo>
                  <a:lnTo>
                    <a:pt x="900" y="1008"/>
                  </a:lnTo>
                  <a:lnTo>
                    <a:pt x="895" y="1008"/>
                  </a:lnTo>
                  <a:lnTo>
                    <a:pt x="892" y="1008"/>
                  </a:lnTo>
                  <a:lnTo>
                    <a:pt x="892" y="1010"/>
                  </a:lnTo>
                  <a:lnTo>
                    <a:pt x="886" y="1010"/>
                  </a:lnTo>
                  <a:lnTo>
                    <a:pt x="884" y="1010"/>
                  </a:lnTo>
                  <a:lnTo>
                    <a:pt x="884" y="1012"/>
                  </a:lnTo>
                  <a:lnTo>
                    <a:pt x="878" y="1012"/>
                  </a:lnTo>
                  <a:lnTo>
                    <a:pt x="875" y="1012"/>
                  </a:lnTo>
                  <a:lnTo>
                    <a:pt x="875" y="1013"/>
                  </a:lnTo>
                  <a:lnTo>
                    <a:pt x="867" y="1013"/>
                  </a:lnTo>
                  <a:lnTo>
                    <a:pt x="867" y="1015"/>
                  </a:lnTo>
                  <a:lnTo>
                    <a:pt x="861" y="1015"/>
                  </a:lnTo>
                  <a:lnTo>
                    <a:pt x="861" y="1017"/>
                  </a:lnTo>
                  <a:lnTo>
                    <a:pt x="859" y="1017"/>
                  </a:lnTo>
                  <a:lnTo>
                    <a:pt x="859" y="1018"/>
                  </a:lnTo>
                  <a:lnTo>
                    <a:pt x="850" y="1018"/>
                  </a:lnTo>
                  <a:lnTo>
                    <a:pt x="850" y="1020"/>
                  </a:lnTo>
                  <a:lnTo>
                    <a:pt x="847" y="1020"/>
                  </a:lnTo>
                  <a:lnTo>
                    <a:pt x="847" y="1022"/>
                  </a:lnTo>
                  <a:lnTo>
                    <a:pt x="845" y="1022"/>
                  </a:lnTo>
                  <a:lnTo>
                    <a:pt x="839" y="1022"/>
                  </a:lnTo>
                  <a:lnTo>
                    <a:pt x="839" y="1023"/>
                  </a:lnTo>
                  <a:lnTo>
                    <a:pt x="831" y="1023"/>
                  </a:lnTo>
                  <a:lnTo>
                    <a:pt x="828" y="1023"/>
                  </a:lnTo>
                  <a:lnTo>
                    <a:pt x="828" y="1025"/>
                  </a:lnTo>
                  <a:lnTo>
                    <a:pt x="825" y="1025"/>
                  </a:lnTo>
                  <a:lnTo>
                    <a:pt x="819" y="1025"/>
                  </a:lnTo>
                  <a:lnTo>
                    <a:pt x="819" y="1027"/>
                  </a:lnTo>
                  <a:lnTo>
                    <a:pt x="817" y="1027"/>
                  </a:lnTo>
                  <a:lnTo>
                    <a:pt x="811" y="1027"/>
                  </a:lnTo>
                  <a:lnTo>
                    <a:pt x="811" y="1028"/>
                  </a:lnTo>
                  <a:lnTo>
                    <a:pt x="803" y="1028"/>
                  </a:lnTo>
                  <a:lnTo>
                    <a:pt x="803" y="1030"/>
                  </a:lnTo>
                  <a:lnTo>
                    <a:pt x="800" y="1030"/>
                  </a:lnTo>
                  <a:lnTo>
                    <a:pt x="800" y="1032"/>
                  </a:lnTo>
                  <a:lnTo>
                    <a:pt x="794" y="1032"/>
                  </a:lnTo>
                  <a:lnTo>
                    <a:pt x="786" y="1032"/>
                  </a:lnTo>
                  <a:lnTo>
                    <a:pt x="786" y="1033"/>
                  </a:lnTo>
                  <a:lnTo>
                    <a:pt x="783" y="1033"/>
                  </a:lnTo>
                  <a:lnTo>
                    <a:pt x="777" y="1033"/>
                  </a:lnTo>
                  <a:lnTo>
                    <a:pt x="777" y="1035"/>
                  </a:lnTo>
                  <a:lnTo>
                    <a:pt x="769" y="1035"/>
                  </a:lnTo>
                  <a:lnTo>
                    <a:pt x="752" y="1035"/>
                  </a:lnTo>
                  <a:lnTo>
                    <a:pt x="752" y="1037"/>
                  </a:lnTo>
                  <a:lnTo>
                    <a:pt x="747" y="1037"/>
                  </a:lnTo>
                  <a:lnTo>
                    <a:pt x="744" y="1037"/>
                  </a:lnTo>
                  <a:lnTo>
                    <a:pt x="744" y="1038"/>
                  </a:lnTo>
                  <a:lnTo>
                    <a:pt x="738" y="1038"/>
                  </a:lnTo>
                  <a:lnTo>
                    <a:pt x="738" y="1040"/>
                  </a:lnTo>
                  <a:lnTo>
                    <a:pt x="733" y="1040"/>
                  </a:lnTo>
                  <a:lnTo>
                    <a:pt x="733" y="1042"/>
                  </a:lnTo>
                  <a:lnTo>
                    <a:pt x="727" y="1042"/>
                  </a:lnTo>
                  <a:lnTo>
                    <a:pt x="727" y="1043"/>
                  </a:lnTo>
                  <a:lnTo>
                    <a:pt x="724" y="1043"/>
                  </a:lnTo>
                  <a:lnTo>
                    <a:pt x="724" y="1045"/>
                  </a:lnTo>
                  <a:lnTo>
                    <a:pt x="722" y="1045"/>
                  </a:lnTo>
                  <a:lnTo>
                    <a:pt x="722" y="1047"/>
                  </a:lnTo>
                  <a:lnTo>
                    <a:pt x="710" y="1047"/>
                  </a:lnTo>
                  <a:lnTo>
                    <a:pt x="702" y="1047"/>
                  </a:lnTo>
                  <a:lnTo>
                    <a:pt x="702" y="1048"/>
                  </a:lnTo>
                  <a:lnTo>
                    <a:pt x="699" y="1048"/>
                  </a:lnTo>
                  <a:lnTo>
                    <a:pt x="694" y="1048"/>
                  </a:lnTo>
                  <a:lnTo>
                    <a:pt x="694" y="1050"/>
                  </a:lnTo>
                  <a:lnTo>
                    <a:pt x="688" y="1050"/>
                  </a:lnTo>
                  <a:lnTo>
                    <a:pt x="688" y="1052"/>
                  </a:lnTo>
                  <a:lnTo>
                    <a:pt x="685" y="1052"/>
                  </a:lnTo>
                  <a:lnTo>
                    <a:pt x="680" y="1052"/>
                  </a:lnTo>
                  <a:lnTo>
                    <a:pt x="677" y="1052"/>
                  </a:lnTo>
                  <a:lnTo>
                    <a:pt x="677" y="1053"/>
                  </a:lnTo>
                  <a:lnTo>
                    <a:pt x="674" y="1053"/>
                  </a:lnTo>
                  <a:lnTo>
                    <a:pt x="674" y="1055"/>
                  </a:lnTo>
                  <a:lnTo>
                    <a:pt x="671" y="1055"/>
                  </a:lnTo>
                  <a:lnTo>
                    <a:pt x="671" y="1057"/>
                  </a:lnTo>
                  <a:lnTo>
                    <a:pt x="663" y="1057"/>
                  </a:lnTo>
                  <a:lnTo>
                    <a:pt x="663" y="1059"/>
                  </a:lnTo>
                  <a:lnTo>
                    <a:pt x="657" y="1059"/>
                  </a:lnTo>
                  <a:lnTo>
                    <a:pt x="657" y="1060"/>
                  </a:lnTo>
                  <a:lnTo>
                    <a:pt x="654" y="1060"/>
                  </a:lnTo>
                  <a:lnTo>
                    <a:pt x="652" y="1060"/>
                  </a:lnTo>
                  <a:lnTo>
                    <a:pt x="652" y="1062"/>
                  </a:lnTo>
                  <a:lnTo>
                    <a:pt x="646" y="1062"/>
                  </a:lnTo>
                  <a:lnTo>
                    <a:pt x="646" y="1065"/>
                  </a:lnTo>
                  <a:lnTo>
                    <a:pt x="643" y="1065"/>
                  </a:lnTo>
                  <a:lnTo>
                    <a:pt x="643" y="1069"/>
                  </a:lnTo>
                  <a:lnTo>
                    <a:pt x="640" y="1069"/>
                  </a:lnTo>
                  <a:lnTo>
                    <a:pt x="640" y="1072"/>
                  </a:lnTo>
                  <a:lnTo>
                    <a:pt x="638" y="1072"/>
                  </a:lnTo>
                  <a:lnTo>
                    <a:pt x="638" y="1074"/>
                  </a:lnTo>
                  <a:lnTo>
                    <a:pt x="632" y="1074"/>
                  </a:lnTo>
                  <a:lnTo>
                    <a:pt x="632" y="1077"/>
                  </a:lnTo>
                  <a:lnTo>
                    <a:pt x="629" y="1077"/>
                  </a:lnTo>
                  <a:lnTo>
                    <a:pt x="629" y="1080"/>
                  </a:lnTo>
                  <a:lnTo>
                    <a:pt x="627" y="1080"/>
                  </a:lnTo>
                  <a:lnTo>
                    <a:pt x="627" y="1087"/>
                  </a:lnTo>
                  <a:lnTo>
                    <a:pt x="621" y="1087"/>
                  </a:lnTo>
                  <a:lnTo>
                    <a:pt x="621" y="1102"/>
                  </a:lnTo>
                  <a:lnTo>
                    <a:pt x="618" y="1102"/>
                  </a:lnTo>
                  <a:lnTo>
                    <a:pt x="618" y="1105"/>
                  </a:lnTo>
                  <a:lnTo>
                    <a:pt x="615" y="1105"/>
                  </a:lnTo>
                  <a:lnTo>
                    <a:pt x="615" y="1109"/>
                  </a:lnTo>
                  <a:lnTo>
                    <a:pt x="610" y="1109"/>
                  </a:lnTo>
                  <a:lnTo>
                    <a:pt x="610" y="1110"/>
                  </a:lnTo>
                  <a:lnTo>
                    <a:pt x="607" y="1110"/>
                  </a:lnTo>
                  <a:lnTo>
                    <a:pt x="607" y="1112"/>
                  </a:lnTo>
                  <a:lnTo>
                    <a:pt x="604" y="1112"/>
                  </a:lnTo>
                  <a:lnTo>
                    <a:pt x="604" y="1114"/>
                  </a:lnTo>
                  <a:lnTo>
                    <a:pt x="599" y="1114"/>
                  </a:lnTo>
                  <a:lnTo>
                    <a:pt x="599" y="1115"/>
                  </a:lnTo>
                  <a:lnTo>
                    <a:pt x="596" y="1115"/>
                  </a:lnTo>
                  <a:lnTo>
                    <a:pt x="596" y="1119"/>
                  </a:lnTo>
                  <a:lnTo>
                    <a:pt x="593" y="1119"/>
                  </a:lnTo>
                  <a:lnTo>
                    <a:pt x="587" y="1119"/>
                  </a:lnTo>
                  <a:lnTo>
                    <a:pt x="587" y="1122"/>
                  </a:lnTo>
                  <a:lnTo>
                    <a:pt x="582" y="1122"/>
                  </a:lnTo>
                  <a:lnTo>
                    <a:pt x="582" y="1124"/>
                  </a:lnTo>
                  <a:lnTo>
                    <a:pt x="573" y="1124"/>
                  </a:lnTo>
                  <a:lnTo>
                    <a:pt x="573" y="1126"/>
                  </a:lnTo>
                  <a:lnTo>
                    <a:pt x="571" y="1126"/>
                  </a:lnTo>
                  <a:lnTo>
                    <a:pt x="565" y="1126"/>
                  </a:lnTo>
                  <a:lnTo>
                    <a:pt x="565" y="1127"/>
                  </a:lnTo>
                  <a:lnTo>
                    <a:pt x="562" y="1127"/>
                  </a:lnTo>
                  <a:lnTo>
                    <a:pt x="562" y="1129"/>
                  </a:lnTo>
                  <a:lnTo>
                    <a:pt x="554" y="1129"/>
                  </a:lnTo>
                  <a:lnTo>
                    <a:pt x="551" y="1129"/>
                  </a:lnTo>
                  <a:lnTo>
                    <a:pt x="548" y="1129"/>
                  </a:lnTo>
                  <a:lnTo>
                    <a:pt x="548" y="1131"/>
                  </a:lnTo>
                  <a:lnTo>
                    <a:pt x="540" y="1131"/>
                  </a:lnTo>
                  <a:lnTo>
                    <a:pt x="540" y="1134"/>
                  </a:lnTo>
                  <a:lnTo>
                    <a:pt x="537" y="1134"/>
                  </a:lnTo>
                  <a:lnTo>
                    <a:pt x="534" y="1134"/>
                  </a:lnTo>
                  <a:lnTo>
                    <a:pt x="531" y="1134"/>
                  </a:lnTo>
                  <a:lnTo>
                    <a:pt x="531" y="1136"/>
                  </a:lnTo>
                  <a:lnTo>
                    <a:pt x="526" y="1136"/>
                  </a:lnTo>
                  <a:lnTo>
                    <a:pt x="523" y="1136"/>
                  </a:lnTo>
                  <a:lnTo>
                    <a:pt x="523" y="1137"/>
                  </a:lnTo>
                  <a:lnTo>
                    <a:pt x="517" y="1137"/>
                  </a:lnTo>
                  <a:lnTo>
                    <a:pt x="517" y="1139"/>
                  </a:lnTo>
                  <a:lnTo>
                    <a:pt x="515" y="1139"/>
                  </a:lnTo>
                  <a:lnTo>
                    <a:pt x="515" y="1141"/>
                  </a:lnTo>
                  <a:lnTo>
                    <a:pt x="512" y="1141"/>
                  </a:lnTo>
                  <a:lnTo>
                    <a:pt x="504" y="1141"/>
                  </a:lnTo>
                  <a:lnTo>
                    <a:pt x="504" y="1142"/>
                  </a:lnTo>
                  <a:lnTo>
                    <a:pt x="501" y="1142"/>
                  </a:lnTo>
                  <a:lnTo>
                    <a:pt x="498" y="1142"/>
                  </a:lnTo>
                  <a:lnTo>
                    <a:pt x="498" y="1146"/>
                  </a:lnTo>
                  <a:lnTo>
                    <a:pt x="492" y="1146"/>
                  </a:lnTo>
                  <a:lnTo>
                    <a:pt x="490" y="1146"/>
                  </a:lnTo>
                  <a:lnTo>
                    <a:pt x="490" y="1149"/>
                  </a:lnTo>
                  <a:lnTo>
                    <a:pt x="487" y="1149"/>
                  </a:lnTo>
                  <a:lnTo>
                    <a:pt x="481" y="1149"/>
                  </a:lnTo>
                  <a:lnTo>
                    <a:pt x="481" y="1151"/>
                  </a:lnTo>
                  <a:lnTo>
                    <a:pt x="473" y="1151"/>
                  </a:lnTo>
                  <a:lnTo>
                    <a:pt x="470" y="1151"/>
                  </a:lnTo>
                  <a:lnTo>
                    <a:pt x="470" y="1152"/>
                  </a:lnTo>
                  <a:lnTo>
                    <a:pt x="464" y="1152"/>
                  </a:lnTo>
                  <a:lnTo>
                    <a:pt x="464" y="1154"/>
                  </a:lnTo>
                  <a:lnTo>
                    <a:pt x="459" y="1154"/>
                  </a:lnTo>
                  <a:lnTo>
                    <a:pt x="459" y="1156"/>
                  </a:lnTo>
                  <a:lnTo>
                    <a:pt x="456" y="1156"/>
                  </a:lnTo>
                  <a:lnTo>
                    <a:pt x="456" y="1157"/>
                  </a:lnTo>
                  <a:lnTo>
                    <a:pt x="453" y="1157"/>
                  </a:lnTo>
                  <a:lnTo>
                    <a:pt x="448" y="1157"/>
                  </a:lnTo>
                  <a:lnTo>
                    <a:pt x="448" y="1159"/>
                  </a:lnTo>
                  <a:lnTo>
                    <a:pt x="445" y="1159"/>
                  </a:lnTo>
                  <a:lnTo>
                    <a:pt x="442" y="1159"/>
                  </a:lnTo>
                  <a:lnTo>
                    <a:pt x="442" y="1161"/>
                  </a:lnTo>
                  <a:lnTo>
                    <a:pt x="436" y="1161"/>
                  </a:lnTo>
                  <a:lnTo>
                    <a:pt x="436" y="1162"/>
                  </a:lnTo>
                  <a:lnTo>
                    <a:pt x="434" y="1162"/>
                  </a:lnTo>
                  <a:lnTo>
                    <a:pt x="434" y="1164"/>
                  </a:lnTo>
                  <a:lnTo>
                    <a:pt x="431" y="1164"/>
                  </a:lnTo>
                  <a:lnTo>
                    <a:pt x="431" y="1167"/>
                  </a:lnTo>
                  <a:lnTo>
                    <a:pt x="425" y="1167"/>
                  </a:lnTo>
                  <a:lnTo>
                    <a:pt x="420" y="1167"/>
                  </a:lnTo>
                  <a:lnTo>
                    <a:pt x="420" y="1169"/>
                  </a:lnTo>
                  <a:lnTo>
                    <a:pt x="414" y="1169"/>
                  </a:lnTo>
                  <a:lnTo>
                    <a:pt x="414" y="1171"/>
                  </a:lnTo>
                  <a:lnTo>
                    <a:pt x="411" y="1171"/>
                  </a:lnTo>
                  <a:lnTo>
                    <a:pt x="411" y="1172"/>
                  </a:lnTo>
                  <a:lnTo>
                    <a:pt x="408" y="1172"/>
                  </a:lnTo>
                  <a:lnTo>
                    <a:pt x="406" y="1172"/>
                  </a:lnTo>
                  <a:lnTo>
                    <a:pt x="406" y="1174"/>
                  </a:lnTo>
                  <a:lnTo>
                    <a:pt x="394" y="1174"/>
                  </a:lnTo>
                  <a:lnTo>
                    <a:pt x="386" y="1174"/>
                  </a:lnTo>
                  <a:lnTo>
                    <a:pt x="386" y="1176"/>
                  </a:lnTo>
                  <a:lnTo>
                    <a:pt x="381" y="1176"/>
                  </a:lnTo>
                  <a:lnTo>
                    <a:pt x="381" y="1177"/>
                  </a:lnTo>
                  <a:lnTo>
                    <a:pt x="378" y="1177"/>
                  </a:lnTo>
                  <a:lnTo>
                    <a:pt x="378" y="1179"/>
                  </a:lnTo>
                  <a:lnTo>
                    <a:pt x="375" y="1179"/>
                  </a:lnTo>
                  <a:lnTo>
                    <a:pt x="372" y="1179"/>
                  </a:lnTo>
                  <a:lnTo>
                    <a:pt x="372" y="1181"/>
                  </a:lnTo>
                  <a:lnTo>
                    <a:pt x="367" y="1181"/>
                  </a:lnTo>
                  <a:lnTo>
                    <a:pt x="364" y="1181"/>
                  </a:lnTo>
                  <a:lnTo>
                    <a:pt x="364" y="1183"/>
                  </a:lnTo>
                  <a:lnTo>
                    <a:pt x="361" y="1183"/>
                  </a:lnTo>
                  <a:lnTo>
                    <a:pt x="361" y="1184"/>
                  </a:lnTo>
                  <a:lnTo>
                    <a:pt x="358" y="1184"/>
                  </a:lnTo>
                  <a:lnTo>
                    <a:pt x="358" y="1186"/>
                  </a:lnTo>
                  <a:lnTo>
                    <a:pt x="353" y="1186"/>
                  </a:lnTo>
                  <a:lnTo>
                    <a:pt x="353" y="1188"/>
                  </a:lnTo>
                  <a:lnTo>
                    <a:pt x="350" y="1188"/>
                  </a:lnTo>
                  <a:lnTo>
                    <a:pt x="350" y="1189"/>
                  </a:lnTo>
                  <a:lnTo>
                    <a:pt x="344" y="1189"/>
                  </a:lnTo>
                  <a:lnTo>
                    <a:pt x="341" y="1189"/>
                  </a:lnTo>
                  <a:lnTo>
                    <a:pt x="341" y="1194"/>
                  </a:lnTo>
                  <a:lnTo>
                    <a:pt x="339" y="1194"/>
                  </a:lnTo>
                  <a:lnTo>
                    <a:pt x="339" y="1198"/>
                  </a:lnTo>
                  <a:lnTo>
                    <a:pt x="333" y="1198"/>
                  </a:lnTo>
                  <a:lnTo>
                    <a:pt x="333" y="1199"/>
                  </a:lnTo>
                  <a:lnTo>
                    <a:pt x="330" y="1199"/>
                  </a:lnTo>
                  <a:lnTo>
                    <a:pt x="330" y="1206"/>
                  </a:lnTo>
                  <a:lnTo>
                    <a:pt x="327" y="1206"/>
                  </a:lnTo>
                  <a:lnTo>
                    <a:pt x="327" y="1209"/>
                  </a:lnTo>
                  <a:lnTo>
                    <a:pt x="325" y="1209"/>
                  </a:lnTo>
                  <a:lnTo>
                    <a:pt x="325" y="1213"/>
                  </a:lnTo>
                  <a:lnTo>
                    <a:pt x="319" y="1213"/>
                  </a:lnTo>
                  <a:lnTo>
                    <a:pt x="319" y="1219"/>
                  </a:lnTo>
                  <a:lnTo>
                    <a:pt x="316" y="1219"/>
                  </a:lnTo>
                  <a:lnTo>
                    <a:pt x="316" y="1233"/>
                  </a:lnTo>
                  <a:lnTo>
                    <a:pt x="313" y="1233"/>
                  </a:lnTo>
                  <a:lnTo>
                    <a:pt x="313" y="1253"/>
                  </a:lnTo>
                  <a:lnTo>
                    <a:pt x="308" y="1253"/>
                  </a:lnTo>
                  <a:lnTo>
                    <a:pt x="308" y="1261"/>
                  </a:lnTo>
                  <a:lnTo>
                    <a:pt x="305" y="1261"/>
                  </a:lnTo>
                  <a:lnTo>
                    <a:pt x="305" y="1266"/>
                  </a:lnTo>
                  <a:lnTo>
                    <a:pt x="302" y="1266"/>
                  </a:lnTo>
                  <a:lnTo>
                    <a:pt x="302" y="1271"/>
                  </a:lnTo>
                  <a:lnTo>
                    <a:pt x="297" y="1271"/>
                  </a:lnTo>
                  <a:lnTo>
                    <a:pt x="297" y="1275"/>
                  </a:lnTo>
                  <a:lnTo>
                    <a:pt x="294" y="1275"/>
                  </a:lnTo>
                  <a:lnTo>
                    <a:pt x="294" y="1278"/>
                  </a:lnTo>
                  <a:lnTo>
                    <a:pt x="291" y="1278"/>
                  </a:lnTo>
                  <a:lnTo>
                    <a:pt x="291" y="1281"/>
                  </a:lnTo>
                  <a:lnTo>
                    <a:pt x="285" y="1281"/>
                  </a:lnTo>
                  <a:lnTo>
                    <a:pt x="285" y="1285"/>
                  </a:lnTo>
                  <a:lnTo>
                    <a:pt x="283" y="1285"/>
                  </a:lnTo>
                  <a:lnTo>
                    <a:pt x="283" y="1286"/>
                  </a:lnTo>
                  <a:lnTo>
                    <a:pt x="280" y="1286"/>
                  </a:lnTo>
                  <a:lnTo>
                    <a:pt x="280" y="1288"/>
                  </a:lnTo>
                  <a:lnTo>
                    <a:pt x="274" y="1288"/>
                  </a:lnTo>
                  <a:lnTo>
                    <a:pt x="271" y="1288"/>
                  </a:lnTo>
                  <a:lnTo>
                    <a:pt x="271" y="1290"/>
                  </a:lnTo>
                  <a:lnTo>
                    <a:pt x="269" y="1290"/>
                  </a:lnTo>
                  <a:lnTo>
                    <a:pt x="266" y="1290"/>
                  </a:lnTo>
                  <a:lnTo>
                    <a:pt x="266" y="1291"/>
                  </a:lnTo>
                  <a:lnTo>
                    <a:pt x="260" y="1291"/>
                  </a:lnTo>
                  <a:lnTo>
                    <a:pt x="260" y="1293"/>
                  </a:lnTo>
                  <a:lnTo>
                    <a:pt x="258" y="1293"/>
                  </a:lnTo>
                  <a:lnTo>
                    <a:pt x="258" y="1295"/>
                  </a:lnTo>
                  <a:lnTo>
                    <a:pt x="252" y="1295"/>
                  </a:lnTo>
                  <a:lnTo>
                    <a:pt x="252" y="1296"/>
                  </a:lnTo>
                  <a:lnTo>
                    <a:pt x="249" y="1296"/>
                  </a:lnTo>
                  <a:lnTo>
                    <a:pt x="249" y="1298"/>
                  </a:lnTo>
                  <a:lnTo>
                    <a:pt x="238" y="1298"/>
                  </a:lnTo>
                  <a:lnTo>
                    <a:pt x="238" y="1300"/>
                  </a:lnTo>
                  <a:lnTo>
                    <a:pt x="235" y="1300"/>
                  </a:lnTo>
                  <a:lnTo>
                    <a:pt x="235" y="1301"/>
                  </a:lnTo>
                  <a:lnTo>
                    <a:pt x="232" y="1301"/>
                  </a:lnTo>
                  <a:lnTo>
                    <a:pt x="232" y="1303"/>
                  </a:lnTo>
                  <a:lnTo>
                    <a:pt x="227" y="1303"/>
                  </a:lnTo>
                  <a:lnTo>
                    <a:pt x="227" y="1305"/>
                  </a:lnTo>
                  <a:lnTo>
                    <a:pt x="224" y="1305"/>
                  </a:lnTo>
                  <a:lnTo>
                    <a:pt x="221" y="1305"/>
                  </a:lnTo>
                  <a:lnTo>
                    <a:pt x="216" y="1305"/>
                  </a:lnTo>
                  <a:lnTo>
                    <a:pt x="216" y="1306"/>
                  </a:lnTo>
                  <a:lnTo>
                    <a:pt x="213" y="1306"/>
                  </a:lnTo>
                  <a:lnTo>
                    <a:pt x="213" y="1308"/>
                  </a:lnTo>
                  <a:lnTo>
                    <a:pt x="210" y="1308"/>
                  </a:lnTo>
                  <a:lnTo>
                    <a:pt x="210" y="1310"/>
                  </a:lnTo>
                  <a:lnTo>
                    <a:pt x="204" y="1310"/>
                  </a:lnTo>
                  <a:lnTo>
                    <a:pt x="202" y="1310"/>
                  </a:lnTo>
                  <a:lnTo>
                    <a:pt x="199" y="1310"/>
                  </a:lnTo>
                  <a:lnTo>
                    <a:pt x="199" y="1312"/>
                  </a:lnTo>
                  <a:lnTo>
                    <a:pt x="193" y="1312"/>
                  </a:lnTo>
                  <a:lnTo>
                    <a:pt x="193" y="1313"/>
                  </a:lnTo>
                  <a:lnTo>
                    <a:pt x="190" y="1313"/>
                  </a:lnTo>
                  <a:lnTo>
                    <a:pt x="188" y="1313"/>
                  </a:lnTo>
                  <a:lnTo>
                    <a:pt x="188" y="1315"/>
                  </a:lnTo>
                  <a:lnTo>
                    <a:pt x="185" y="1315"/>
                  </a:lnTo>
                  <a:lnTo>
                    <a:pt x="185" y="1317"/>
                  </a:lnTo>
                  <a:lnTo>
                    <a:pt x="179" y="1317"/>
                  </a:lnTo>
                  <a:lnTo>
                    <a:pt x="179" y="1318"/>
                  </a:lnTo>
                  <a:lnTo>
                    <a:pt x="176" y="1318"/>
                  </a:lnTo>
                  <a:lnTo>
                    <a:pt x="174" y="1318"/>
                  </a:lnTo>
                  <a:lnTo>
                    <a:pt x="168" y="1318"/>
                  </a:lnTo>
                  <a:lnTo>
                    <a:pt x="168" y="1320"/>
                  </a:lnTo>
                  <a:lnTo>
                    <a:pt x="165" y="1320"/>
                  </a:lnTo>
                  <a:lnTo>
                    <a:pt x="165" y="1323"/>
                  </a:lnTo>
                  <a:lnTo>
                    <a:pt x="160" y="1323"/>
                  </a:lnTo>
                  <a:lnTo>
                    <a:pt x="157" y="1323"/>
                  </a:lnTo>
                  <a:lnTo>
                    <a:pt x="157" y="1325"/>
                  </a:lnTo>
                  <a:lnTo>
                    <a:pt x="154" y="1325"/>
                  </a:lnTo>
                  <a:lnTo>
                    <a:pt x="154" y="1327"/>
                  </a:lnTo>
                  <a:lnTo>
                    <a:pt x="151" y="1327"/>
                  </a:lnTo>
                  <a:lnTo>
                    <a:pt x="143" y="1327"/>
                  </a:lnTo>
                  <a:lnTo>
                    <a:pt x="143" y="1328"/>
                  </a:lnTo>
                  <a:lnTo>
                    <a:pt x="137" y="1328"/>
                  </a:lnTo>
                  <a:lnTo>
                    <a:pt x="132" y="1328"/>
                  </a:lnTo>
                  <a:lnTo>
                    <a:pt x="129" y="1328"/>
                  </a:lnTo>
                  <a:lnTo>
                    <a:pt x="129" y="1330"/>
                  </a:lnTo>
                  <a:lnTo>
                    <a:pt x="123" y="1330"/>
                  </a:lnTo>
                  <a:lnTo>
                    <a:pt x="123" y="1333"/>
                  </a:lnTo>
                  <a:lnTo>
                    <a:pt x="121" y="1333"/>
                  </a:lnTo>
                  <a:lnTo>
                    <a:pt x="118" y="1333"/>
                  </a:lnTo>
                  <a:lnTo>
                    <a:pt x="118" y="1335"/>
                  </a:lnTo>
                  <a:lnTo>
                    <a:pt x="109" y="1335"/>
                  </a:lnTo>
                  <a:lnTo>
                    <a:pt x="107" y="1335"/>
                  </a:lnTo>
                  <a:lnTo>
                    <a:pt x="107" y="1337"/>
                  </a:lnTo>
                  <a:lnTo>
                    <a:pt x="104" y="1337"/>
                  </a:lnTo>
                  <a:lnTo>
                    <a:pt x="104" y="1338"/>
                  </a:lnTo>
                  <a:lnTo>
                    <a:pt x="98" y="1338"/>
                  </a:lnTo>
                  <a:lnTo>
                    <a:pt x="95" y="1338"/>
                  </a:lnTo>
                  <a:lnTo>
                    <a:pt x="95" y="1340"/>
                  </a:lnTo>
                  <a:lnTo>
                    <a:pt x="87" y="1340"/>
                  </a:lnTo>
                  <a:lnTo>
                    <a:pt x="81" y="1340"/>
                  </a:lnTo>
                  <a:lnTo>
                    <a:pt x="81" y="1342"/>
                  </a:lnTo>
                  <a:lnTo>
                    <a:pt x="76" y="1342"/>
                  </a:lnTo>
                  <a:lnTo>
                    <a:pt x="73" y="1342"/>
                  </a:lnTo>
                  <a:lnTo>
                    <a:pt x="73" y="1343"/>
                  </a:lnTo>
                  <a:lnTo>
                    <a:pt x="70" y="1343"/>
                  </a:lnTo>
                  <a:lnTo>
                    <a:pt x="62" y="1343"/>
                  </a:lnTo>
                  <a:lnTo>
                    <a:pt x="59" y="1343"/>
                  </a:lnTo>
                  <a:lnTo>
                    <a:pt x="59" y="1345"/>
                  </a:lnTo>
                  <a:lnTo>
                    <a:pt x="53" y="1345"/>
                  </a:lnTo>
                  <a:lnTo>
                    <a:pt x="53" y="1347"/>
                  </a:lnTo>
                  <a:lnTo>
                    <a:pt x="51" y="1347"/>
                  </a:lnTo>
                  <a:lnTo>
                    <a:pt x="51" y="1348"/>
                  </a:lnTo>
                  <a:lnTo>
                    <a:pt x="45" y="1348"/>
                  </a:lnTo>
                  <a:lnTo>
                    <a:pt x="39" y="1348"/>
                  </a:lnTo>
                  <a:lnTo>
                    <a:pt x="37" y="1348"/>
                  </a:lnTo>
                  <a:lnTo>
                    <a:pt x="37" y="1350"/>
                  </a:lnTo>
                  <a:lnTo>
                    <a:pt x="31" y="1350"/>
                  </a:lnTo>
                  <a:lnTo>
                    <a:pt x="28" y="1350"/>
                  </a:lnTo>
                  <a:lnTo>
                    <a:pt x="28" y="1352"/>
                  </a:lnTo>
                  <a:lnTo>
                    <a:pt x="25" y="1352"/>
                  </a:lnTo>
                  <a:lnTo>
                    <a:pt x="25" y="1353"/>
                  </a:lnTo>
                  <a:lnTo>
                    <a:pt x="17" y="1353"/>
                  </a:lnTo>
                  <a:lnTo>
                    <a:pt x="17" y="1355"/>
                  </a:lnTo>
                  <a:lnTo>
                    <a:pt x="14" y="1355"/>
                  </a:lnTo>
                  <a:lnTo>
                    <a:pt x="12" y="1355"/>
                  </a:lnTo>
                  <a:lnTo>
                    <a:pt x="6" y="1355"/>
                  </a:lnTo>
                  <a:lnTo>
                    <a:pt x="6" y="1357"/>
                  </a:lnTo>
                  <a:lnTo>
                    <a:pt x="0" y="1357"/>
                  </a:lnTo>
                </a:path>
              </a:pathLst>
            </a:custGeom>
            <a:noFill/>
            <a:ln w="25400">
              <a:solidFill>
                <a:srgbClr val="E2532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163" name="Rectangle 5"/>
            <p:cNvSpPr>
              <a:spLocks noChangeArrowheads="1"/>
            </p:cNvSpPr>
            <p:nvPr/>
          </p:nvSpPr>
          <p:spPr bwMode="auto">
            <a:xfrm>
              <a:off x="6229739" y="2501428"/>
              <a:ext cx="804863" cy="342900"/>
            </a:xfrm>
            <a:prstGeom prst="rect">
              <a:avLst/>
            </a:prstGeom>
            <a:solidFill>
              <a:srgbClr val="E25326"/>
            </a:solidFill>
            <a:ln w="9525">
              <a:noFill/>
              <a:miter lim="800000"/>
              <a:headEnd/>
              <a:tailEnd/>
            </a:ln>
          </p:spPr>
          <p:txBody>
            <a:bodyPr lIns="96962" tIns="48481" rIns="96962" bIns="48481">
              <a:spAutoFit/>
            </a:bodyPr>
            <a:lstStyle/>
            <a:p>
              <a:pPr algn="ctr" defTabSz="969963"/>
              <a:r>
                <a:rPr lang="it-IT" altLang="en-US" sz="1600" b="1">
                  <a:solidFill>
                    <a:schemeClr val="bg1"/>
                  </a:solidFill>
                  <a:cs typeface="Arial" pitchFamily="34" charset="0"/>
                </a:rPr>
                <a:t>1360</a:t>
              </a:r>
              <a:endParaRPr lang="en-US" altLang="en-US" sz="16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164" name="Rectangle 5"/>
            <p:cNvSpPr>
              <a:spLocks noChangeArrowheads="1"/>
            </p:cNvSpPr>
            <p:nvPr/>
          </p:nvSpPr>
          <p:spPr bwMode="auto">
            <a:xfrm>
              <a:off x="6236378" y="2022158"/>
              <a:ext cx="820738" cy="34290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96962" tIns="48481" rIns="96962" bIns="48481">
              <a:spAutoFit/>
            </a:bodyPr>
            <a:lstStyle/>
            <a:p>
              <a:pPr algn="ctr" defTabSz="969963"/>
              <a:r>
                <a:rPr lang="it-IT" altLang="en-US" sz="1600" b="1">
                  <a:solidFill>
                    <a:schemeClr val="bg1"/>
                  </a:solidFill>
                  <a:cs typeface="Arial" pitchFamily="34" charset="0"/>
                </a:rPr>
                <a:t>1628</a:t>
              </a:r>
              <a:endParaRPr lang="en-US" altLang="en-US" sz="16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165" name="Text Box 279"/>
            <p:cNvSpPr txBox="1">
              <a:spLocks noChangeAspect="1" noChangeArrowheads="1"/>
            </p:cNvSpPr>
            <p:nvPr/>
          </p:nvSpPr>
          <p:spPr bwMode="auto">
            <a:xfrm>
              <a:off x="3155991" y="4777974"/>
              <a:ext cx="1277938" cy="31273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862013">
                <a:lnSpc>
                  <a:spcPct val="90000"/>
                </a:lnSpc>
              </a:pPr>
              <a:r>
                <a:rPr lang="en-US" altLang="en-US" sz="1600">
                  <a:cs typeface="Arial" pitchFamily="34" charset="0"/>
                </a:rPr>
                <a:t>Denosumab</a:t>
              </a:r>
            </a:p>
          </p:txBody>
        </p:sp>
        <p:sp>
          <p:nvSpPr>
            <p:cNvPr id="47166" name="Rectangle 311"/>
            <p:cNvSpPr>
              <a:spLocks noChangeArrowheads="1"/>
            </p:cNvSpPr>
            <p:nvPr/>
          </p:nvSpPr>
          <p:spPr bwMode="auto">
            <a:xfrm>
              <a:off x="3052808" y="4856289"/>
              <a:ext cx="128587" cy="144000"/>
            </a:xfrm>
            <a:prstGeom prst="rect">
              <a:avLst/>
            </a:prstGeom>
            <a:solidFill>
              <a:srgbClr val="E25326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GB" altLang="en-US" sz="1400">
                <a:cs typeface="Arial" pitchFamily="34" charset="0"/>
              </a:endParaRPr>
            </a:p>
          </p:txBody>
        </p:sp>
        <p:sp>
          <p:nvSpPr>
            <p:cNvPr id="47167" name="Text Box 280"/>
            <p:cNvSpPr txBox="1">
              <a:spLocks noChangeAspect="1" noChangeArrowheads="1"/>
            </p:cNvSpPr>
            <p:nvPr/>
          </p:nvSpPr>
          <p:spPr bwMode="auto">
            <a:xfrm>
              <a:off x="3155991" y="5035272"/>
              <a:ext cx="1558925" cy="31273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862013">
                <a:lnSpc>
                  <a:spcPct val="90000"/>
                </a:lnSpc>
              </a:pPr>
              <a:r>
                <a:rPr lang="en-US" altLang="en-US" sz="1600">
                  <a:cs typeface="Arial" pitchFamily="34" charset="0"/>
                </a:rPr>
                <a:t>Zoledronic acid</a:t>
              </a:r>
            </a:p>
          </p:txBody>
        </p:sp>
        <p:sp>
          <p:nvSpPr>
            <p:cNvPr id="47168" name="Rectangle 312"/>
            <p:cNvSpPr>
              <a:spLocks noChangeArrowheads="1"/>
            </p:cNvSpPr>
            <p:nvPr/>
          </p:nvSpPr>
          <p:spPr bwMode="auto">
            <a:xfrm>
              <a:off x="3052808" y="5113587"/>
              <a:ext cx="128587" cy="14400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GB" altLang="en-US" sz="1400">
                <a:cs typeface="Arial" pitchFamily="34" charset="0"/>
              </a:endParaRPr>
            </a:p>
          </p:txBody>
        </p:sp>
        <p:sp>
          <p:nvSpPr>
            <p:cNvPr id="47169" name="TextBox 66"/>
            <p:cNvSpPr txBox="1">
              <a:spLocks noChangeArrowheads="1"/>
            </p:cNvSpPr>
            <p:nvPr/>
          </p:nvSpPr>
          <p:spPr bwMode="auto">
            <a:xfrm>
              <a:off x="3097274" y="5356810"/>
              <a:ext cx="1160463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en-US" sz="1600">
                  <a:cs typeface="Arial" pitchFamily="34" charset="0"/>
                </a:rPr>
                <a:t>(N = 5723)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372037" y="5738881"/>
              <a:ext cx="485070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1374874" y="2017767"/>
              <a:ext cx="0" cy="370523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110" name="Text Placeholder 11"/>
          <p:cNvSpPr>
            <a:spLocks/>
          </p:cNvSpPr>
          <p:nvPr/>
        </p:nvSpPr>
        <p:spPr bwMode="auto">
          <a:xfrm>
            <a:off x="34925" y="6415088"/>
            <a:ext cx="4318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spcBef>
                <a:spcPct val="20000"/>
              </a:spcBef>
              <a:buSzPct val="120000"/>
            </a:pPr>
            <a:endParaRPr lang="en-GB" altLang="en-US" sz="1000">
              <a:solidFill>
                <a:srgbClr val="00446A"/>
              </a:solidFill>
              <a:cs typeface="Arial" pitchFamily="34" charset="0"/>
            </a:endParaRPr>
          </a:p>
        </p:txBody>
      </p:sp>
      <p:sp>
        <p:nvSpPr>
          <p:cNvPr id="4711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925" y="6415088"/>
            <a:ext cx="7088188" cy="431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/>
              <a:t>Lipton A, et al. Eur J Cancer 2012;48:3082</a:t>
            </a:r>
            <a:r>
              <a:rPr lang="en-US" altLang="en-US">
                <a:sym typeface="Symbol" pitchFamily="18" charset="2"/>
              </a:rPr>
              <a:t></a:t>
            </a:r>
            <a:r>
              <a:rPr lang="en-US" altLang="en-US"/>
              <a:t>92.</a:t>
            </a:r>
            <a:endParaRPr lang="en-GB" altLang="en-US"/>
          </a:p>
        </p:txBody>
      </p:sp>
      <p:sp>
        <p:nvSpPr>
          <p:cNvPr id="68" name="AutoShape 27">
            <a:extLst>
              <a:ext uri="{FF2B5EF4-FFF2-40B4-BE49-F238E27FC236}">
                <a16:creationId xmlns:a16="http://schemas.microsoft.com/office/drawing/2014/main" id="{6C5D9E97-1865-4C7B-A7B2-439E58FE7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4473" y="4570446"/>
            <a:ext cx="892175" cy="869950"/>
          </a:xfrm>
          <a:prstGeom prst="downArrow">
            <a:avLst>
              <a:gd name="adj1" fmla="val 50000"/>
              <a:gd name="adj2" fmla="val 2673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>
                <a:solidFill>
                  <a:srgbClr val="FFFFFF"/>
                </a:solidFill>
                <a:latin typeface="+mn-lt"/>
                <a:cs typeface="Arial" charset="0"/>
              </a:rPr>
              <a:t>18%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381EB0E-F652-4F2F-9A62-543E3300A9D4}"/>
              </a:ext>
            </a:extLst>
          </p:cNvPr>
          <p:cNvSpPr/>
          <p:nvPr/>
        </p:nvSpPr>
        <p:spPr>
          <a:xfrm>
            <a:off x="7668344" y="6063"/>
            <a:ext cx="1475223" cy="404813"/>
          </a:xfrm>
          <a:prstGeom prst="rect">
            <a:avLst/>
          </a:prstGeom>
          <a:solidFill>
            <a:srgbClr val="E2532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b="1" dirty="0">
                <a:solidFill>
                  <a:srgbClr val="FFFFFF"/>
                </a:solidFill>
              </a:rPr>
              <a:t>Int. </a:t>
            </a:r>
            <a:r>
              <a:rPr lang="de-DE" sz="1600" b="1" dirty="0" err="1">
                <a:solidFill>
                  <a:srgbClr val="FFFFFF"/>
                </a:solidFill>
              </a:rPr>
              <a:t>analysis</a:t>
            </a:r>
            <a:endParaRPr lang="de-DE" sz="1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140200" y="6415088"/>
            <a:ext cx="5003800" cy="430212"/>
          </a:xfrm>
        </p:spPr>
        <p:txBody>
          <a:bodyPr/>
          <a:lstStyle/>
          <a:p>
            <a:r>
              <a:rPr lang="en-US" altLang="en-US"/>
              <a:t>CTCAE, common terminology criteria for adverse events.</a:t>
            </a:r>
          </a:p>
        </p:txBody>
      </p:sp>
      <p:sp>
        <p:nvSpPr>
          <p:cNvPr id="51203" name="Rectangle 57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255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Summary of Adverse events </a:t>
            </a:r>
            <a:br>
              <a:rPr lang="en-US" dirty="0">
                <a:solidFill>
                  <a:srgbClr val="FFFFFF"/>
                </a:solidFill>
              </a:rPr>
            </a:b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1204" name="Text Placeholder 11"/>
          <p:cNvSpPr>
            <a:spLocks/>
          </p:cNvSpPr>
          <p:nvPr/>
        </p:nvSpPr>
        <p:spPr bwMode="auto">
          <a:xfrm>
            <a:off x="34925" y="6415088"/>
            <a:ext cx="4318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spcBef>
                <a:spcPct val="20000"/>
              </a:spcBef>
              <a:buSzPct val="120000"/>
            </a:pPr>
            <a:endParaRPr lang="en-GB" altLang="en-US" sz="1000">
              <a:solidFill>
                <a:srgbClr val="00446A"/>
              </a:solidFill>
              <a:cs typeface="Arial" pitchFamily="34" charset="0"/>
            </a:endParaRPr>
          </a:p>
        </p:txBody>
      </p:sp>
      <p:sp>
        <p:nvSpPr>
          <p:cNvPr id="51205" name="Text Placeholder 12"/>
          <p:cNvSpPr>
            <a:spLocks/>
          </p:cNvSpPr>
          <p:nvPr/>
        </p:nvSpPr>
        <p:spPr bwMode="auto">
          <a:xfrm>
            <a:off x="4772025" y="6427788"/>
            <a:ext cx="4318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endParaRPr lang="en-US" altLang="en-US" sz="1000">
              <a:solidFill>
                <a:srgbClr val="00446A"/>
              </a:solidFill>
              <a:cs typeface="Arial" pitchFamily="34" charset="0"/>
            </a:endParaRPr>
          </a:p>
        </p:txBody>
      </p:sp>
      <p:graphicFrame>
        <p:nvGraphicFramePr>
          <p:cNvPr id="17" name="Group 174"/>
          <p:cNvGraphicFramePr>
            <a:graphicFrameLocks noGrp="1"/>
          </p:cNvGraphicFramePr>
          <p:nvPr/>
        </p:nvGraphicFramePr>
        <p:xfrm>
          <a:off x="250825" y="1544638"/>
          <a:ext cx="8726488" cy="4548188"/>
        </p:xfrm>
        <a:graphic>
          <a:graphicData uri="http://schemas.openxmlformats.org/drawingml/2006/table">
            <a:tbl>
              <a:tblPr/>
              <a:tblGrid>
                <a:gridCol w="4856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pPr marL="0" marR="0" lvl="0" indent="0" algn="l" defTabSz="862013" rtl="0" eaLnBrk="0" fontAlgn="base" latinLnBrk="0" hangingPunct="0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Patient incidence, n (%)</a:t>
                      </a:r>
                    </a:p>
                  </a:txBody>
                  <a:tcPr marL="86210" marR="86210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2013" rtl="0" eaLnBrk="0" fontAlgn="base" latinLnBrk="0" hangingPunct="0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Zoledronic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 acid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(n = 2836)</a:t>
                      </a:r>
                    </a:p>
                  </a:txBody>
                  <a:tcPr marL="86210" marR="86210" marT="43099" marB="43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2013" rtl="0" eaLnBrk="0" fontAlgn="base" latinLnBrk="0" hangingPunct="0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Denosumab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(n = 2841)</a:t>
                      </a:r>
                    </a:p>
                  </a:txBody>
                  <a:tcPr marL="86210" marR="86210" marT="43099" marB="43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290513" marR="0" lvl="0" indent="-290513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Adverse events (AEs), all grades</a:t>
                      </a:r>
                    </a:p>
                  </a:txBody>
                  <a:tcPr marL="87185" marR="87185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2745 (96.8)</a:t>
                      </a:r>
                    </a:p>
                  </a:txBody>
                  <a:tcPr marL="87185" marR="87185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2734 (96.2)</a:t>
                      </a:r>
                    </a:p>
                  </a:txBody>
                  <a:tcPr marL="87185" marR="87185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Most common AEs</a:t>
                      </a:r>
                    </a:p>
                  </a:txBody>
                  <a:tcPr marL="87185" marR="87185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7185" marR="87185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7185" marR="87185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22860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Nausea</a:t>
                      </a:r>
                    </a:p>
                  </a:txBody>
                  <a:tcPr marL="87185" marR="87185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895 (31.6)</a:t>
                      </a:r>
                    </a:p>
                  </a:txBody>
                  <a:tcPr marL="87185" marR="87185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876 (30.8)</a:t>
                      </a:r>
                    </a:p>
                  </a:txBody>
                  <a:tcPr marL="87185" marR="87185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22860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Anaemia</a:t>
                      </a:r>
                    </a:p>
                  </a:txBody>
                  <a:tcPr marL="87185" marR="87185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859 (30.3)</a:t>
                      </a:r>
                    </a:p>
                  </a:txBody>
                  <a:tcPr marL="87185" marR="87185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771 (27.1)</a:t>
                      </a:r>
                    </a:p>
                  </a:txBody>
                  <a:tcPr marL="87185" marR="87185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22860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Fatigue</a:t>
                      </a:r>
                    </a:p>
                  </a:txBody>
                  <a:tcPr marL="87185" marR="87185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766 (27.0)</a:t>
                      </a:r>
                    </a:p>
                  </a:txBody>
                  <a:tcPr marL="87185" marR="87185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769 (27.1)</a:t>
                      </a:r>
                    </a:p>
                  </a:txBody>
                  <a:tcPr marL="87185" marR="87185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22860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Back pain</a:t>
                      </a:r>
                    </a:p>
                  </a:txBody>
                  <a:tcPr marL="87185" marR="87185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747 (26.3)</a:t>
                      </a:r>
                    </a:p>
                  </a:txBody>
                  <a:tcPr marL="87185" marR="87185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718 (25.3)</a:t>
                      </a:r>
                    </a:p>
                  </a:txBody>
                  <a:tcPr marL="87185" marR="87185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22860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Decreased appetite</a:t>
                      </a:r>
                    </a:p>
                  </a:txBody>
                  <a:tcPr marL="87185" marR="87185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694 (24.5)</a:t>
                      </a:r>
                    </a:p>
                  </a:txBody>
                  <a:tcPr marL="87185" marR="87185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656 (23.1)</a:t>
                      </a:r>
                    </a:p>
                  </a:txBody>
                  <a:tcPr marL="87185" marR="87185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290513" marR="0" lvl="0" indent="-290513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CTCAE grade 3, 4 or 5</a:t>
                      </a:r>
                    </a:p>
                  </a:txBody>
                  <a:tcPr marL="87185" marR="87185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2009 (70.8)</a:t>
                      </a:r>
                    </a:p>
                  </a:txBody>
                  <a:tcPr marL="87185" marR="87185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2000 (70.4)</a:t>
                      </a:r>
                    </a:p>
                  </a:txBody>
                  <a:tcPr marL="87185" marR="87185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862013" rtl="0" eaLnBrk="0" fontAlgn="base" latinLnBrk="0" hangingPunct="0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AEs leading to study discontinuation</a:t>
                      </a:r>
                    </a:p>
                  </a:txBody>
                  <a:tcPr marL="87185" marR="87185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2013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280 (9.9)</a:t>
                      </a:r>
                    </a:p>
                  </a:txBody>
                  <a:tcPr marL="87185" marR="87185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2013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270 (9.5)</a:t>
                      </a:r>
                    </a:p>
                  </a:txBody>
                  <a:tcPr marL="87185" marR="87185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124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925" y="6415088"/>
            <a:ext cx="7088188" cy="431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/>
              <a:t>Lipton A, et al. Eur J Cancer 2012;48:3082</a:t>
            </a:r>
            <a:r>
              <a:rPr lang="en-US" altLang="en-US">
                <a:sym typeface="Symbol" pitchFamily="18" charset="2"/>
              </a:rPr>
              <a:t></a:t>
            </a:r>
            <a:r>
              <a:rPr lang="en-US" altLang="en-US"/>
              <a:t>92.</a:t>
            </a:r>
            <a:endParaRPr lang="en-GB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EDC53F-7B3C-4D0A-8BA8-E70C49240DD1}"/>
              </a:ext>
            </a:extLst>
          </p:cNvPr>
          <p:cNvSpPr/>
          <p:nvPr/>
        </p:nvSpPr>
        <p:spPr>
          <a:xfrm>
            <a:off x="7668344" y="6063"/>
            <a:ext cx="1475223" cy="404813"/>
          </a:xfrm>
          <a:prstGeom prst="rect">
            <a:avLst/>
          </a:prstGeom>
          <a:solidFill>
            <a:srgbClr val="E2532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b="1" dirty="0">
                <a:solidFill>
                  <a:srgbClr val="FFFFFF"/>
                </a:solidFill>
              </a:rPr>
              <a:t>Int. </a:t>
            </a:r>
            <a:r>
              <a:rPr lang="de-DE" sz="1600" b="1" dirty="0" err="1">
                <a:solidFill>
                  <a:srgbClr val="FFFFFF"/>
                </a:solidFill>
              </a:rPr>
              <a:t>analysis</a:t>
            </a:r>
            <a:endParaRPr lang="de-DE" sz="1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4140200" y="6415088"/>
            <a:ext cx="5003800" cy="430212"/>
          </a:xfrm>
        </p:spPr>
        <p:txBody>
          <a:bodyPr/>
          <a:lstStyle/>
          <a:p>
            <a:r>
              <a:rPr lang="en-GB" altLang="en-US" dirty="0"/>
              <a:t>ONJ, osteonecrosis of the jaw.</a:t>
            </a:r>
          </a:p>
        </p:txBody>
      </p:sp>
      <p:sp>
        <p:nvSpPr>
          <p:cNvPr id="52227" name="Rectangle 55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25550"/>
          </a:xfrm>
        </p:spPr>
        <p:txBody>
          <a:bodyPr/>
          <a:lstStyle/>
          <a:p>
            <a:r>
              <a:rPr lang="en-GB" altLang="en-US" dirty="0">
                <a:solidFill>
                  <a:schemeClr val="bg1"/>
                </a:solidFill>
              </a:rPr>
              <a:t>Safety results of interest</a:t>
            </a:r>
            <a:endParaRPr lang="en-US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53422" name="Group 174"/>
          <p:cNvGraphicFramePr>
            <a:graphicFrameLocks noGrp="1"/>
          </p:cNvGraphicFramePr>
          <p:nvPr/>
        </p:nvGraphicFramePr>
        <p:xfrm>
          <a:off x="250825" y="1544638"/>
          <a:ext cx="8726488" cy="4545011"/>
        </p:xfrm>
        <a:graphic>
          <a:graphicData uri="http://schemas.openxmlformats.org/drawingml/2006/table">
            <a:tbl>
              <a:tblPr/>
              <a:tblGrid>
                <a:gridCol w="4856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4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2181">
                <a:tc>
                  <a:txBody>
                    <a:bodyPr/>
                    <a:lstStyle/>
                    <a:p>
                      <a:pPr marL="0" marR="0" lvl="0" indent="0" algn="l" defTabSz="862013" rtl="0" eaLnBrk="0" fontAlgn="base" latinLnBrk="0" hangingPunct="0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Patient incidence, n (%)</a:t>
                      </a:r>
                    </a:p>
                  </a:txBody>
                  <a:tcPr marL="86210" marR="86210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2013" rtl="0" eaLnBrk="0" fontAlgn="base" latinLnBrk="0" hangingPunct="0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Zoledronic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 acid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(n = 2836)</a:t>
                      </a:r>
                    </a:p>
                  </a:txBody>
                  <a:tcPr marL="86210" marR="86210" marT="43099" marB="43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2013" rtl="0" eaLnBrk="0" fontAlgn="base" latinLnBrk="0" hangingPunct="0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Denosumab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(n = 2841)</a:t>
                      </a:r>
                    </a:p>
                  </a:txBody>
                  <a:tcPr marL="86210" marR="86210" marT="43099" marB="43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928">
                <a:tc>
                  <a:txBody>
                    <a:bodyPr/>
                    <a:lstStyle/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Infectious AEs</a:t>
                      </a:r>
                    </a:p>
                  </a:txBody>
                  <a:tcPr marL="86210" marR="86210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1218 (42.9)</a:t>
                      </a:r>
                    </a:p>
                  </a:txBody>
                  <a:tcPr marL="86210" marR="86210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1233 (43.4)</a:t>
                      </a:r>
                    </a:p>
                  </a:txBody>
                  <a:tcPr marL="86210" marR="86210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9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Infectious serious AEs</a:t>
                      </a:r>
                    </a:p>
                  </a:txBody>
                  <a:tcPr marL="86210" marR="86210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309 (10.9)</a:t>
                      </a:r>
                    </a:p>
                  </a:txBody>
                  <a:tcPr marL="86210" marR="86210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329 (11.6)</a:t>
                      </a:r>
                    </a:p>
                  </a:txBody>
                  <a:tcPr marL="86210" marR="86210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9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Acute phase reactions (first 3 days)</a:t>
                      </a:r>
                    </a:p>
                  </a:txBody>
                  <a:tcPr marL="86210" marR="86210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572 (20.2)</a:t>
                      </a:r>
                    </a:p>
                  </a:txBody>
                  <a:tcPr marL="86210" marR="86210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246 (8.7)</a:t>
                      </a:r>
                    </a:p>
                  </a:txBody>
                  <a:tcPr marL="86210" marR="86210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9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Cumulative rate of ONJ</a:t>
                      </a:r>
                    </a:p>
                  </a:txBody>
                  <a:tcPr marL="86210" marR="86210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37 (1.3)</a:t>
                      </a:r>
                    </a:p>
                  </a:txBody>
                  <a:tcPr marL="86210" marR="86210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52 (1.8)</a:t>
                      </a:r>
                    </a:p>
                  </a:txBody>
                  <a:tcPr marL="86210" marR="86210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9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 Year 1</a:t>
                      </a:r>
                    </a:p>
                  </a:txBody>
                  <a:tcPr marL="86210" marR="86210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15 (0.5)</a:t>
                      </a:r>
                    </a:p>
                  </a:txBody>
                  <a:tcPr marL="86210" marR="86210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22 (0.8)</a:t>
                      </a:r>
                    </a:p>
                  </a:txBody>
                  <a:tcPr marL="86210" marR="86210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9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 Year 2</a:t>
                      </a:r>
                    </a:p>
                  </a:txBody>
                  <a:tcPr marL="86210" marR="86210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28 (1.0)</a:t>
                      </a:r>
                    </a:p>
                  </a:txBody>
                  <a:tcPr marL="86210" marR="86210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51 (1.8)</a:t>
                      </a:r>
                    </a:p>
                  </a:txBody>
                  <a:tcPr marL="86210" marR="86210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9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Hypocalcaemia</a:t>
                      </a:r>
                    </a:p>
                  </a:txBody>
                  <a:tcPr marL="86210" marR="86210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141 (5.0)</a:t>
                      </a:r>
                    </a:p>
                  </a:txBody>
                  <a:tcPr marL="86210" marR="86210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273 (9.6)</a:t>
                      </a:r>
                    </a:p>
                  </a:txBody>
                  <a:tcPr marL="86210" marR="86210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928">
                <a:tc>
                  <a:txBody>
                    <a:bodyPr/>
                    <a:lstStyle/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New primary malignancy</a:t>
                      </a:r>
                    </a:p>
                  </a:txBody>
                  <a:tcPr marL="86210" marR="86210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18 (0.6)</a:t>
                      </a:r>
                    </a:p>
                  </a:txBody>
                  <a:tcPr marL="86210" marR="86210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28 (1.0)</a:t>
                      </a:r>
                    </a:p>
                  </a:txBody>
                  <a:tcPr marL="86210" marR="86210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3406">
                <a:tc>
                  <a:txBody>
                    <a:bodyPr/>
                    <a:lstStyle/>
                    <a:p>
                      <a:pPr marL="0" marR="0" lvl="0" indent="0" algn="l" defTabSz="862013" rtl="0" eaLnBrk="0" fontAlgn="base" latinLnBrk="0" hangingPunct="0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AEs leading to study discontinuation</a:t>
                      </a:r>
                    </a:p>
                  </a:txBody>
                  <a:tcPr marL="86210" marR="86210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2013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280 (9.9)</a:t>
                      </a:r>
                    </a:p>
                  </a:txBody>
                  <a:tcPr marL="86210" marR="86210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2013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270 (9.5)</a:t>
                      </a:r>
                    </a:p>
                  </a:txBody>
                  <a:tcPr marL="86210" marR="86210" marT="43099" marB="43099" anchor="ctr" horzOverflow="overflow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2280" name="Text Placeholder 11"/>
          <p:cNvSpPr>
            <a:spLocks/>
          </p:cNvSpPr>
          <p:nvPr/>
        </p:nvSpPr>
        <p:spPr bwMode="auto">
          <a:xfrm>
            <a:off x="34925" y="6415088"/>
            <a:ext cx="4318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spcBef>
                <a:spcPct val="20000"/>
              </a:spcBef>
              <a:buSzPct val="120000"/>
            </a:pPr>
            <a:endParaRPr lang="en-GB" altLang="en-US" sz="1000">
              <a:solidFill>
                <a:srgbClr val="00446A"/>
              </a:solidFill>
              <a:cs typeface="Arial" pitchFamily="34" charset="0"/>
            </a:endParaRPr>
          </a:p>
        </p:txBody>
      </p:sp>
      <p:sp>
        <p:nvSpPr>
          <p:cNvPr id="5228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925" y="6415088"/>
            <a:ext cx="7088188" cy="431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/>
              <a:t>Lipton A, et al. </a:t>
            </a:r>
            <a:r>
              <a:rPr lang="en-US" altLang="en-US" dirty="0" err="1"/>
              <a:t>Eur</a:t>
            </a:r>
            <a:r>
              <a:rPr lang="en-US" altLang="en-US" dirty="0"/>
              <a:t> J Cancer 2012;48:3082</a:t>
            </a:r>
            <a:r>
              <a:rPr lang="en-US" altLang="en-US" dirty="0">
                <a:sym typeface="Symbol" pitchFamily="18" charset="2"/>
              </a:rPr>
              <a:t></a:t>
            </a:r>
            <a:r>
              <a:rPr lang="en-US" altLang="en-US" dirty="0"/>
              <a:t>92.</a:t>
            </a:r>
            <a:endParaRPr lang="en-GB" alt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4763DE-9C2F-49EF-87E9-CF0550530C93}"/>
              </a:ext>
            </a:extLst>
          </p:cNvPr>
          <p:cNvSpPr/>
          <p:nvPr/>
        </p:nvSpPr>
        <p:spPr>
          <a:xfrm>
            <a:off x="7668344" y="6063"/>
            <a:ext cx="1475223" cy="404813"/>
          </a:xfrm>
          <a:prstGeom prst="rect">
            <a:avLst/>
          </a:prstGeom>
          <a:solidFill>
            <a:srgbClr val="E2532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b="1" dirty="0">
                <a:solidFill>
                  <a:srgbClr val="FFFFFF"/>
                </a:solidFill>
              </a:rPr>
              <a:t>Int. </a:t>
            </a:r>
            <a:r>
              <a:rPr lang="de-DE" sz="1600" b="1" dirty="0" err="1">
                <a:solidFill>
                  <a:srgbClr val="FFFFFF"/>
                </a:solidFill>
              </a:rPr>
              <a:t>analysis</a:t>
            </a:r>
            <a:endParaRPr lang="de-DE" sz="1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136525"/>
            <a:ext cx="8228012" cy="1143000"/>
          </a:xfrm>
          <a:noFill/>
          <a:ln>
            <a:miter lim="800000"/>
            <a:headEnd/>
            <a:tailEnd/>
          </a:ln>
        </p:spPr>
        <p:txBody>
          <a:bodyPr wrap="square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de-DE" dirty="0"/>
              <a:t>Conclusions</a:t>
            </a:r>
          </a:p>
        </p:txBody>
      </p:sp>
      <p:sp>
        <p:nvSpPr>
          <p:cNvPr id="30723" name="Rectangle 9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449263" y="1557338"/>
            <a:ext cx="8250237" cy="4762500"/>
          </a:xfrm>
          <a:noFill/>
          <a:ln>
            <a:miter lim="800000"/>
            <a:headEnd/>
            <a:tailEnd/>
          </a:ln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de-DE" altLang="de-DE" sz="1600" dirty="0"/>
              <a:t>This </a:t>
            </a:r>
            <a:r>
              <a:rPr lang="de-DE" altLang="de-DE" sz="1600" dirty="0" err="1"/>
              <a:t>analysis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with</a:t>
            </a:r>
            <a:r>
              <a:rPr lang="de-DE" altLang="de-DE" sz="1600" dirty="0"/>
              <a:t> </a:t>
            </a:r>
            <a:r>
              <a:rPr lang="de-DE" altLang="de-DE" sz="1600" dirty="0" err="1"/>
              <a:t>over</a:t>
            </a:r>
            <a:r>
              <a:rPr lang="de-DE" altLang="de-DE" sz="1600" dirty="0"/>
              <a:t> 5.700 </a:t>
            </a:r>
            <a:r>
              <a:rPr lang="de-DE" altLang="de-DE" sz="1600" dirty="0" err="1"/>
              <a:t>patients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with</a:t>
            </a:r>
            <a:r>
              <a:rPr lang="de-DE" altLang="de-DE" sz="1600" dirty="0"/>
              <a:t> </a:t>
            </a:r>
            <a:r>
              <a:rPr lang="de-DE" altLang="de-DE" sz="1600" dirty="0" err="1"/>
              <a:t>advanced</a:t>
            </a:r>
            <a:r>
              <a:rPr lang="de-DE" altLang="de-DE" sz="1600" dirty="0"/>
              <a:t> </a:t>
            </a:r>
            <a:r>
              <a:rPr lang="de-DE" altLang="de-DE" sz="1600" dirty="0" err="1"/>
              <a:t>malignant</a:t>
            </a:r>
            <a:r>
              <a:rPr lang="de-DE" altLang="de-DE" sz="1600" dirty="0"/>
              <a:t> </a:t>
            </a:r>
            <a:r>
              <a:rPr lang="de-DE" altLang="de-DE" sz="1600" dirty="0" err="1"/>
              <a:t>disease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and</a:t>
            </a:r>
            <a:r>
              <a:rPr lang="de-DE" altLang="de-DE" sz="1600" dirty="0"/>
              <a:t> </a:t>
            </a:r>
            <a:r>
              <a:rPr lang="de-DE" altLang="de-DE" sz="1600" dirty="0" err="1"/>
              <a:t>bone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metastases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confirm</a:t>
            </a:r>
            <a:r>
              <a:rPr lang="de-DE" altLang="de-DE" sz="1600" dirty="0"/>
              <a:t> </a:t>
            </a:r>
            <a:r>
              <a:rPr lang="de-DE" altLang="de-DE" sz="1600" dirty="0" err="1"/>
              <a:t>the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results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of</a:t>
            </a:r>
            <a:r>
              <a:rPr lang="de-DE" altLang="de-DE" sz="1600" dirty="0"/>
              <a:t> </a:t>
            </a:r>
            <a:r>
              <a:rPr lang="de-DE" altLang="de-DE" sz="1600" dirty="0" err="1"/>
              <a:t>each</a:t>
            </a:r>
            <a:r>
              <a:rPr lang="de-DE" altLang="de-DE" sz="1600" dirty="0"/>
              <a:t> </a:t>
            </a:r>
            <a:r>
              <a:rPr lang="de-DE" altLang="de-DE" sz="1600" dirty="0" err="1"/>
              <a:t>single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study</a:t>
            </a:r>
            <a:r>
              <a:rPr lang="de-DE" altLang="de-DE" sz="1600" dirty="0"/>
              <a:t>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de-DE" altLang="de-DE" sz="500" b="1" dirty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de-DE" altLang="de-DE" sz="1600" b="1" dirty="0" err="1"/>
              <a:t>Efficacy</a:t>
            </a:r>
            <a:r>
              <a:rPr lang="de-DE" altLang="de-DE" sz="1600" b="1" dirty="0"/>
              <a:t>: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de-DE" altLang="de-DE" sz="1600" dirty="0" err="1"/>
              <a:t>Denosumab</a:t>
            </a:r>
            <a:r>
              <a:rPr lang="de-DE" altLang="de-DE" sz="1600" dirty="0"/>
              <a:t> </a:t>
            </a:r>
            <a:r>
              <a:rPr lang="de-DE" altLang="de-DE" sz="1600" dirty="0" err="1"/>
              <a:t>has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shown</a:t>
            </a:r>
            <a:r>
              <a:rPr lang="de-DE" altLang="de-DE" sz="1600" dirty="0"/>
              <a:t> </a:t>
            </a:r>
            <a:r>
              <a:rPr lang="de-DE" altLang="de-DE" sz="1600" dirty="0" err="1"/>
              <a:t>superiority</a:t>
            </a:r>
            <a:r>
              <a:rPr lang="de-DE" altLang="de-DE" sz="1600" dirty="0"/>
              <a:t> versus </a:t>
            </a:r>
            <a:r>
              <a:rPr lang="de-DE" altLang="de-DE" sz="1600" dirty="0" err="1"/>
              <a:t>zoledronic</a:t>
            </a:r>
            <a:r>
              <a:rPr lang="de-DE" altLang="de-DE" sz="1600" dirty="0"/>
              <a:t> </a:t>
            </a:r>
            <a:r>
              <a:rPr lang="de-DE" altLang="de-DE" sz="1600" dirty="0" err="1"/>
              <a:t>acid</a:t>
            </a:r>
            <a:r>
              <a:rPr lang="de-DE" altLang="de-DE" sz="1600" dirty="0"/>
              <a:t> in </a:t>
            </a:r>
            <a:r>
              <a:rPr lang="de-DE" altLang="de-DE" sz="1600" dirty="0" err="1"/>
              <a:t>terms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of</a:t>
            </a:r>
            <a:r>
              <a:rPr lang="de-DE" altLang="de-DE" sz="1600" dirty="0"/>
              <a:t> time </a:t>
            </a:r>
            <a:r>
              <a:rPr lang="de-DE" altLang="de-DE" sz="1600" dirty="0" err="1"/>
              <a:t>to</a:t>
            </a:r>
            <a:endParaRPr lang="de-DE" altLang="de-DE" sz="1600" dirty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de-DE" altLang="de-DE" sz="1600" dirty="0"/>
              <a:t>First </a:t>
            </a:r>
            <a:r>
              <a:rPr lang="de-DE" altLang="de-DE" sz="1600" dirty="0" err="1"/>
              <a:t>complication</a:t>
            </a:r>
            <a:r>
              <a:rPr lang="de-DE" altLang="de-DE" sz="1600" dirty="0"/>
              <a:t> </a:t>
            </a:r>
            <a:r>
              <a:rPr lang="de-DE" altLang="de-DE" sz="1600" dirty="0" err="1"/>
              <a:t>of</a:t>
            </a:r>
            <a:r>
              <a:rPr lang="de-DE" altLang="de-DE" sz="1600" dirty="0"/>
              <a:t> </a:t>
            </a:r>
            <a:r>
              <a:rPr lang="de-DE" altLang="de-DE" sz="1600" dirty="0" err="1"/>
              <a:t>the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bone</a:t>
            </a:r>
            <a:r>
              <a:rPr lang="de-DE" altLang="de-DE" sz="1600" dirty="0"/>
              <a:t> (SRE)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de-DE" altLang="de-DE" sz="1600" dirty="0"/>
              <a:t>First </a:t>
            </a:r>
            <a:r>
              <a:rPr lang="de-DE" altLang="de-DE" sz="1600" dirty="0" err="1"/>
              <a:t>and</a:t>
            </a:r>
            <a:r>
              <a:rPr lang="de-DE" altLang="de-DE" sz="1600" dirty="0"/>
              <a:t> subsequent </a:t>
            </a:r>
            <a:r>
              <a:rPr lang="de-DE" altLang="de-DE" sz="1600" dirty="0" err="1"/>
              <a:t>complication</a:t>
            </a:r>
            <a:r>
              <a:rPr lang="de-DE" altLang="de-DE" sz="1600" dirty="0"/>
              <a:t> </a:t>
            </a:r>
            <a:r>
              <a:rPr lang="de-DE" altLang="de-DE" sz="1600" dirty="0" err="1"/>
              <a:t>of</a:t>
            </a:r>
            <a:r>
              <a:rPr lang="de-DE" altLang="de-DE" sz="1600" dirty="0"/>
              <a:t> </a:t>
            </a:r>
            <a:r>
              <a:rPr lang="de-DE" altLang="de-DE" sz="1600" dirty="0" err="1"/>
              <a:t>the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bone</a:t>
            </a:r>
            <a:r>
              <a:rPr lang="de-DE" altLang="de-DE" sz="1600" dirty="0"/>
              <a:t> (SRE)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de-DE" altLang="de-DE" sz="500" dirty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de-DE" altLang="de-DE" sz="1600" b="1" dirty="0" err="1"/>
              <a:t>Tolerance</a:t>
            </a:r>
            <a:endParaRPr lang="de-DE" altLang="de-DE" sz="1600" b="1" dirty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de-DE" altLang="de-DE" sz="1600" dirty="0"/>
              <a:t>The </a:t>
            </a:r>
            <a:r>
              <a:rPr lang="de-DE" altLang="de-DE" sz="1600" dirty="0" err="1"/>
              <a:t>most</a:t>
            </a:r>
            <a:r>
              <a:rPr lang="de-DE" altLang="de-DE" sz="1600" dirty="0"/>
              <a:t> </a:t>
            </a:r>
            <a:r>
              <a:rPr lang="de-DE" altLang="de-DE" sz="1600" dirty="0" err="1"/>
              <a:t>important</a:t>
            </a:r>
            <a:r>
              <a:rPr lang="de-DE" altLang="de-DE" sz="1600" dirty="0"/>
              <a:t> </a:t>
            </a:r>
            <a:r>
              <a:rPr lang="de-DE" altLang="de-DE" sz="1600" dirty="0" err="1"/>
              <a:t>adverse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events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that</a:t>
            </a:r>
            <a:r>
              <a:rPr lang="de-DE" altLang="de-DE" sz="1600" dirty="0"/>
              <a:t> </a:t>
            </a:r>
            <a:r>
              <a:rPr lang="de-DE" altLang="de-DE" sz="1600" dirty="0" err="1"/>
              <a:t>occurred</a:t>
            </a:r>
            <a:r>
              <a:rPr lang="de-DE" altLang="de-DE" sz="1600" dirty="0"/>
              <a:t> in </a:t>
            </a:r>
            <a:r>
              <a:rPr lang="de-DE" altLang="de-DE" sz="1600" dirty="0" err="1"/>
              <a:t>both</a:t>
            </a:r>
            <a:r>
              <a:rPr lang="de-DE" altLang="de-DE" sz="1600" dirty="0"/>
              <a:t> </a:t>
            </a:r>
            <a:r>
              <a:rPr lang="de-DE" altLang="de-DE" sz="1600" dirty="0" err="1"/>
              <a:t>treatment</a:t>
            </a:r>
            <a:r>
              <a:rPr lang="de-DE" altLang="de-DE" sz="1600" dirty="0"/>
              <a:t> </a:t>
            </a:r>
            <a:r>
              <a:rPr lang="de-DE" altLang="de-DE" sz="1600" dirty="0" err="1"/>
              <a:t>arms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were</a:t>
            </a:r>
            <a:r>
              <a:rPr lang="de-DE" altLang="de-DE" sz="1600" dirty="0"/>
              <a:t> ONJ, </a:t>
            </a:r>
            <a:r>
              <a:rPr lang="de-DE" altLang="de-DE" sz="1600" dirty="0" err="1"/>
              <a:t>hypocalcemia</a:t>
            </a:r>
            <a:r>
              <a:rPr lang="de-DE" altLang="de-DE" sz="1600" dirty="0"/>
              <a:t>, </a:t>
            </a:r>
            <a:r>
              <a:rPr lang="de-DE" altLang="de-DE" sz="1600" dirty="0" err="1"/>
              <a:t>acute</a:t>
            </a:r>
            <a:r>
              <a:rPr lang="de-DE" altLang="de-DE" sz="1600" dirty="0"/>
              <a:t>-phase-</a:t>
            </a:r>
            <a:r>
              <a:rPr lang="de-DE" altLang="de-DE" sz="1600" dirty="0" err="1"/>
              <a:t>reactions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and</a:t>
            </a:r>
            <a:r>
              <a:rPr lang="de-DE" altLang="de-DE" sz="1600" dirty="0"/>
              <a:t> renal </a:t>
            </a:r>
            <a:r>
              <a:rPr lang="de-DE" altLang="de-DE" sz="1600" dirty="0" err="1"/>
              <a:t>events</a:t>
            </a:r>
            <a:r>
              <a:rPr lang="de-DE" altLang="de-DE" sz="1600" dirty="0"/>
              <a:t>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de-DE" altLang="de-DE" sz="1600" dirty="0" err="1"/>
              <a:t>Hpocalcemia</a:t>
            </a:r>
            <a:r>
              <a:rPr lang="de-DE" altLang="de-DE" sz="1600" dirty="0"/>
              <a:t> was </a:t>
            </a:r>
            <a:r>
              <a:rPr lang="de-DE" altLang="de-DE" sz="1600" dirty="0" err="1"/>
              <a:t>more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frequent</a:t>
            </a:r>
            <a:r>
              <a:rPr lang="de-DE" altLang="de-DE" sz="1600" dirty="0"/>
              <a:t> in </a:t>
            </a:r>
            <a:r>
              <a:rPr lang="de-DE" altLang="de-DE" sz="1600" dirty="0" err="1"/>
              <a:t>the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denosumab</a:t>
            </a:r>
            <a:r>
              <a:rPr lang="de-DE" altLang="de-DE" sz="1600" dirty="0"/>
              <a:t> arm.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de-DE" altLang="de-DE" sz="1600" dirty="0"/>
              <a:t>The </a:t>
            </a:r>
            <a:r>
              <a:rPr lang="de-DE" altLang="de-DE" sz="1600" dirty="0" err="1"/>
              <a:t>frequency</a:t>
            </a:r>
            <a:r>
              <a:rPr lang="de-DE" altLang="de-DE" sz="1600" dirty="0"/>
              <a:t> </a:t>
            </a:r>
            <a:r>
              <a:rPr lang="de-DE" altLang="de-DE" sz="1600" dirty="0" err="1"/>
              <a:t>of</a:t>
            </a:r>
            <a:r>
              <a:rPr lang="de-DE" altLang="de-DE" sz="1600" dirty="0"/>
              <a:t> ONJ was </a:t>
            </a:r>
            <a:r>
              <a:rPr lang="de-DE" altLang="de-DE" sz="1600" dirty="0" err="1"/>
              <a:t>similar</a:t>
            </a:r>
            <a:r>
              <a:rPr lang="de-DE" altLang="de-DE" sz="1600" dirty="0"/>
              <a:t> </a:t>
            </a:r>
            <a:r>
              <a:rPr lang="de-DE" altLang="de-DE" sz="1600" dirty="0" err="1"/>
              <a:t>between</a:t>
            </a:r>
            <a:r>
              <a:rPr lang="de-DE" altLang="de-DE" sz="1600" dirty="0"/>
              <a:t> </a:t>
            </a:r>
            <a:r>
              <a:rPr lang="de-DE" altLang="de-DE" sz="1600" dirty="0" err="1"/>
              <a:t>both</a:t>
            </a:r>
            <a:r>
              <a:rPr lang="de-DE" altLang="de-DE" sz="1600" dirty="0"/>
              <a:t> </a:t>
            </a:r>
            <a:r>
              <a:rPr lang="de-DE" altLang="de-DE" sz="1600" dirty="0" err="1"/>
              <a:t>arms</a:t>
            </a:r>
            <a:r>
              <a:rPr lang="de-DE" altLang="de-DE" sz="1600" dirty="0"/>
              <a:t>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de-DE" altLang="de-DE" sz="1600" dirty="0" err="1"/>
              <a:t>Acute</a:t>
            </a:r>
            <a:r>
              <a:rPr lang="de-DE" altLang="de-DE" sz="1600" dirty="0"/>
              <a:t>-phase-</a:t>
            </a:r>
            <a:r>
              <a:rPr lang="de-DE" altLang="de-DE" sz="1600" dirty="0" err="1"/>
              <a:t>reactions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and</a:t>
            </a:r>
            <a:r>
              <a:rPr lang="de-DE" altLang="de-DE" sz="1600" dirty="0"/>
              <a:t> renal </a:t>
            </a:r>
            <a:r>
              <a:rPr lang="de-DE" altLang="de-DE" sz="1600" dirty="0" err="1"/>
              <a:t>events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were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less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frequent</a:t>
            </a:r>
            <a:r>
              <a:rPr lang="de-DE" altLang="de-DE" sz="1600" dirty="0"/>
              <a:t> </a:t>
            </a:r>
            <a:r>
              <a:rPr lang="de-DE" altLang="de-DE" sz="1600" dirty="0" err="1"/>
              <a:t>with</a:t>
            </a:r>
            <a:r>
              <a:rPr lang="de-DE" altLang="de-DE" sz="1600" dirty="0"/>
              <a:t> </a:t>
            </a:r>
            <a:r>
              <a:rPr lang="de-DE" altLang="de-DE" sz="1600" dirty="0" err="1"/>
              <a:t>denosumab</a:t>
            </a:r>
            <a:r>
              <a:rPr lang="de-DE" altLang="de-DE" sz="1600" dirty="0"/>
              <a:t> </a:t>
            </a:r>
            <a:r>
              <a:rPr lang="de-DE" altLang="de-DE" sz="1600" dirty="0" err="1"/>
              <a:t>compared</a:t>
            </a:r>
            <a:r>
              <a:rPr lang="de-DE" altLang="de-DE" sz="1600" dirty="0"/>
              <a:t> </a:t>
            </a:r>
            <a:r>
              <a:rPr lang="de-DE" altLang="de-DE" sz="1600" dirty="0" err="1"/>
              <a:t>to</a:t>
            </a:r>
            <a:r>
              <a:rPr lang="de-DE" altLang="de-DE" sz="1600" dirty="0"/>
              <a:t> </a:t>
            </a:r>
            <a:r>
              <a:rPr lang="de-DE" altLang="de-DE" sz="1600" dirty="0" err="1"/>
              <a:t>zoledronic</a:t>
            </a:r>
            <a:r>
              <a:rPr lang="de-DE" altLang="de-DE" sz="1600" dirty="0"/>
              <a:t> </a:t>
            </a:r>
            <a:r>
              <a:rPr lang="de-DE" altLang="de-DE" sz="1600" dirty="0" err="1"/>
              <a:t>acid</a:t>
            </a:r>
            <a:r>
              <a:rPr lang="de-DE" altLang="de-DE" sz="1600" dirty="0"/>
              <a:t>.</a:t>
            </a:r>
          </a:p>
        </p:txBody>
      </p:sp>
      <p:sp>
        <p:nvSpPr>
          <p:cNvPr id="30724" name="Text Placeholder 11"/>
          <p:cNvSpPr>
            <a:spLocks noGrp="1"/>
          </p:cNvSpPr>
          <p:nvPr>
            <p:ph type="body" sz="quarter" idx="11"/>
          </p:nvPr>
        </p:nvSpPr>
        <p:spPr bwMode="auto">
          <a:xfrm>
            <a:off x="457200" y="6116638"/>
            <a:ext cx="7372350" cy="612775"/>
          </a:xfrm>
          <a:noFill/>
          <a:ln>
            <a:miter lim="800000"/>
            <a:headEnd/>
            <a:tailEnd/>
          </a:ln>
        </p:spPr>
        <p:txBody>
          <a:bodyPr wrap="square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de-DE"/>
              <a:t>Lipton A, Fizazi K, Stopeck AT, et al. </a:t>
            </a:r>
            <a:r>
              <a:rPr lang="en-US" altLang="de-DE" i="1"/>
              <a:t>Eur J Cancer </a:t>
            </a:r>
            <a:r>
              <a:rPr lang="en-US" altLang="de-DE"/>
              <a:t>2012;</a:t>
            </a:r>
            <a:r>
              <a:rPr lang="en-GB" altLang="de-DE"/>
              <a:t>48:3082-3092.</a:t>
            </a:r>
            <a:endParaRPr lang="en-US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F97E66-7F63-4DDF-89D3-458FCDA73AF1}"/>
              </a:ext>
            </a:extLst>
          </p:cNvPr>
          <p:cNvSpPr/>
          <p:nvPr/>
        </p:nvSpPr>
        <p:spPr>
          <a:xfrm>
            <a:off x="7668344" y="-4954"/>
            <a:ext cx="1475223" cy="404813"/>
          </a:xfrm>
          <a:prstGeom prst="rect">
            <a:avLst/>
          </a:prstGeom>
          <a:solidFill>
            <a:srgbClr val="E2532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b="1" dirty="0">
                <a:solidFill>
                  <a:srgbClr val="FFFFFF"/>
                </a:solidFill>
              </a:rPr>
              <a:t>Int. </a:t>
            </a:r>
            <a:r>
              <a:rPr lang="de-DE" sz="1600" b="1" dirty="0" err="1">
                <a:solidFill>
                  <a:srgbClr val="FFFFFF"/>
                </a:solidFill>
              </a:rPr>
              <a:t>analysis</a:t>
            </a:r>
            <a:endParaRPr lang="de-DE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705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/>
          <p:cNvSpPr>
            <a:spLocks noGrp="1"/>
          </p:cNvSpPr>
          <p:nvPr>
            <p:ph type="ctrTitle"/>
          </p:nvPr>
        </p:nvSpPr>
        <p:spPr bwMode="auto">
          <a:xfrm>
            <a:off x="458788" y="1662342"/>
            <a:ext cx="8177212" cy="2590800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dirty="0" err="1">
                <a:cs typeface="Arial" pitchFamily="34" charset="0"/>
              </a:rPr>
              <a:t>Pain</a:t>
            </a:r>
            <a:r>
              <a:rPr lang="de-DE" altLang="de-DE" sz="2800" dirty="0">
                <a:cs typeface="Arial" pitchFamily="34" charset="0"/>
              </a:rPr>
              <a:t> </a:t>
            </a:r>
            <a:r>
              <a:rPr lang="de-DE" altLang="de-DE" sz="2800" dirty="0" err="1">
                <a:cs typeface="Arial" pitchFamily="34" charset="0"/>
              </a:rPr>
              <a:t>and</a:t>
            </a:r>
            <a:r>
              <a:rPr lang="de-DE" altLang="de-DE" sz="2800" dirty="0">
                <a:cs typeface="Arial" pitchFamily="34" charset="0"/>
              </a:rPr>
              <a:t> </a:t>
            </a:r>
            <a:r>
              <a:rPr lang="de-DE" altLang="de-DE" sz="2800" dirty="0" err="1">
                <a:cs typeface="Arial" pitchFamily="34" charset="0"/>
              </a:rPr>
              <a:t>Analgetics</a:t>
            </a:r>
            <a:r>
              <a:rPr lang="de-DE" altLang="de-DE" sz="2800" dirty="0">
                <a:cs typeface="Arial" pitchFamily="34" charset="0"/>
              </a:rPr>
              <a:t> </a:t>
            </a:r>
            <a:r>
              <a:rPr lang="de-DE" altLang="de-DE" sz="2800" dirty="0" err="1">
                <a:cs typeface="Arial" pitchFamily="34" charset="0"/>
              </a:rPr>
              <a:t>use</a:t>
            </a:r>
            <a:br>
              <a:rPr lang="de-DE" altLang="de-DE" sz="2800" dirty="0">
                <a:cs typeface="Arial" pitchFamily="34" charset="0"/>
              </a:rPr>
            </a:br>
            <a:br>
              <a:rPr lang="de-DE" altLang="de-DE" sz="2800" dirty="0">
                <a:cs typeface="Arial" pitchFamily="34" charset="0"/>
              </a:rPr>
            </a:br>
            <a:r>
              <a:rPr lang="de-DE" altLang="de-DE" sz="2800" dirty="0">
                <a:cs typeface="Arial" pitchFamily="34" charset="0"/>
              </a:rPr>
              <a:t>Integrated </a:t>
            </a:r>
            <a:r>
              <a:rPr lang="de-DE" altLang="de-DE" sz="2800" dirty="0" err="1">
                <a:cs typeface="Arial" pitchFamily="34" charset="0"/>
              </a:rPr>
              <a:t>analysis</a:t>
            </a:r>
            <a:br>
              <a:rPr lang="de-DE" altLang="de-DE" sz="2800" dirty="0">
                <a:cs typeface="Arial" pitchFamily="34" charset="0"/>
              </a:rPr>
            </a:br>
            <a:endParaRPr lang="en-US" altLang="de-DE" sz="1800" dirty="0"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136525"/>
            <a:ext cx="8685212" cy="1143000"/>
          </a:xfrm>
          <a:noFill/>
          <a:ln>
            <a:miter lim="800000"/>
            <a:headEnd/>
            <a:tailEnd/>
          </a:ln>
        </p:spPr>
        <p:txBody>
          <a:bodyPr wrap="square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dirty="0" err="1"/>
              <a:t>Fewer</a:t>
            </a:r>
            <a:r>
              <a:rPr lang="de-DE" altLang="de-DE" dirty="0"/>
              <a:t> </a:t>
            </a:r>
            <a:r>
              <a:rPr lang="de-DE" altLang="de-DE" dirty="0" err="1"/>
              <a:t>patients</a:t>
            </a:r>
            <a:r>
              <a:rPr lang="de-DE" altLang="de-DE" dirty="0"/>
              <a:t> </a:t>
            </a:r>
            <a:r>
              <a:rPr lang="de-DE" altLang="de-DE" dirty="0" err="1"/>
              <a:t>under</a:t>
            </a:r>
            <a:r>
              <a:rPr lang="de-DE" altLang="de-DE" dirty="0"/>
              <a:t> </a:t>
            </a:r>
            <a:r>
              <a:rPr lang="de-DE" altLang="de-DE" dirty="0" err="1"/>
              <a:t>denosumab</a:t>
            </a:r>
            <a:r>
              <a:rPr lang="de-DE" altLang="de-DE" dirty="0"/>
              <a:t> </a:t>
            </a:r>
            <a:r>
              <a:rPr lang="de-DE" altLang="de-DE" dirty="0" err="1"/>
              <a:t>experienced</a:t>
            </a:r>
            <a:r>
              <a:rPr lang="de-DE" altLang="de-DE" dirty="0"/>
              <a:t> </a:t>
            </a:r>
            <a:r>
              <a:rPr lang="de-DE" altLang="de-DE" dirty="0" err="1"/>
              <a:t>pain</a:t>
            </a:r>
            <a:r>
              <a:rPr lang="de-DE" altLang="de-DE" dirty="0"/>
              <a:t> </a:t>
            </a:r>
            <a:r>
              <a:rPr lang="de-DE" altLang="de-DE" dirty="0" err="1"/>
              <a:t>progression</a:t>
            </a:r>
            <a:endParaRPr lang="en-US" altLang="de-DE" dirty="0"/>
          </a:p>
        </p:txBody>
      </p:sp>
      <p:sp>
        <p:nvSpPr>
          <p:cNvPr id="32771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57200" y="6116638"/>
            <a:ext cx="7372350" cy="612775"/>
          </a:xfrm>
          <a:noFill/>
          <a:ln>
            <a:miter lim="800000"/>
            <a:headEnd/>
            <a:tailEnd/>
          </a:ln>
        </p:spPr>
        <p:txBody>
          <a:bodyPr wrap="square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de-DE" dirty="0" err="1"/>
              <a:t>Cleeland</a:t>
            </a:r>
            <a:r>
              <a:rPr lang="en-US" altLang="de-DE" dirty="0"/>
              <a:t> CS, Patrick DL, Fallowfield L, et al. </a:t>
            </a:r>
            <a:r>
              <a:rPr lang="en-US" altLang="de-DE" i="1" dirty="0"/>
              <a:t>ESMO 2010</a:t>
            </a:r>
            <a:r>
              <a:rPr lang="en-US" altLang="de-DE" dirty="0"/>
              <a:t>: Abstract 1248P and poster.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876155" y="5855180"/>
            <a:ext cx="4546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104900" algn="ctr"/>
                <a:tab pos="2095500" algn="ctr"/>
                <a:tab pos="3078163" algn="ctr"/>
                <a:tab pos="4068763" algn="ctr"/>
                <a:tab pos="4619625" algn="ctr"/>
                <a:tab pos="5800725" algn="ctr"/>
                <a:tab pos="6991350" algn="ctr"/>
              </a:tabLst>
            </a:pPr>
            <a:endParaRPr lang="en-US" altLang="de-DE" sz="1000" dirty="0">
              <a:solidFill>
                <a:srgbClr val="00446A"/>
              </a:solidFill>
              <a:latin typeface="Arial" pitchFamily="34" charset="0"/>
            </a:endParaRPr>
          </a:p>
          <a:p>
            <a:pPr>
              <a:tabLst>
                <a:tab pos="1104900" algn="ctr"/>
                <a:tab pos="2095500" algn="ctr"/>
                <a:tab pos="3078163" algn="ctr"/>
                <a:tab pos="4068763" algn="ctr"/>
                <a:tab pos="4619625" algn="ctr"/>
                <a:tab pos="5800725" algn="ctr"/>
                <a:tab pos="6991350" algn="ctr"/>
              </a:tabLst>
            </a:pPr>
            <a:r>
              <a:rPr lang="en-US" altLang="de-DE" sz="1000" dirty="0">
                <a:solidFill>
                  <a:srgbClr val="00446A"/>
                </a:solidFill>
                <a:latin typeface="Arial" pitchFamily="34" charset="0"/>
              </a:rPr>
              <a:t>Denosumab	</a:t>
            </a:r>
          </a:p>
          <a:p>
            <a:pPr>
              <a:tabLst>
                <a:tab pos="1104900" algn="ctr"/>
                <a:tab pos="2095500" algn="ctr"/>
                <a:tab pos="3078163" algn="ctr"/>
                <a:tab pos="4068763" algn="ctr"/>
                <a:tab pos="4619625" algn="ctr"/>
                <a:tab pos="5800725" algn="ctr"/>
                <a:tab pos="6991350" algn="ctr"/>
              </a:tabLst>
            </a:pPr>
            <a:r>
              <a:rPr lang="en-US" altLang="de-DE" sz="1000" dirty="0" err="1">
                <a:solidFill>
                  <a:srgbClr val="00446A"/>
                </a:solidFill>
                <a:latin typeface="Arial" pitchFamily="34" charset="0"/>
              </a:rPr>
              <a:t>Zoledron</a:t>
            </a:r>
            <a:r>
              <a:rPr lang="de-DE" altLang="de-DE" sz="1000" dirty="0" err="1">
                <a:solidFill>
                  <a:srgbClr val="00446A"/>
                </a:solidFill>
                <a:latin typeface="Arial" pitchFamily="34" charset="0"/>
              </a:rPr>
              <a:t>ic</a:t>
            </a:r>
            <a:r>
              <a:rPr lang="de-DE" altLang="de-DE" sz="1000" dirty="0">
                <a:solidFill>
                  <a:srgbClr val="00446A"/>
                </a:solidFill>
                <a:latin typeface="Arial" pitchFamily="34" charset="0"/>
              </a:rPr>
              <a:t> </a:t>
            </a:r>
            <a:r>
              <a:rPr lang="de-DE" altLang="de-DE" sz="1000" dirty="0" err="1">
                <a:solidFill>
                  <a:srgbClr val="00446A"/>
                </a:solidFill>
                <a:latin typeface="Arial" pitchFamily="34" charset="0"/>
              </a:rPr>
              <a:t>acid</a:t>
            </a:r>
            <a:endParaRPr lang="en-US" altLang="de-DE" sz="1000" dirty="0">
              <a:solidFill>
                <a:srgbClr val="00446A"/>
              </a:solidFill>
              <a:latin typeface="Arial" pitchFamily="34" charset="0"/>
            </a:endParaRPr>
          </a:p>
        </p:txBody>
      </p:sp>
      <p:sp>
        <p:nvSpPr>
          <p:cNvPr id="32775" name="Text Box 13"/>
          <p:cNvSpPr txBox="1">
            <a:spLocks noChangeArrowheads="1"/>
          </p:cNvSpPr>
          <p:nvPr/>
        </p:nvSpPr>
        <p:spPr bwMode="auto">
          <a:xfrm>
            <a:off x="2046811" y="6009167"/>
            <a:ext cx="3663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82563" algn="ctr"/>
                <a:tab pos="1173163" algn="ctr"/>
                <a:tab pos="2174875" algn="ctr"/>
                <a:tab pos="3184525" algn="ctr"/>
                <a:tab pos="3925888" algn="ctr"/>
                <a:tab pos="4619625" algn="ctr"/>
                <a:tab pos="5800725" algn="ctr"/>
                <a:tab pos="6991350" algn="ctr"/>
              </a:tabLst>
            </a:pPr>
            <a:r>
              <a:rPr lang="en-US" altLang="de-DE" sz="1000">
                <a:solidFill>
                  <a:srgbClr val="00446A"/>
                </a:solidFill>
                <a:latin typeface="Arial" pitchFamily="34" charset="0"/>
              </a:rPr>
              <a:t>1.424	880	637	492</a:t>
            </a:r>
          </a:p>
          <a:p>
            <a:pPr>
              <a:tabLst>
                <a:tab pos="182563" algn="ctr"/>
                <a:tab pos="1173163" algn="ctr"/>
                <a:tab pos="2174875" algn="ctr"/>
                <a:tab pos="3184525" algn="ctr"/>
                <a:tab pos="3925888" algn="ctr"/>
                <a:tab pos="4619625" algn="ctr"/>
                <a:tab pos="5800725" algn="ctr"/>
                <a:tab pos="6991350" algn="ctr"/>
              </a:tabLst>
            </a:pPr>
            <a:r>
              <a:rPr lang="en-US" altLang="de-DE" sz="1000">
                <a:solidFill>
                  <a:srgbClr val="00446A"/>
                </a:solidFill>
                <a:latin typeface="Arial" pitchFamily="34" charset="0"/>
              </a:rPr>
              <a:t>1.341	733	521	398</a:t>
            </a:r>
          </a:p>
        </p:txBody>
      </p:sp>
      <p:sp>
        <p:nvSpPr>
          <p:cNvPr id="32776" name="Text Box 17"/>
          <p:cNvSpPr txBox="1">
            <a:spLocks noChangeArrowheads="1"/>
          </p:cNvSpPr>
          <p:nvPr/>
        </p:nvSpPr>
        <p:spPr bwMode="auto">
          <a:xfrm>
            <a:off x="3709685" y="2670792"/>
            <a:ext cx="2250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de-DE" sz="1200">
                <a:solidFill>
                  <a:srgbClr val="00446A"/>
                </a:solidFill>
                <a:latin typeface="Arial" pitchFamily="34" charset="0"/>
              </a:rPr>
              <a:t>HR: 0,83 (95%-KI: 0,76;0,92)</a:t>
            </a:r>
            <a:br>
              <a:rPr lang="en-US" altLang="de-DE" sz="1200">
                <a:solidFill>
                  <a:srgbClr val="00446A"/>
                </a:solidFill>
                <a:latin typeface="Arial" pitchFamily="34" charset="0"/>
              </a:rPr>
            </a:br>
            <a:r>
              <a:rPr lang="en-US" altLang="de-DE" sz="1200" b="1" i="1">
                <a:solidFill>
                  <a:schemeClr val="accent6"/>
                </a:solidFill>
                <a:latin typeface="Arial" pitchFamily="34" charset="0"/>
              </a:rPr>
              <a:t>p =</a:t>
            </a:r>
            <a:r>
              <a:rPr lang="en-US" altLang="de-DE" sz="1200" b="1">
                <a:solidFill>
                  <a:schemeClr val="accent6"/>
                </a:solidFill>
                <a:latin typeface="Arial" pitchFamily="34" charset="0"/>
              </a:rPr>
              <a:t>0,0002</a:t>
            </a:r>
          </a:p>
        </p:txBody>
      </p:sp>
      <p:sp>
        <p:nvSpPr>
          <p:cNvPr id="32796" name="Line 1869"/>
          <p:cNvSpPr>
            <a:spLocks noChangeShapeType="1"/>
          </p:cNvSpPr>
          <p:nvPr/>
        </p:nvSpPr>
        <p:spPr bwMode="auto">
          <a:xfrm flipH="1">
            <a:off x="6045035" y="5177729"/>
            <a:ext cx="252412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2797" name="Line 1870"/>
          <p:cNvSpPr>
            <a:spLocks noChangeShapeType="1"/>
          </p:cNvSpPr>
          <p:nvPr/>
        </p:nvSpPr>
        <p:spPr bwMode="auto">
          <a:xfrm flipH="1">
            <a:off x="6045035" y="4914204"/>
            <a:ext cx="252412" cy="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32799" name="Group 104"/>
          <p:cNvGrpSpPr>
            <a:grpSpLocks/>
          </p:cNvGrpSpPr>
          <p:nvPr/>
        </p:nvGrpSpPr>
        <p:grpSpPr bwMode="auto">
          <a:xfrm>
            <a:off x="2182647" y="2522534"/>
            <a:ext cx="3063875" cy="2803525"/>
            <a:chOff x="-4121150" y="1974850"/>
            <a:chExt cx="3063875" cy="2803525"/>
          </a:xfrm>
        </p:grpSpPr>
        <p:sp>
          <p:nvSpPr>
            <p:cNvPr id="32809" name="Freeform 34"/>
            <p:cNvSpPr>
              <a:spLocks/>
            </p:cNvSpPr>
            <p:nvPr/>
          </p:nvSpPr>
          <p:spPr bwMode="auto">
            <a:xfrm>
              <a:off x="-4029075" y="1974850"/>
              <a:ext cx="2965450" cy="2711450"/>
            </a:xfrm>
            <a:custGeom>
              <a:avLst/>
              <a:gdLst>
                <a:gd name="T0" fmla="*/ 0 w 1868"/>
                <a:gd name="T1" fmla="*/ 0 h 1708"/>
                <a:gd name="T2" fmla="*/ 0 w 1868"/>
                <a:gd name="T3" fmla="*/ 2147483647 h 1708"/>
                <a:gd name="T4" fmla="*/ 2147483647 w 1868"/>
                <a:gd name="T5" fmla="*/ 2147483647 h 1708"/>
                <a:gd name="T6" fmla="*/ 0 60000 65536"/>
                <a:gd name="T7" fmla="*/ 0 60000 65536"/>
                <a:gd name="T8" fmla="*/ 0 60000 65536"/>
                <a:gd name="T9" fmla="*/ 0 w 1868"/>
                <a:gd name="T10" fmla="*/ 0 h 1708"/>
                <a:gd name="T11" fmla="*/ 1868 w 1868"/>
                <a:gd name="T12" fmla="*/ 1708 h 17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8" h="1708">
                  <a:moveTo>
                    <a:pt x="0" y="0"/>
                  </a:moveTo>
                  <a:lnTo>
                    <a:pt x="0" y="1708"/>
                  </a:lnTo>
                  <a:lnTo>
                    <a:pt x="1868" y="1708"/>
                  </a:lnTo>
                </a:path>
              </a:pathLst>
            </a:cu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810" name="Line 35"/>
            <p:cNvSpPr>
              <a:spLocks noChangeShapeType="1"/>
            </p:cNvSpPr>
            <p:nvPr/>
          </p:nvSpPr>
          <p:spPr bwMode="auto">
            <a:xfrm>
              <a:off x="-4121150" y="1974850"/>
              <a:ext cx="920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811" name="Line 36"/>
            <p:cNvSpPr>
              <a:spLocks noChangeShapeType="1"/>
            </p:cNvSpPr>
            <p:nvPr/>
          </p:nvSpPr>
          <p:spPr bwMode="auto">
            <a:xfrm>
              <a:off x="-4121150" y="2514600"/>
              <a:ext cx="920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812" name="Line 37"/>
            <p:cNvSpPr>
              <a:spLocks noChangeShapeType="1"/>
            </p:cNvSpPr>
            <p:nvPr/>
          </p:nvSpPr>
          <p:spPr bwMode="auto">
            <a:xfrm>
              <a:off x="-4121150" y="3057525"/>
              <a:ext cx="920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813" name="Line 38"/>
            <p:cNvSpPr>
              <a:spLocks noChangeShapeType="1"/>
            </p:cNvSpPr>
            <p:nvPr/>
          </p:nvSpPr>
          <p:spPr bwMode="auto">
            <a:xfrm>
              <a:off x="-4121150" y="3600450"/>
              <a:ext cx="920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814" name="Line 39"/>
            <p:cNvSpPr>
              <a:spLocks noChangeShapeType="1"/>
            </p:cNvSpPr>
            <p:nvPr/>
          </p:nvSpPr>
          <p:spPr bwMode="auto">
            <a:xfrm>
              <a:off x="-4121150" y="4143375"/>
              <a:ext cx="920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815" name="Line 40"/>
            <p:cNvSpPr>
              <a:spLocks noChangeShapeType="1"/>
            </p:cNvSpPr>
            <p:nvPr/>
          </p:nvSpPr>
          <p:spPr bwMode="auto">
            <a:xfrm>
              <a:off x="-4121150" y="4686300"/>
              <a:ext cx="920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816" name="Line 41"/>
            <p:cNvSpPr>
              <a:spLocks noChangeShapeType="1"/>
            </p:cNvSpPr>
            <p:nvPr/>
          </p:nvSpPr>
          <p:spPr bwMode="auto">
            <a:xfrm flipV="1">
              <a:off x="-4029075" y="4686300"/>
              <a:ext cx="0" cy="920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817" name="Line 42"/>
            <p:cNvSpPr>
              <a:spLocks noChangeShapeType="1"/>
            </p:cNvSpPr>
            <p:nvPr/>
          </p:nvSpPr>
          <p:spPr bwMode="auto">
            <a:xfrm flipV="1">
              <a:off x="-3041650" y="4686300"/>
              <a:ext cx="0" cy="920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818" name="Line 43"/>
            <p:cNvSpPr>
              <a:spLocks noChangeShapeType="1"/>
            </p:cNvSpPr>
            <p:nvPr/>
          </p:nvSpPr>
          <p:spPr bwMode="auto">
            <a:xfrm flipV="1">
              <a:off x="-2051050" y="4686300"/>
              <a:ext cx="0" cy="920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819" name="Line 44"/>
            <p:cNvSpPr>
              <a:spLocks noChangeShapeType="1"/>
            </p:cNvSpPr>
            <p:nvPr/>
          </p:nvSpPr>
          <p:spPr bwMode="auto">
            <a:xfrm flipV="1">
              <a:off x="-1063625" y="4686300"/>
              <a:ext cx="0" cy="920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820" name="Freeform 45"/>
            <p:cNvSpPr>
              <a:spLocks/>
            </p:cNvSpPr>
            <p:nvPr/>
          </p:nvSpPr>
          <p:spPr bwMode="auto">
            <a:xfrm>
              <a:off x="-4029075" y="1974850"/>
              <a:ext cx="2949575" cy="1660525"/>
            </a:xfrm>
            <a:custGeom>
              <a:avLst/>
              <a:gdLst>
                <a:gd name="T0" fmla="*/ 2147483647 w 1858"/>
                <a:gd name="T1" fmla="*/ 0 h 1046"/>
                <a:gd name="T2" fmla="*/ 2147483647 w 1858"/>
                <a:gd name="T3" fmla="*/ 2147483647 h 1046"/>
                <a:gd name="T4" fmla="*/ 2147483647 w 1858"/>
                <a:gd name="T5" fmla="*/ 2147483647 h 1046"/>
                <a:gd name="T6" fmla="*/ 2147483647 w 1858"/>
                <a:gd name="T7" fmla="*/ 2147483647 h 1046"/>
                <a:gd name="T8" fmla="*/ 2147483647 w 1858"/>
                <a:gd name="T9" fmla="*/ 2147483647 h 1046"/>
                <a:gd name="T10" fmla="*/ 2147483647 w 1858"/>
                <a:gd name="T11" fmla="*/ 2147483647 h 1046"/>
                <a:gd name="T12" fmla="*/ 2147483647 w 1858"/>
                <a:gd name="T13" fmla="*/ 2147483647 h 1046"/>
                <a:gd name="T14" fmla="*/ 2147483647 w 1858"/>
                <a:gd name="T15" fmla="*/ 2147483647 h 1046"/>
                <a:gd name="T16" fmla="*/ 2147483647 w 1858"/>
                <a:gd name="T17" fmla="*/ 2147483647 h 1046"/>
                <a:gd name="T18" fmla="*/ 2147483647 w 1858"/>
                <a:gd name="T19" fmla="*/ 2147483647 h 1046"/>
                <a:gd name="T20" fmla="*/ 2147483647 w 1858"/>
                <a:gd name="T21" fmla="*/ 2147483647 h 1046"/>
                <a:gd name="T22" fmla="*/ 2147483647 w 1858"/>
                <a:gd name="T23" fmla="*/ 2147483647 h 1046"/>
                <a:gd name="T24" fmla="*/ 2147483647 w 1858"/>
                <a:gd name="T25" fmla="*/ 2147483647 h 1046"/>
                <a:gd name="T26" fmla="*/ 2147483647 w 1858"/>
                <a:gd name="T27" fmla="*/ 2147483647 h 1046"/>
                <a:gd name="T28" fmla="*/ 2147483647 w 1858"/>
                <a:gd name="T29" fmla="*/ 2147483647 h 1046"/>
                <a:gd name="T30" fmla="*/ 2147483647 w 1858"/>
                <a:gd name="T31" fmla="*/ 2147483647 h 1046"/>
                <a:gd name="T32" fmla="*/ 2147483647 w 1858"/>
                <a:gd name="T33" fmla="*/ 2147483647 h 1046"/>
                <a:gd name="T34" fmla="*/ 2147483647 w 1858"/>
                <a:gd name="T35" fmla="*/ 2147483647 h 1046"/>
                <a:gd name="T36" fmla="*/ 2147483647 w 1858"/>
                <a:gd name="T37" fmla="*/ 2147483647 h 1046"/>
                <a:gd name="T38" fmla="*/ 2147483647 w 1858"/>
                <a:gd name="T39" fmla="*/ 2147483647 h 1046"/>
                <a:gd name="T40" fmla="*/ 2147483647 w 1858"/>
                <a:gd name="T41" fmla="*/ 2147483647 h 1046"/>
                <a:gd name="T42" fmla="*/ 2147483647 w 1858"/>
                <a:gd name="T43" fmla="*/ 2147483647 h 1046"/>
                <a:gd name="T44" fmla="*/ 2147483647 w 1858"/>
                <a:gd name="T45" fmla="*/ 2147483647 h 1046"/>
                <a:gd name="T46" fmla="*/ 2147483647 w 1858"/>
                <a:gd name="T47" fmla="*/ 2147483647 h 1046"/>
                <a:gd name="T48" fmla="*/ 2147483647 w 1858"/>
                <a:gd name="T49" fmla="*/ 2147483647 h 1046"/>
                <a:gd name="T50" fmla="*/ 2147483647 w 1858"/>
                <a:gd name="T51" fmla="*/ 2147483647 h 1046"/>
                <a:gd name="T52" fmla="*/ 2147483647 w 1858"/>
                <a:gd name="T53" fmla="*/ 2147483647 h 1046"/>
                <a:gd name="T54" fmla="*/ 2147483647 w 1858"/>
                <a:gd name="T55" fmla="*/ 2147483647 h 1046"/>
                <a:gd name="T56" fmla="*/ 2147483647 w 1858"/>
                <a:gd name="T57" fmla="*/ 2147483647 h 1046"/>
                <a:gd name="T58" fmla="*/ 2147483647 w 1858"/>
                <a:gd name="T59" fmla="*/ 2147483647 h 1046"/>
                <a:gd name="T60" fmla="*/ 2147483647 w 1858"/>
                <a:gd name="T61" fmla="*/ 2147483647 h 1046"/>
                <a:gd name="T62" fmla="*/ 2147483647 w 1858"/>
                <a:gd name="T63" fmla="*/ 2147483647 h 1046"/>
                <a:gd name="T64" fmla="*/ 2147483647 w 1858"/>
                <a:gd name="T65" fmla="*/ 2147483647 h 1046"/>
                <a:gd name="T66" fmla="*/ 2147483647 w 1858"/>
                <a:gd name="T67" fmla="*/ 2147483647 h 1046"/>
                <a:gd name="T68" fmla="*/ 2147483647 w 1858"/>
                <a:gd name="T69" fmla="*/ 2147483647 h 1046"/>
                <a:gd name="T70" fmla="*/ 2147483647 w 1858"/>
                <a:gd name="T71" fmla="*/ 2147483647 h 1046"/>
                <a:gd name="T72" fmla="*/ 2147483647 w 1858"/>
                <a:gd name="T73" fmla="*/ 2147483647 h 1046"/>
                <a:gd name="T74" fmla="*/ 2147483647 w 1858"/>
                <a:gd name="T75" fmla="*/ 2147483647 h 1046"/>
                <a:gd name="T76" fmla="*/ 2147483647 w 1858"/>
                <a:gd name="T77" fmla="*/ 2147483647 h 1046"/>
                <a:gd name="T78" fmla="*/ 2147483647 w 1858"/>
                <a:gd name="T79" fmla="*/ 2147483647 h 1046"/>
                <a:gd name="T80" fmla="*/ 2147483647 w 1858"/>
                <a:gd name="T81" fmla="*/ 2147483647 h 1046"/>
                <a:gd name="T82" fmla="*/ 2147483647 w 1858"/>
                <a:gd name="T83" fmla="*/ 2147483647 h 1046"/>
                <a:gd name="T84" fmla="*/ 2147483647 w 1858"/>
                <a:gd name="T85" fmla="*/ 2147483647 h 1046"/>
                <a:gd name="T86" fmla="*/ 2147483647 w 1858"/>
                <a:gd name="T87" fmla="*/ 2147483647 h 1046"/>
                <a:gd name="T88" fmla="*/ 2147483647 w 1858"/>
                <a:gd name="T89" fmla="*/ 2147483647 h 1046"/>
                <a:gd name="T90" fmla="*/ 2147483647 w 1858"/>
                <a:gd name="T91" fmla="*/ 2147483647 h 1046"/>
                <a:gd name="T92" fmla="*/ 2147483647 w 1858"/>
                <a:gd name="T93" fmla="*/ 2147483647 h 1046"/>
                <a:gd name="T94" fmla="*/ 2147483647 w 1858"/>
                <a:gd name="T95" fmla="*/ 2147483647 h 1046"/>
                <a:gd name="T96" fmla="*/ 2147483647 w 1858"/>
                <a:gd name="T97" fmla="*/ 2147483647 h 1046"/>
                <a:gd name="T98" fmla="*/ 2147483647 w 1858"/>
                <a:gd name="T99" fmla="*/ 2147483647 h 10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58"/>
                <a:gd name="T151" fmla="*/ 0 h 1046"/>
                <a:gd name="T152" fmla="*/ 1858 w 1858"/>
                <a:gd name="T153" fmla="*/ 1046 h 10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58" h="1046">
                  <a:moveTo>
                    <a:pt x="0" y="0"/>
                  </a:moveTo>
                  <a:lnTo>
                    <a:pt x="178" y="0"/>
                  </a:lnTo>
                  <a:lnTo>
                    <a:pt x="178" y="6"/>
                  </a:lnTo>
                  <a:lnTo>
                    <a:pt x="194" y="6"/>
                  </a:lnTo>
                  <a:lnTo>
                    <a:pt x="194" y="14"/>
                  </a:lnTo>
                  <a:lnTo>
                    <a:pt x="202" y="14"/>
                  </a:lnTo>
                  <a:lnTo>
                    <a:pt x="202" y="22"/>
                  </a:lnTo>
                  <a:lnTo>
                    <a:pt x="208" y="22"/>
                  </a:lnTo>
                  <a:lnTo>
                    <a:pt x="208" y="36"/>
                  </a:lnTo>
                  <a:lnTo>
                    <a:pt x="214" y="36"/>
                  </a:lnTo>
                  <a:lnTo>
                    <a:pt x="214" y="106"/>
                  </a:lnTo>
                  <a:lnTo>
                    <a:pt x="222" y="106"/>
                  </a:lnTo>
                  <a:lnTo>
                    <a:pt x="222" y="154"/>
                  </a:lnTo>
                  <a:lnTo>
                    <a:pt x="226" y="154"/>
                  </a:lnTo>
                  <a:lnTo>
                    <a:pt x="226" y="196"/>
                  </a:lnTo>
                  <a:lnTo>
                    <a:pt x="232" y="196"/>
                  </a:lnTo>
                  <a:lnTo>
                    <a:pt x="232" y="214"/>
                  </a:lnTo>
                  <a:lnTo>
                    <a:pt x="232" y="252"/>
                  </a:lnTo>
                  <a:lnTo>
                    <a:pt x="242" y="252"/>
                  </a:lnTo>
                  <a:lnTo>
                    <a:pt x="242" y="278"/>
                  </a:lnTo>
                  <a:lnTo>
                    <a:pt x="254" y="278"/>
                  </a:lnTo>
                  <a:lnTo>
                    <a:pt x="254" y="302"/>
                  </a:lnTo>
                  <a:lnTo>
                    <a:pt x="264" y="302"/>
                  </a:lnTo>
                  <a:lnTo>
                    <a:pt x="264" y="338"/>
                  </a:lnTo>
                  <a:lnTo>
                    <a:pt x="272" y="338"/>
                  </a:lnTo>
                  <a:lnTo>
                    <a:pt x="272" y="348"/>
                  </a:lnTo>
                  <a:lnTo>
                    <a:pt x="286" y="348"/>
                  </a:lnTo>
                  <a:lnTo>
                    <a:pt x="286" y="360"/>
                  </a:lnTo>
                  <a:lnTo>
                    <a:pt x="314" y="360"/>
                  </a:lnTo>
                  <a:lnTo>
                    <a:pt x="314" y="370"/>
                  </a:lnTo>
                  <a:lnTo>
                    <a:pt x="402" y="370"/>
                  </a:lnTo>
                  <a:lnTo>
                    <a:pt x="402" y="398"/>
                  </a:lnTo>
                  <a:lnTo>
                    <a:pt x="412" y="398"/>
                  </a:lnTo>
                  <a:lnTo>
                    <a:pt x="412" y="442"/>
                  </a:lnTo>
                  <a:lnTo>
                    <a:pt x="420" y="442"/>
                  </a:lnTo>
                  <a:lnTo>
                    <a:pt x="420" y="466"/>
                  </a:lnTo>
                  <a:lnTo>
                    <a:pt x="430" y="466"/>
                  </a:lnTo>
                  <a:lnTo>
                    <a:pt x="430" y="508"/>
                  </a:lnTo>
                  <a:lnTo>
                    <a:pt x="444" y="508"/>
                  </a:lnTo>
                  <a:lnTo>
                    <a:pt x="444" y="536"/>
                  </a:lnTo>
                  <a:lnTo>
                    <a:pt x="462" y="536"/>
                  </a:lnTo>
                  <a:lnTo>
                    <a:pt x="462" y="560"/>
                  </a:lnTo>
                  <a:lnTo>
                    <a:pt x="470" y="560"/>
                  </a:lnTo>
                  <a:lnTo>
                    <a:pt x="470" y="572"/>
                  </a:lnTo>
                  <a:lnTo>
                    <a:pt x="530" y="572"/>
                  </a:lnTo>
                  <a:lnTo>
                    <a:pt x="530" y="584"/>
                  </a:lnTo>
                  <a:lnTo>
                    <a:pt x="592" y="584"/>
                  </a:lnTo>
                  <a:lnTo>
                    <a:pt x="592" y="594"/>
                  </a:lnTo>
                  <a:lnTo>
                    <a:pt x="618" y="594"/>
                  </a:lnTo>
                  <a:lnTo>
                    <a:pt x="618" y="632"/>
                  </a:lnTo>
                  <a:lnTo>
                    <a:pt x="626" y="632"/>
                  </a:lnTo>
                  <a:lnTo>
                    <a:pt x="626" y="658"/>
                  </a:lnTo>
                  <a:lnTo>
                    <a:pt x="636" y="658"/>
                  </a:lnTo>
                  <a:lnTo>
                    <a:pt x="636" y="670"/>
                  </a:lnTo>
                  <a:lnTo>
                    <a:pt x="654" y="670"/>
                  </a:lnTo>
                  <a:lnTo>
                    <a:pt x="654" y="686"/>
                  </a:lnTo>
                  <a:lnTo>
                    <a:pt x="668" y="686"/>
                  </a:lnTo>
                  <a:lnTo>
                    <a:pt x="668" y="710"/>
                  </a:lnTo>
                  <a:lnTo>
                    <a:pt x="710" y="710"/>
                  </a:lnTo>
                  <a:lnTo>
                    <a:pt x="710" y="720"/>
                  </a:lnTo>
                  <a:lnTo>
                    <a:pt x="806" y="720"/>
                  </a:lnTo>
                  <a:lnTo>
                    <a:pt x="806" y="730"/>
                  </a:lnTo>
                  <a:lnTo>
                    <a:pt x="818" y="730"/>
                  </a:lnTo>
                  <a:lnTo>
                    <a:pt x="818" y="772"/>
                  </a:lnTo>
                  <a:lnTo>
                    <a:pt x="828" y="772"/>
                  </a:lnTo>
                  <a:lnTo>
                    <a:pt x="828" y="790"/>
                  </a:lnTo>
                  <a:lnTo>
                    <a:pt x="862" y="790"/>
                  </a:lnTo>
                  <a:lnTo>
                    <a:pt x="862" y="816"/>
                  </a:lnTo>
                  <a:lnTo>
                    <a:pt x="1010" y="816"/>
                  </a:lnTo>
                  <a:lnTo>
                    <a:pt x="1010" y="826"/>
                  </a:lnTo>
                  <a:lnTo>
                    <a:pt x="1024" y="826"/>
                  </a:lnTo>
                  <a:lnTo>
                    <a:pt x="1024" y="848"/>
                  </a:lnTo>
                  <a:lnTo>
                    <a:pt x="1052" y="848"/>
                  </a:lnTo>
                  <a:lnTo>
                    <a:pt x="1052" y="870"/>
                  </a:lnTo>
                  <a:lnTo>
                    <a:pt x="1072" y="870"/>
                  </a:lnTo>
                  <a:lnTo>
                    <a:pt x="1072" y="882"/>
                  </a:lnTo>
                  <a:lnTo>
                    <a:pt x="1218" y="882"/>
                  </a:lnTo>
                  <a:lnTo>
                    <a:pt x="1218" y="896"/>
                  </a:lnTo>
                  <a:lnTo>
                    <a:pt x="1228" y="896"/>
                  </a:lnTo>
                  <a:lnTo>
                    <a:pt x="1228" y="908"/>
                  </a:lnTo>
                  <a:lnTo>
                    <a:pt x="1264" y="908"/>
                  </a:lnTo>
                  <a:lnTo>
                    <a:pt x="1264" y="924"/>
                  </a:lnTo>
                  <a:lnTo>
                    <a:pt x="1386" y="924"/>
                  </a:lnTo>
                  <a:lnTo>
                    <a:pt x="1386" y="936"/>
                  </a:lnTo>
                  <a:lnTo>
                    <a:pt x="1428" y="936"/>
                  </a:lnTo>
                  <a:lnTo>
                    <a:pt x="1428" y="962"/>
                  </a:lnTo>
                  <a:lnTo>
                    <a:pt x="1458" y="962"/>
                  </a:lnTo>
                  <a:lnTo>
                    <a:pt x="1458" y="978"/>
                  </a:lnTo>
                  <a:lnTo>
                    <a:pt x="1532" y="978"/>
                  </a:lnTo>
                  <a:lnTo>
                    <a:pt x="1532" y="984"/>
                  </a:lnTo>
                  <a:lnTo>
                    <a:pt x="1626" y="984"/>
                  </a:lnTo>
                  <a:lnTo>
                    <a:pt x="1626" y="996"/>
                  </a:lnTo>
                  <a:lnTo>
                    <a:pt x="1648" y="996"/>
                  </a:lnTo>
                  <a:lnTo>
                    <a:pt x="1648" y="1008"/>
                  </a:lnTo>
                  <a:lnTo>
                    <a:pt x="1674" y="1008"/>
                  </a:lnTo>
                  <a:lnTo>
                    <a:pt x="1674" y="1014"/>
                  </a:lnTo>
                  <a:lnTo>
                    <a:pt x="1724" y="1014"/>
                  </a:lnTo>
                  <a:lnTo>
                    <a:pt x="1724" y="1024"/>
                  </a:lnTo>
                  <a:lnTo>
                    <a:pt x="1828" y="1024"/>
                  </a:lnTo>
                  <a:lnTo>
                    <a:pt x="1828" y="1046"/>
                  </a:lnTo>
                  <a:lnTo>
                    <a:pt x="1858" y="1046"/>
                  </a:lnTo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821" name="Freeform 48"/>
            <p:cNvSpPr>
              <a:spLocks/>
            </p:cNvSpPr>
            <p:nvPr/>
          </p:nvSpPr>
          <p:spPr bwMode="auto">
            <a:xfrm>
              <a:off x="-4029075" y="1974850"/>
              <a:ext cx="2971800" cy="1511300"/>
            </a:xfrm>
            <a:custGeom>
              <a:avLst/>
              <a:gdLst>
                <a:gd name="T0" fmla="*/ 2147483647 w 1872"/>
                <a:gd name="T1" fmla="*/ 2147483647 h 952"/>
                <a:gd name="T2" fmla="*/ 2147483647 w 1872"/>
                <a:gd name="T3" fmla="*/ 2147483647 h 952"/>
                <a:gd name="T4" fmla="*/ 2147483647 w 1872"/>
                <a:gd name="T5" fmla="*/ 2147483647 h 952"/>
                <a:gd name="T6" fmla="*/ 2147483647 w 1872"/>
                <a:gd name="T7" fmla="*/ 2147483647 h 952"/>
                <a:gd name="T8" fmla="*/ 2147483647 w 1872"/>
                <a:gd name="T9" fmla="*/ 2147483647 h 952"/>
                <a:gd name="T10" fmla="*/ 2147483647 w 1872"/>
                <a:gd name="T11" fmla="*/ 2147483647 h 952"/>
                <a:gd name="T12" fmla="*/ 2147483647 w 1872"/>
                <a:gd name="T13" fmla="*/ 2147483647 h 952"/>
                <a:gd name="T14" fmla="*/ 2147483647 w 1872"/>
                <a:gd name="T15" fmla="*/ 2147483647 h 952"/>
                <a:gd name="T16" fmla="*/ 2147483647 w 1872"/>
                <a:gd name="T17" fmla="*/ 2147483647 h 952"/>
                <a:gd name="T18" fmla="*/ 2147483647 w 1872"/>
                <a:gd name="T19" fmla="*/ 2147483647 h 952"/>
                <a:gd name="T20" fmla="*/ 2147483647 w 1872"/>
                <a:gd name="T21" fmla="*/ 2147483647 h 952"/>
                <a:gd name="T22" fmla="*/ 2147483647 w 1872"/>
                <a:gd name="T23" fmla="*/ 2147483647 h 952"/>
                <a:gd name="T24" fmla="*/ 2147483647 w 1872"/>
                <a:gd name="T25" fmla="*/ 2147483647 h 952"/>
                <a:gd name="T26" fmla="*/ 2147483647 w 1872"/>
                <a:gd name="T27" fmla="*/ 2147483647 h 952"/>
                <a:gd name="T28" fmla="*/ 2147483647 w 1872"/>
                <a:gd name="T29" fmla="*/ 2147483647 h 952"/>
                <a:gd name="T30" fmla="*/ 2147483647 w 1872"/>
                <a:gd name="T31" fmla="*/ 2147483647 h 952"/>
                <a:gd name="T32" fmla="*/ 2147483647 w 1872"/>
                <a:gd name="T33" fmla="*/ 2147483647 h 952"/>
                <a:gd name="T34" fmla="*/ 2147483647 w 1872"/>
                <a:gd name="T35" fmla="*/ 2147483647 h 952"/>
                <a:gd name="T36" fmla="*/ 2147483647 w 1872"/>
                <a:gd name="T37" fmla="*/ 2147483647 h 952"/>
                <a:gd name="T38" fmla="*/ 2147483647 w 1872"/>
                <a:gd name="T39" fmla="*/ 2147483647 h 952"/>
                <a:gd name="T40" fmla="*/ 2147483647 w 1872"/>
                <a:gd name="T41" fmla="*/ 2147483647 h 952"/>
                <a:gd name="T42" fmla="*/ 2147483647 w 1872"/>
                <a:gd name="T43" fmla="*/ 2147483647 h 952"/>
                <a:gd name="T44" fmla="*/ 2147483647 w 1872"/>
                <a:gd name="T45" fmla="*/ 2147483647 h 952"/>
                <a:gd name="T46" fmla="*/ 2147483647 w 1872"/>
                <a:gd name="T47" fmla="*/ 2147483647 h 952"/>
                <a:gd name="T48" fmla="*/ 2147483647 w 1872"/>
                <a:gd name="T49" fmla="*/ 2147483647 h 952"/>
                <a:gd name="T50" fmla="*/ 2147483647 w 1872"/>
                <a:gd name="T51" fmla="*/ 2147483647 h 952"/>
                <a:gd name="T52" fmla="*/ 2147483647 w 1872"/>
                <a:gd name="T53" fmla="*/ 2147483647 h 952"/>
                <a:gd name="T54" fmla="*/ 2147483647 w 1872"/>
                <a:gd name="T55" fmla="*/ 2147483647 h 952"/>
                <a:gd name="T56" fmla="*/ 2147483647 w 1872"/>
                <a:gd name="T57" fmla="*/ 2147483647 h 952"/>
                <a:gd name="T58" fmla="*/ 2147483647 w 1872"/>
                <a:gd name="T59" fmla="*/ 2147483647 h 952"/>
                <a:gd name="T60" fmla="*/ 2147483647 w 1872"/>
                <a:gd name="T61" fmla="*/ 2147483647 h 952"/>
                <a:gd name="T62" fmla="*/ 2147483647 w 1872"/>
                <a:gd name="T63" fmla="*/ 2147483647 h 952"/>
                <a:gd name="T64" fmla="*/ 2147483647 w 1872"/>
                <a:gd name="T65" fmla="*/ 2147483647 h 952"/>
                <a:gd name="T66" fmla="*/ 2147483647 w 1872"/>
                <a:gd name="T67" fmla="*/ 2147483647 h 952"/>
                <a:gd name="T68" fmla="*/ 2147483647 w 1872"/>
                <a:gd name="T69" fmla="*/ 2147483647 h 952"/>
                <a:gd name="T70" fmla="*/ 2147483647 w 1872"/>
                <a:gd name="T71" fmla="*/ 2147483647 h 952"/>
                <a:gd name="T72" fmla="*/ 2147483647 w 1872"/>
                <a:gd name="T73" fmla="*/ 2147483647 h 952"/>
                <a:gd name="T74" fmla="*/ 2147483647 w 1872"/>
                <a:gd name="T75" fmla="*/ 2147483647 h 952"/>
                <a:gd name="T76" fmla="*/ 2147483647 w 1872"/>
                <a:gd name="T77" fmla="*/ 2147483647 h 952"/>
                <a:gd name="T78" fmla="*/ 2147483647 w 1872"/>
                <a:gd name="T79" fmla="*/ 2147483647 h 952"/>
                <a:gd name="T80" fmla="*/ 2147483647 w 1872"/>
                <a:gd name="T81" fmla="*/ 2147483647 h 952"/>
                <a:gd name="T82" fmla="*/ 2147483647 w 1872"/>
                <a:gd name="T83" fmla="*/ 2147483647 h 952"/>
                <a:gd name="T84" fmla="*/ 2147483647 w 1872"/>
                <a:gd name="T85" fmla="*/ 2147483647 h 952"/>
                <a:gd name="T86" fmla="*/ 2147483647 w 1872"/>
                <a:gd name="T87" fmla="*/ 2147483647 h 952"/>
                <a:gd name="T88" fmla="*/ 2147483647 w 1872"/>
                <a:gd name="T89" fmla="*/ 2147483647 h 952"/>
                <a:gd name="T90" fmla="*/ 2147483647 w 1872"/>
                <a:gd name="T91" fmla="*/ 2147483647 h 952"/>
                <a:gd name="T92" fmla="*/ 2147483647 w 1872"/>
                <a:gd name="T93" fmla="*/ 2147483647 h 952"/>
                <a:gd name="T94" fmla="*/ 2147483647 w 1872"/>
                <a:gd name="T95" fmla="*/ 2147483647 h 952"/>
                <a:gd name="T96" fmla="*/ 2147483647 w 1872"/>
                <a:gd name="T97" fmla="*/ 2147483647 h 952"/>
                <a:gd name="T98" fmla="*/ 2147483647 w 1872"/>
                <a:gd name="T99" fmla="*/ 2147483647 h 952"/>
                <a:gd name="T100" fmla="*/ 2147483647 w 1872"/>
                <a:gd name="T101" fmla="*/ 2147483647 h 952"/>
                <a:gd name="T102" fmla="*/ 2147483647 w 1872"/>
                <a:gd name="T103" fmla="*/ 2147483647 h 952"/>
                <a:gd name="T104" fmla="*/ 2147483647 w 1872"/>
                <a:gd name="T105" fmla="*/ 2147483647 h 95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72"/>
                <a:gd name="T160" fmla="*/ 0 h 952"/>
                <a:gd name="T161" fmla="*/ 1872 w 1872"/>
                <a:gd name="T162" fmla="*/ 952 h 95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72" h="952">
                  <a:moveTo>
                    <a:pt x="0" y="0"/>
                  </a:moveTo>
                  <a:lnTo>
                    <a:pt x="178" y="0"/>
                  </a:lnTo>
                  <a:lnTo>
                    <a:pt x="178" y="6"/>
                  </a:lnTo>
                  <a:lnTo>
                    <a:pt x="194" y="6"/>
                  </a:lnTo>
                  <a:lnTo>
                    <a:pt x="194" y="14"/>
                  </a:lnTo>
                  <a:lnTo>
                    <a:pt x="202" y="14"/>
                  </a:lnTo>
                  <a:lnTo>
                    <a:pt x="202" y="22"/>
                  </a:lnTo>
                  <a:lnTo>
                    <a:pt x="208" y="22"/>
                  </a:lnTo>
                  <a:lnTo>
                    <a:pt x="208" y="36"/>
                  </a:lnTo>
                  <a:lnTo>
                    <a:pt x="214" y="36"/>
                  </a:lnTo>
                  <a:lnTo>
                    <a:pt x="214" y="106"/>
                  </a:lnTo>
                  <a:lnTo>
                    <a:pt x="222" y="106"/>
                  </a:lnTo>
                  <a:lnTo>
                    <a:pt x="222" y="154"/>
                  </a:lnTo>
                  <a:lnTo>
                    <a:pt x="226" y="154"/>
                  </a:lnTo>
                  <a:lnTo>
                    <a:pt x="226" y="196"/>
                  </a:lnTo>
                  <a:lnTo>
                    <a:pt x="232" y="196"/>
                  </a:lnTo>
                  <a:lnTo>
                    <a:pt x="232" y="214"/>
                  </a:lnTo>
                  <a:lnTo>
                    <a:pt x="240" y="214"/>
                  </a:lnTo>
                  <a:lnTo>
                    <a:pt x="240" y="230"/>
                  </a:lnTo>
                  <a:lnTo>
                    <a:pt x="250" y="230"/>
                  </a:lnTo>
                  <a:lnTo>
                    <a:pt x="250" y="240"/>
                  </a:lnTo>
                  <a:lnTo>
                    <a:pt x="254" y="240"/>
                  </a:lnTo>
                  <a:lnTo>
                    <a:pt x="254" y="250"/>
                  </a:lnTo>
                  <a:lnTo>
                    <a:pt x="258" y="250"/>
                  </a:lnTo>
                  <a:lnTo>
                    <a:pt x="258" y="262"/>
                  </a:lnTo>
                  <a:lnTo>
                    <a:pt x="264" y="262"/>
                  </a:lnTo>
                  <a:lnTo>
                    <a:pt x="264" y="270"/>
                  </a:lnTo>
                  <a:lnTo>
                    <a:pt x="272" y="270"/>
                  </a:lnTo>
                  <a:lnTo>
                    <a:pt x="272" y="278"/>
                  </a:lnTo>
                  <a:lnTo>
                    <a:pt x="282" y="278"/>
                  </a:lnTo>
                  <a:lnTo>
                    <a:pt x="282" y="284"/>
                  </a:lnTo>
                  <a:lnTo>
                    <a:pt x="306" y="284"/>
                  </a:lnTo>
                  <a:lnTo>
                    <a:pt x="306" y="290"/>
                  </a:lnTo>
                  <a:lnTo>
                    <a:pt x="404" y="290"/>
                  </a:lnTo>
                  <a:lnTo>
                    <a:pt x="404" y="298"/>
                  </a:lnTo>
                  <a:lnTo>
                    <a:pt x="410" y="298"/>
                  </a:lnTo>
                  <a:lnTo>
                    <a:pt x="410" y="324"/>
                  </a:lnTo>
                  <a:lnTo>
                    <a:pt x="414" y="324"/>
                  </a:lnTo>
                  <a:lnTo>
                    <a:pt x="414" y="356"/>
                  </a:lnTo>
                  <a:lnTo>
                    <a:pt x="420" y="356"/>
                  </a:lnTo>
                  <a:lnTo>
                    <a:pt x="420" y="388"/>
                  </a:lnTo>
                  <a:lnTo>
                    <a:pt x="426" y="388"/>
                  </a:lnTo>
                  <a:lnTo>
                    <a:pt x="426" y="396"/>
                  </a:lnTo>
                  <a:lnTo>
                    <a:pt x="436" y="396"/>
                  </a:lnTo>
                  <a:lnTo>
                    <a:pt x="436" y="404"/>
                  </a:lnTo>
                  <a:lnTo>
                    <a:pt x="440" y="404"/>
                  </a:lnTo>
                  <a:lnTo>
                    <a:pt x="440" y="412"/>
                  </a:lnTo>
                  <a:lnTo>
                    <a:pt x="448" y="412"/>
                  </a:lnTo>
                  <a:lnTo>
                    <a:pt x="448" y="420"/>
                  </a:lnTo>
                  <a:lnTo>
                    <a:pt x="452" y="420"/>
                  </a:lnTo>
                  <a:lnTo>
                    <a:pt x="452" y="440"/>
                  </a:lnTo>
                  <a:lnTo>
                    <a:pt x="460" y="440"/>
                  </a:lnTo>
                  <a:lnTo>
                    <a:pt x="460" y="452"/>
                  </a:lnTo>
                  <a:lnTo>
                    <a:pt x="464" y="452"/>
                  </a:lnTo>
                  <a:lnTo>
                    <a:pt x="464" y="460"/>
                  </a:lnTo>
                  <a:lnTo>
                    <a:pt x="470" y="460"/>
                  </a:lnTo>
                  <a:lnTo>
                    <a:pt x="470" y="466"/>
                  </a:lnTo>
                  <a:lnTo>
                    <a:pt x="476" y="466"/>
                  </a:lnTo>
                  <a:lnTo>
                    <a:pt x="476" y="472"/>
                  </a:lnTo>
                  <a:lnTo>
                    <a:pt x="488" y="472"/>
                  </a:lnTo>
                  <a:lnTo>
                    <a:pt x="488" y="478"/>
                  </a:lnTo>
                  <a:lnTo>
                    <a:pt x="510" y="478"/>
                  </a:lnTo>
                  <a:lnTo>
                    <a:pt x="510" y="486"/>
                  </a:lnTo>
                  <a:lnTo>
                    <a:pt x="604" y="486"/>
                  </a:lnTo>
                  <a:lnTo>
                    <a:pt x="604" y="494"/>
                  </a:lnTo>
                  <a:lnTo>
                    <a:pt x="614" y="494"/>
                  </a:lnTo>
                  <a:lnTo>
                    <a:pt x="614" y="518"/>
                  </a:lnTo>
                  <a:lnTo>
                    <a:pt x="620" y="518"/>
                  </a:lnTo>
                  <a:lnTo>
                    <a:pt x="620" y="526"/>
                  </a:lnTo>
                  <a:lnTo>
                    <a:pt x="626" y="526"/>
                  </a:lnTo>
                  <a:lnTo>
                    <a:pt x="626" y="534"/>
                  </a:lnTo>
                  <a:lnTo>
                    <a:pt x="630" y="534"/>
                  </a:lnTo>
                  <a:lnTo>
                    <a:pt x="630" y="540"/>
                  </a:lnTo>
                  <a:lnTo>
                    <a:pt x="640" y="540"/>
                  </a:lnTo>
                  <a:lnTo>
                    <a:pt x="640" y="548"/>
                  </a:lnTo>
                  <a:lnTo>
                    <a:pt x="646" y="548"/>
                  </a:lnTo>
                  <a:lnTo>
                    <a:pt x="646" y="554"/>
                  </a:lnTo>
                  <a:lnTo>
                    <a:pt x="652" y="554"/>
                  </a:lnTo>
                  <a:lnTo>
                    <a:pt x="652" y="562"/>
                  </a:lnTo>
                  <a:lnTo>
                    <a:pt x="658" y="562"/>
                  </a:lnTo>
                  <a:lnTo>
                    <a:pt x="658" y="572"/>
                  </a:lnTo>
                  <a:lnTo>
                    <a:pt x="660" y="572"/>
                  </a:lnTo>
                  <a:lnTo>
                    <a:pt x="660" y="578"/>
                  </a:lnTo>
                  <a:lnTo>
                    <a:pt x="666" y="578"/>
                  </a:lnTo>
                  <a:lnTo>
                    <a:pt x="666" y="586"/>
                  </a:lnTo>
                  <a:lnTo>
                    <a:pt x="696" y="586"/>
                  </a:lnTo>
                  <a:lnTo>
                    <a:pt x="696" y="592"/>
                  </a:lnTo>
                  <a:lnTo>
                    <a:pt x="800" y="592"/>
                  </a:lnTo>
                  <a:lnTo>
                    <a:pt x="800" y="598"/>
                  </a:lnTo>
                  <a:lnTo>
                    <a:pt x="812" y="598"/>
                  </a:lnTo>
                  <a:lnTo>
                    <a:pt x="812" y="606"/>
                  </a:lnTo>
                  <a:lnTo>
                    <a:pt x="818" y="606"/>
                  </a:lnTo>
                  <a:lnTo>
                    <a:pt x="818" y="636"/>
                  </a:lnTo>
                  <a:lnTo>
                    <a:pt x="824" y="636"/>
                  </a:lnTo>
                  <a:lnTo>
                    <a:pt x="824" y="644"/>
                  </a:lnTo>
                  <a:lnTo>
                    <a:pt x="830" y="644"/>
                  </a:lnTo>
                  <a:lnTo>
                    <a:pt x="830" y="652"/>
                  </a:lnTo>
                  <a:lnTo>
                    <a:pt x="836" y="652"/>
                  </a:lnTo>
                  <a:lnTo>
                    <a:pt x="836" y="660"/>
                  </a:lnTo>
                  <a:lnTo>
                    <a:pt x="848" y="660"/>
                  </a:lnTo>
                  <a:lnTo>
                    <a:pt x="848" y="668"/>
                  </a:lnTo>
                  <a:lnTo>
                    <a:pt x="860" y="668"/>
                  </a:lnTo>
                  <a:lnTo>
                    <a:pt x="860" y="676"/>
                  </a:lnTo>
                  <a:lnTo>
                    <a:pt x="874" y="676"/>
                  </a:lnTo>
                  <a:lnTo>
                    <a:pt x="874" y="682"/>
                  </a:lnTo>
                  <a:lnTo>
                    <a:pt x="950" y="682"/>
                  </a:lnTo>
                  <a:lnTo>
                    <a:pt x="950" y="688"/>
                  </a:lnTo>
                  <a:lnTo>
                    <a:pt x="1016" y="688"/>
                  </a:lnTo>
                  <a:lnTo>
                    <a:pt x="1016" y="706"/>
                  </a:lnTo>
                  <a:lnTo>
                    <a:pt x="1022" y="706"/>
                  </a:lnTo>
                  <a:lnTo>
                    <a:pt x="1022" y="714"/>
                  </a:lnTo>
                  <a:lnTo>
                    <a:pt x="1032" y="714"/>
                  </a:lnTo>
                  <a:lnTo>
                    <a:pt x="1032" y="720"/>
                  </a:lnTo>
                  <a:lnTo>
                    <a:pt x="1046" y="720"/>
                  </a:lnTo>
                  <a:lnTo>
                    <a:pt x="1046" y="728"/>
                  </a:lnTo>
                  <a:lnTo>
                    <a:pt x="1052" y="728"/>
                  </a:lnTo>
                  <a:lnTo>
                    <a:pt x="1052" y="734"/>
                  </a:lnTo>
                  <a:lnTo>
                    <a:pt x="1058" y="734"/>
                  </a:lnTo>
                  <a:lnTo>
                    <a:pt x="1058" y="742"/>
                  </a:lnTo>
                  <a:lnTo>
                    <a:pt x="1072" y="742"/>
                  </a:lnTo>
                  <a:lnTo>
                    <a:pt x="1072" y="750"/>
                  </a:lnTo>
                  <a:lnTo>
                    <a:pt x="1082" y="750"/>
                  </a:lnTo>
                  <a:lnTo>
                    <a:pt x="1082" y="758"/>
                  </a:lnTo>
                  <a:lnTo>
                    <a:pt x="1220" y="758"/>
                  </a:lnTo>
                  <a:lnTo>
                    <a:pt x="1220" y="778"/>
                  </a:lnTo>
                  <a:lnTo>
                    <a:pt x="1226" y="778"/>
                  </a:lnTo>
                  <a:lnTo>
                    <a:pt x="1226" y="790"/>
                  </a:lnTo>
                  <a:lnTo>
                    <a:pt x="1248" y="790"/>
                  </a:lnTo>
                  <a:lnTo>
                    <a:pt x="1248" y="800"/>
                  </a:lnTo>
                  <a:lnTo>
                    <a:pt x="1270" y="800"/>
                  </a:lnTo>
                  <a:lnTo>
                    <a:pt x="1270" y="814"/>
                  </a:lnTo>
                  <a:lnTo>
                    <a:pt x="1428" y="814"/>
                  </a:lnTo>
                  <a:lnTo>
                    <a:pt x="1428" y="848"/>
                  </a:lnTo>
                  <a:lnTo>
                    <a:pt x="1436" y="848"/>
                  </a:lnTo>
                  <a:lnTo>
                    <a:pt x="1436" y="854"/>
                  </a:lnTo>
                  <a:lnTo>
                    <a:pt x="1448" y="854"/>
                  </a:lnTo>
                  <a:lnTo>
                    <a:pt x="1448" y="864"/>
                  </a:lnTo>
                  <a:lnTo>
                    <a:pt x="1462" y="864"/>
                  </a:lnTo>
                  <a:lnTo>
                    <a:pt x="1462" y="876"/>
                  </a:lnTo>
                  <a:lnTo>
                    <a:pt x="1514" y="876"/>
                  </a:lnTo>
                  <a:lnTo>
                    <a:pt x="1514" y="884"/>
                  </a:lnTo>
                  <a:lnTo>
                    <a:pt x="1624" y="884"/>
                  </a:lnTo>
                  <a:lnTo>
                    <a:pt x="1624" y="894"/>
                  </a:lnTo>
                  <a:lnTo>
                    <a:pt x="1632" y="894"/>
                  </a:lnTo>
                  <a:lnTo>
                    <a:pt x="1632" y="900"/>
                  </a:lnTo>
                  <a:lnTo>
                    <a:pt x="1638" y="900"/>
                  </a:lnTo>
                  <a:lnTo>
                    <a:pt x="1638" y="908"/>
                  </a:lnTo>
                  <a:lnTo>
                    <a:pt x="1654" y="908"/>
                  </a:lnTo>
                  <a:lnTo>
                    <a:pt x="1654" y="916"/>
                  </a:lnTo>
                  <a:lnTo>
                    <a:pt x="1674" y="916"/>
                  </a:lnTo>
                  <a:lnTo>
                    <a:pt x="1674" y="924"/>
                  </a:lnTo>
                  <a:lnTo>
                    <a:pt x="1696" y="924"/>
                  </a:lnTo>
                  <a:lnTo>
                    <a:pt x="1696" y="928"/>
                  </a:lnTo>
                  <a:lnTo>
                    <a:pt x="1826" y="928"/>
                  </a:lnTo>
                  <a:lnTo>
                    <a:pt x="1826" y="936"/>
                  </a:lnTo>
                  <a:lnTo>
                    <a:pt x="1838" y="936"/>
                  </a:lnTo>
                  <a:lnTo>
                    <a:pt x="1838" y="944"/>
                  </a:lnTo>
                  <a:lnTo>
                    <a:pt x="1846" y="944"/>
                  </a:lnTo>
                  <a:lnTo>
                    <a:pt x="1846" y="952"/>
                  </a:lnTo>
                  <a:lnTo>
                    <a:pt x="1872" y="952"/>
                  </a:lnTo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2802" name="Text Box 14"/>
          <p:cNvSpPr txBox="1">
            <a:spLocks noChangeArrowheads="1"/>
          </p:cNvSpPr>
          <p:nvPr/>
        </p:nvSpPr>
        <p:spPr bwMode="auto">
          <a:xfrm>
            <a:off x="3440694" y="5565771"/>
            <a:ext cx="6398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de-DE" sz="1400" dirty="0">
                <a:solidFill>
                  <a:srgbClr val="00446A"/>
                </a:solidFill>
                <a:latin typeface="Arial" pitchFamily="34" charset="0"/>
              </a:rPr>
              <a:t>Week</a:t>
            </a:r>
          </a:p>
        </p:txBody>
      </p:sp>
      <p:sp>
        <p:nvSpPr>
          <p:cNvPr id="32805" name="Text Box 19"/>
          <p:cNvSpPr txBox="1">
            <a:spLocks noChangeArrowheads="1"/>
          </p:cNvSpPr>
          <p:nvPr/>
        </p:nvSpPr>
        <p:spPr bwMode="auto">
          <a:xfrm rot="-5400000">
            <a:off x="-485900" y="3569021"/>
            <a:ext cx="33845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de-DE" altLang="de-DE" sz="1300" dirty="0" err="1">
                <a:solidFill>
                  <a:srgbClr val="00446A"/>
                </a:solidFill>
                <a:latin typeface="Arial" pitchFamily="34" charset="0"/>
              </a:rPr>
              <a:t>Patients</a:t>
            </a:r>
            <a:r>
              <a:rPr lang="de-DE" altLang="de-DE" sz="1300" dirty="0">
                <a:solidFill>
                  <a:srgbClr val="00446A"/>
                </a:solidFill>
                <a:latin typeface="Arial" pitchFamily="34" charset="0"/>
              </a:rPr>
              <a:t> </a:t>
            </a:r>
            <a:r>
              <a:rPr lang="de-DE" altLang="de-DE" sz="1300" dirty="0" err="1">
                <a:solidFill>
                  <a:srgbClr val="00446A"/>
                </a:solidFill>
                <a:latin typeface="Arial" pitchFamily="34" charset="0"/>
              </a:rPr>
              <a:t>without</a:t>
            </a:r>
            <a:r>
              <a:rPr lang="de-DE" altLang="de-DE" sz="1300" dirty="0">
                <a:solidFill>
                  <a:srgbClr val="00446A"/>
                </a:solidFill>
                <a:latin typeface="Arial" pitchFamily="34" charset="0"/>
              </a:rPr>
              <a:t> a </a:t>
            </a:r>
            <a:r>
              <a:rPr lang="de-DE" altLang="de-DE" sz="1300" dirty="0" err="1">
                <a:solidFill>
                  <a:srgbClr val="00446A"/>
                </a:solidFill>
                <a:latin typeface="Arial" pitchFamily="34" charset="0"/>
              </a:rPr>
              <a:t>worst</a:t>
            </a:r>
            <a:r>
              <a:rPr lang="de-DE" altLang="de-DE" sz="1300" dirty="0">
                <a:solidFill>
                  <a:srgbClr val="00446A"/>
                </a:solidFill>
                <a:latin typeface="Arial" pitchFamily="34" charset="0"/>
              </a:rPr>
              <a:t> </a:t>
            </a:r>
            <a:r>
              <a:rPr lang="de-DE" altLang="de-DE" sz="1300" dirty="0" err="1">
                <a:solidFill>
                  <a:srgbClr val="00446A"/>
                </a:solidFill>
                <a:latin typeface="Arial" pitchFamily="34" charset="0"/>
              </a:rPr>
              <a:t>pain</a:t>
            </a:r>
            <a:r>
              <a:rPr lang="de-DE" altLang="de-DE" sz="1300" dirty="0">
                <a:solidFill>
                  <a:srgbClr val="00446A"/>
                </a:solidFill>
                <a:latin typeface="Arial" pitchFamily="34" charset="0"/>
              </a:rPr>
              <a:t> score &gt;4 </a:t>
            </a:r>
            <a:r>
              <a:rPr lang="de-DE" altLang="de-DE" sz="1300" dirty="0" err="1">
                <a:solidFill>
                  <a:srgbClr val="00446A"/>
                </a:solidFill>
                <a:latin typeface="Arial" pitchFamily="34" charset="0"/>
              </a:rPr>
              <a:t>points</a:t>
            </a:r>
            <a:r>
              <a:rPr lang="de-DE" altLang="de-DE" sz="1300" dirty="0">
                <a:solidFill>
                  <a:srgbClr val="00446A"/>
                </a:solidFill>
                <a:latin typeface="Arial" pitchFamily="34" charset="0"/>
              </a:rPr>
              <a:t> at </a:t>
            </a:r>
            <a:r>
              <a:rPr lang="de-DE" altLang="de-DE" sz="1300" dirty="0" err="1">
                <a:solidFill>
                  <a:srgbClr val="00446A"/>
                </a:solidFill>
                <a:latin typeface="Arial" pitchFamily="34" charset="0"/>
              </a:rPr>
              <a:t>baseline</a:t>
            </a:r>
            <a:endParaRPr lang="de-DE" altLang="de-DE" sz="1300" dirty="0">
              <a:solidFill>
                <a:srgbClr val="00446A"/>
              </a:solidFill>
              <a:latin typeface="Arial" pitchFamily="34" charset="0"/>
            </a:endParaRPr>
          </a:p>
        </p:txBody>
      </p:sp>
      <p:sp>
        <p:nvSpPr>
          <p:cNvPr id="32806" name="Text Box 16"/>
          <p:cNvSpPr txBox="1">
            <a:spLocks noChangeArrowheads="1"/>
          </p:cNvSpPr>
          <p:nvPr/>
        </p:nvSpPr>
        <p:spPr bwMode="auto">
          <a:xfrm>
            <a:off x="1793710" y="2371721"/>
            <a:ext cx="430212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Aft>
                <a:spcPct val="156000"/>
              </a:spcAft>
            </a:pPr>
            <a:r>
              <a:rPr lang="en-US" altLang="de-DE" sz="1400">
                <a:solidFill>
                  <a:srgbClr val="00446A"/>
                </a:solidFill>
                <a:latin typeface="Arial" pitchFamily="34" charset="0"/>
              </a:rPr>
              <a:t>1,0</a:t>
            </a:r>
          </a:p>
          <a:p>
            <a:pPr algn="r">
              <a:spcAft>
                <a:spcPct val="156000"/>
              </a:spcAft>
            </a:pPr>
            <a:r>
              <a:rPr lang="en-US" altLang="de-DE" sz="1400">
                <a:solidFill>
                  <a:srgbClr val="00446A"/>
                </a:solidFill>
                <a:latin typeface="Arial" pitchFamily="34" charset="0"/>
              </a:rPr>
              <a:t>0,8</a:t>
            </a:r>
          </a:p>
          <a:p>
            <a:pPr algn="r">
              <a:spcAft>
                <a:spcPct val="156000"/>
              </a:spcAft>
            </a:pPr>
            <a:r>
              <a:rPr lang="en-US" altLang="de-DE" sz="1400">
                <a:solidFill>
                  <a:srgbClr val="00446A"/>
                </a:solidFill>
                <a:latin typeface="Arial" pitchFamily="34" charset="0"/>
              </a:rPr>
              <a:t>0,6</a:t>
            </a:r>
          </a:p>
          <a:p>
            <a:pPr algn="r">
              <a:spcAft>
                <a:spcPct val="156000"/>
              </a:spcAft>
            </a:pPr>
            <a:r>
              <a:rPr lang="en-US" altLang="de-DE" sz="1400">
                <a:solidFill>
                  <a:srgbClr val="00446A"/>
                </a:solidFill>
                <a:latin typeface="Arial" pitchFamily="34" charset="0"/>
              </a:rPr>
              <a:t>0,4</a:t>
            </a:r>
          </a:p>
          <a:p>
            <a:pPr algn="r">
              <a:spcAft>
                <a:spcPct val="156000"/>
              </a:spcAft>
            </a:pPr>
            <a:r>
              <a:rPr lang="en-US" altLang="de-DE" sz="1400">
                <a:solidFill>
                  <a:srgbClr val="00446A"/>
                </a:solidFill>
                <a:latin typeface="Arial" pitchFamily="34" charset="0"/>
              </a:rPr>
              <a:t>0,2</a:t>
            </a:r>
          </a:p>
          <a:p>
            <a:pPr algn="r">
              <a:spcAft>
                <a:spcPct val="156000"/>
              </a:spcAft>
            </a:pPr>
            <a:r>
              <a:rPr lang="en-US" altLang="de-DE" sz="1400">
                <a:solidFill>
                  <a:srgbClr val="00446A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2807" name="Text Box 8"/>
          <p:cNvSpPr txBox="1">
            <a:spLocks noChangeArrowheads="1"/>
          </p:cNvSpPr>
          <p:nvPr/>
        </p:nvSpPr>
        <p:spPr bwMode="auto">
          <a:xfrm>
            <a:off x="2008022" y="5291134"/>
            <a:ext cx="3494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lvl="1">
              <a:tabLst>
                <a:tab pos="182563" algn="ctr"/>
                <a:tab pos="1165225" algn="ctr"/>
                <a:tab pos="2155825" algn="ctr"/>
                <a:tab pos="3140075" algn="ctr"/>
              </a:tabLst>
            </a:pPr>
            <a:r>
              <a:rPr lang="en-US" altLang="de-DE" sz="1400">
                <a:solidFill>
                  <a:srgbClr val="00446A"/>
                </a:solidFill>
                <a:latin typeface="Arial" pitchFamily="34" charset="0"/>
              </a:rPr>
              <a:t>	0	13	25	37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668344" y="-26988"/>
            <a:ext cx="1475223" cy="404813"/>
          </a:xfrm>
          <a:prstGeom prst="rect">
            <a:avLst/>
          </a:prstGeom>
          <a:solidFill>
            <a:srgbClr val="E2532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b="1" dirty="0">
                <a:solidFill>
                  <a:srgbClr val="FFFFFF"/>
                </a:solidFill>
              </a:rPr>
              <a:t>Int. </a:t>
            </a:r>
            <a:r>
              <a:rPr lang="de-DE" sz="1600" b="1" dirty="0" err="1">
                <a:solidFill>
                  <a:srgbClr val="FFFFFF"/>
                </a:solidFill>
              </a:rPr>
              <a:t>analysis</a:t>
            </a:r>
            <a:endParaRPr lang="de-DE" sz="1600" b="1" dirty="0">
              <a:solidFill>
                <a:srgbClr val="FFFFFF"/>
              </a:solidFill>
            </a:endParaRPr>
          </a:p>
        </p:txBody>
      </p:sp>
      <p:sp>
        <p:nvSpPr>
          <p:cNvPr id="53" name="Rectangle 125"/>
          <p:cNvSpPr>
            <a:spLocks noChangeArrowheads="1"/>
          </p:cNvSpPr>
          <p:nvPr/>
        </p:nvSpPr>
        <p:spPr bwMode="auto">
          <a:xfrm>
            <a:off x="76200" y="1565275"/>
            <a:ext cx="88185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SzPct val="120000"/>
              <a:buBlip>
                <a:blip r:embed="rId3"/>
              </a:buBlip>
              <a:defRPr sz="24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de-DE" sz="1600" b="1" dirty="0">
                <a:solidFill>
                  <a:srgbClr val="002060"/>
                </a:solidFill>
                <a:ea typeface="ヒラギノ角ゴ Pro W3"/>
                <a:cs typeface="ヒラギノ角ゴ Pro W3"/>
              </a:rPr>
              <a:t>Progression </a:t>
            </a:r>
            <a:r>
              <a:rPr lang="de-DE" altLang="de-DE" sz="1600" b="1" dirty="0" err="1">
                <a:solidFill>
                  <a:srgbClr val="002060"/>
                </a:solidFill>
                <a:ea typeface="ヒラギノ角ゴ Pro W3"/>
                <a:cs typeface="ヒラギノ角ゴ Pro W3"/>
              </a:rPr>
              <a:t>to</a:t>
            </a:r>
            <a:r>
              <a:rPr lang="de-DE" altLang="de-DE" sz="1600" b="1" dirty="0">
                <a:solidFill>
                  <a:srgbClr val="002060"/>
                </a:solidFill>
                <a:ea typeface="ヒラギノ角ゴ Pro W3"/>
                <a:cs typeface="ヒラギノ角ゴ Pro W3"/>
              </a:rPr>
              <a:t> moderate </a:t>
            </a:r>
            <a:r>
              <a:rPr lang="de-DE" altLang="de-DE" sz="1600" b="1" dirty="0" err="1">
                <a:solidFill>
                  <a:srgbClr val="002060"/>
                </a:solidFill>
                <a:ea typeface="ヒラギノ角ゴ Pro W3"/>
                <a:cs typeface="ヒラギノ角ゴ Pro W3"/>
              </a:rPr>
              <a:t>or</a:t>
            </a:r>
            <a:r>
              <a:rPr lang="de-DE" altLang="de-DE" sz="1600" b="1" dirty="0">
                <a:solidFill>
                  <a:srgbClr val="002060"/>
                </a:solidFill>
                <a:ea typeface="ヒラギノ角ゴ Pro W3"/>
                <a:cs typeface="ヒラギノ角ゴ Pro W3"/>
              </a:rPr>
              <a:t> strong </a:t>
            </a:r>
            <a:r>
              <a:rPr lang="de-DE" altLang="de-DE" sz="1600" b="1" dirty="0" err="1">
                <a:solidFill>
                  <a:srgbClr val="002060"/>
                </a:solidFill>
                <a:ea typeface="ヒラギノ角ゴ Pro W3"/>
                <a:cs typeface="ヒラギノ角ゴ Pro W3"/>
              </a:rPr>
              <a:t>pain</a:t>
            </a:r>
            <a:r>
              <a:rPr lang="de-DE" altLang="de-DE" sz="1600" b="1" dirty="0">
                <a:solidFill>
                  <a:srgbClr val="002060"/>
                </a:solidFill>
                <a:ea typeface="ヒラギノ角ゴ Pro W3"/>
                <a:cs typeface="ヒラギノ角ゴ Pro W3"/>
              </a:rPr>
              <a:t> (&gt; 4 </a:t>
            </a:r>
            <a:r>
              <a:rPr lang="de-DE" altLang="de-DE" sz="1600" b="1" dirty="0" err="1">
                <a:solidFill>
                  <a:srgbClr val="002060"/>
                </a:solidFill>
                <a:ea typeface="ヒラギノ角ゴ Pro W3"/>
                <a:cs typeface="ヒラギノ角ゴ Pro W3"/>
              </a:rPr>
              <a:t>points</a:t>
            </a:r>
            <a:r>
              <a:rPr lang="de-DE" altLang="de-DE" sz="1600" b="1" dirty="0">
                <a:solidFill>
                  <a:srgbClr val="002060"/>
                </a:solidFill>
                <a:ea typeface="ヒラギノ角ゴ Pro W3"/>
                <a:cs typeface="ヒラギノ角ゴ Pro W3"/>
              </a:rPr>
              <a:t>) in </a:t>
            </a:r>
            <a:r>
              <a:rPr lang="de-DE" altLang="de-DE" sz="1600" b="1" dirty="0" err="1">
                <a:solidFill>
                  <a:srgbClr val="002060"/>
                </a:solidFill>
                <a:ea typeface="ヒラギノ角ゴ Pro W3"/>
                <a:cs typeface="ヒラギノ角ゴ Pro W3"/>
              </a:rPr>
              <a:t>patients</a:t>
            </a:r>
            <a:r>
              <a:rPr lang="de-DE" altLang="de-DE" sz="1600" b="1" dirty="0">
                <a:solidFill>
                  <a:srgbClr val="002060"/>
                </a:solidFill>
                <a:ea typeface="ヒラギノ角ゴ Pro W3"/>
                <a:cs typeface="ヒラギノ角ゴ Pro W3"/>
              </a:rPr>
              <a:t> </a:t>
            </a:r>
            <a:r>
              <a:rPr lang="de-DE" altLang="de-DE" sz="1600" b="1" dirty="0" err="1">
                <a:solidFill>
                  <a:srgbClr val="002060"/>
                </a:solidFill>
                <a:ea typeface="ヒラギノ角ゴ Pro W3"/>
                <a:cs typeface="ヒラギノ角ゴ Pro W3"/>
              </a:rPr>
              <a:t>that</a:t>
            </a:r>
            <a:r>
              <a:rPr lang="de-DE" altLang="de-DE" sz="1600" b="1" dirty="0">
                <a:solidFill>
                  <a:srgbClr val="002060"/>
                </a:solidFill>
                <a:ea typeface="ヒラギノ角ゴ Pro W3"/>
                <a:cs typeface="ヒラギノ角ゴ Pro W3"/>
              </a:rPr>
              <a:t> </a:t>
            </a:r>
            <a:r>
              <a:rPr lang="de-DE" altLang="de-DE" sz="1600" b="1" dirty="0" err="1">
                <a:solidFill>
                  <a:srgbClr val="002060"/>
                </a:solidFill>
                <a:ea typeface="ヒラギノ角ゴ Pro W3"/>
                <a:cs typeface="ヒラギノ角ゴ Pro W3"/>
              </a:rPr>
              <a:t>had</a:t>
            </a:r>
            <a:r>
              <a:rPr lang="de-DE" altLang="de-DE" sz="1600" b="1" dirty="0">
                <a:solidFill>
                  <a:srgbClr val="002060"/>
                </a:solidFill>
                <a:ea typeface="ヒラギノ角ゴ Pro W3"/>
                <a:cs typeface="ヒラギノ角ゴ Pro W3"/>
              </a:rPr>
              <a:t> </a:t>
            </a:r>
            <a:r>
              <a:rPr lang="de-DE" altLang="de-DE" sz="1600" b="1" dirty="0" err="1">
                <a:solidFill>
                  <a:srgbClr val="002060"/>
                </a:solidFill>
                <a:ea typeface="ヒラギノ角ゴ Pro W3"/>
                <a:cs typeface="ヒラギノ角ゴ Pro W3"/>
              </a:rPr>
              <a:t>no</a:t>
            </a:r>
            <a:r>
              <a:rPr lang="de-DE" altLang="de-DE" sz="1600" b="1" dirty="0">
                <a:solidFill>
                  <a:srgbClr val="002060"/>
                </a:solidFill>
                <a:ea typeface="ヒラギノ角ゴ Pro W3"/>
                <a:cs typeface="ヒラギノ角ゴ Pro W3"/>
              </a:rPr>
              <a:t> oder light </a:t>
            </a:r>
            <a:r>
              <a:rPr lang="de-DE" altLang="de-DE" sz="1600" b="1" dirty="0" err="1">
                <a:solidFill>
                  <a:srgbClr val="002060"/>
                </a:solidFill>
                <a:ea typeface="ヒラギノ角ゴ Pro W3"/>
                <a:cs typeface="ヒラギノ角ゴ Pro W3"/>
              </a:rPr>
              <a:t>pain</a:t>
            </a:r>
            <a:r>
              <a:rPr lang="de-DE" altLang="de-DE" sz="1600" b="1" dirty="0">
                <a:solidFill>
                  <a:srgbClr val="002060"/>
                </a:solidFill>
                <a:ea typeface="ヒラギノ角ゴ Pro W3"/>
                <a:cs typeface="ヒラギノ角ゴ Pro W3"/>
              </a:rPr>
              <a:t> at </a:t>
            </a:r>
            <a:r>
              <a:rPr lang="de-DE" altLang="de-DE" sz="1600" b="1" dirty="0" err="1">
                <a:solidFill>
                  <a:srgbClr val="002060"/>
                </a:solidFill>
                <a:ea typeface="ヒラギノ角ゴ Pro W3"/>
                <a:cs typeface="ヒラギノ角ゴ Pro W3"/>
              </a:rPr>
              <a:t>baseline</a:t>
            </a:r>
            <a:r>
              <a:rPr lang="de-DE" altLang="de-DE" sz="1600" b="1" dirty="0">
                <a:solidFill>
                  <a:srgbClr val="002060"/>
                </a:solidFill>
                <a:ea typeface="ヒラギノ角ゴ Pro W3"/>
                <a:cs typeface="ヒラギノ角ゴ Pro W3"/>
              </a:rPr>
              <a:t> (0-4 </a:t>
            </a:r>
            <a:r>
              <a:rPr lang="de-DE" altLang="de-DE" sz="1600" b="1" dirty="0" err="1">
                <a:solidFill>
                  <a:srgbClr val="002060"/>
                </a:solidFill>
                <a:ea typeface="ヒラギノ角ゴ Pro W3"/>
                <a:cs typeface="ヒラギノ角ゴ Pro W3"/>
              </a:rPr>
              <a:t>points</a:t>
            </a:r>
            <a:r>
              <a:rPr lang="de-DE" altLang="de-DE" sz="1600" b="1" dirty="0">
                <a:solidFill>
                  <a:srgbClr val="002060"/>
                </a:solidFill>
                <a:ea typeface="ヒラギノ角ゴ Pro W3"/>
                <a:cs typeface="ヒラギノ角ゴ Pro W3"/>
              </a:rPr>
              <a:t>).</a:t>
            </a:r>
            <a:endParaRPr lang="de-DE" altLang="de-DE" sz="1600" b="1" baseline="30000" dirty="0">
              <a:solidFill>
                <a:srgbClr val="00206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5" name="Text Box 26"/>
          <p:cNvSpPr txBox="1">
            <a:spLocks noChangeArrowheads="1"/>
          </p:cNvSpPr>
          <p:nvPr/>
        </p:nvSpPr>
        <p:spPr bwMode="auto">
          <a:xfrm>
            <a:off x="6923295" y="2754106"/>
            <a:ext cx="13692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de-DE" sz="1400" dirty="0">
                <a:solidFill>
                  <a:srgbClr val="00446A"/>
                </a:solidFill>
                <a:latin typeface="Arial" pitchFamily="34" charset="0"/>
              </a:rPr>
              <a:t>Risk reduction</a:t>
            </a:r>
          </a:p>
        </p:txBody>
      </p:sp>
      <p:sp>
        <p:nvSpPr>
          <p:cNvPr id="56" name="AutoShape 27"/>
          <p:cNvSpPr>
            <a:spLocks noChangeArrowheads="1"/>
          </p:cNvSpPr>
          <p:nvPr/>
        </p:nvSpPr>
        <p:spPr bwMode="auto">
          <a:xfrm>
            <a:off x="6208920" y="2512806"/>
            <a:ext cx="892175" cy="869950"/>
          </a:xfrm>
          <a:prstGeom prst="downArrow">
            <a:avLst>
              <a:gd name="adj1" fmla="val 50000"/>
              <a:gd name="adj2" fmla="val 2673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>
                <a:solidFill>
                  <a:srgbClr val="FFFFFF"/>
                </a:solidFill>
                <a:latin typeface="+mn-lt"/>
                <a:cs typeface="Arial" charset="0"/>
              </a:rPr>
              <a:t>17%</a:t>
            </a:r>
          </a:p>
        </p:txBody>
      </p:sp>
      <p:graphicFrame>
        <p:nvGraphicFramePr>
          <p:cNvPr id="32" name="Group 20">
            <a:extLst>
              <a:ext uri="{FF2B5EF4-FFF2-40B4-BE49-F238E27FC236}">
                <a16:creationId xmlns:a16="http://schemas.microsoft.com/office/drawing/2014/main" id="{2BFF2235-105C-4928-AD9B-8E7FD7674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214167"/>
              </p:ext>
            </p:extLst>
          </p:nvPr>
        </p:nvGraphicFramePr>
        <p:xfrm>
          <a:off x="6392062" y="4348240"/>
          <a:ext cx="2034241" cy="944880"/>
        </p:xfrm>
        <a:graphic>
          <a:graphicData uri="http://schemas.openxmlformats.org/drawingml/2006/table">
            <a:tbl>
              <a:tblPr/>
              <a:tblGrid>
                <a:gridCol w="100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CBD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CBD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KM Estimate of Median Days</a:t>
                      </a:r>
                    </a:p>
                  </a:txBody>
                  <a:tcPr marL="0" marR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CBD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Denosumab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CBD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198</a:t>
                      </a:r>
                    </a:p>
                  </a:txBody>
                  <a:tcPr marL="0" marR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CBD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Zoledronic</a:t>
                      </a: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 Acid</a:t>
                      </a:r>
                    </a:p>
                  </a:txBody>
                  <a:tcPr marL="0" marR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CBD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143</a:t>
                      </a:r>
                    </a:p>
                  </a:txBody>
                  <a:tcPr marL="0" marR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136525"/>
            <a:ext cx="8228012" cy="1143000"/>
          </a:xfrm>
          <a:noFill/>
          <a:ln>
            <a:miter lim="800000"/>
            <a:headEnd/>
            <a:tailEnd/>
          </a:ln>
        </p:spPr>
        <p:txBody>
          <a:bodyPr wrap="square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400" dirty="0" err="1"/>
              <a:t>Fewer</a:t>
            </a:r>
            <a:r>
              <a:rPr lang="de-DE" altLang="de-DE" sz="2400" dirty="0"/>
              <a:t> </a:t>
            </a:r>
            <a:r>
              <a:rPr lang="de-DE" altLang="de-DE" sz="2400" dirty="0" err="1"/>
              <a:t>patients</a:t>
            </a:r>
            <a:r>
              <a:rPr lang="de-DE" altLang="de-DE" sz="2400" dirty="0"/>
              <a:t> </a:t>
            </a:r>
            <a:r>
              <a:rPr lang="de-DE" altLang="de-DE" sz="2400" dirty="0" err="1"/>
              <a:t>under</a:t>
            </a:r>
            <a:r>
              <a:rPr lang="de-DE" altLang="de-DE" sz="2400" dirty="0"/>
              <a:t> </a:t>
            </a:r>
            <a:r>
              <a:rPr lang="de-DE" altLang="de-DE" sz="2400" dirty="0" err="1"/>
              <a:t>denosumab</a:t>
            </a:r>
            <a:r>
              <a:rPr lang="de-DE" altLang="de-DE" sz="2400" dirty="0"/>
              <a:t> </a:t>
            </a:r>
            <a:r>
              <a:rPr lang="de-DE" altLang="de-DE" sz="2400" dirty="0" err="1"/>
              <a:t>changed</a:t>
            </a:r>
            <a:r>
              <a:rPr lang="de-DE" altLang="de-DE" sz="2400" dirty="0"/>
              <a:t> </a:t>
            </a:r>
            <a:r>
              <a:rPr lang="de-DE" altLang="de-DE" sz="2400" dirty="0" err="1"/>
              <a:t>from</a:t>
            </a:r>
            <a:r>
              <a:rPr lang="de-DE" altLang="de-DE" sz="2400" dirty="0"/>
              <a:t> </a:t>
            </a:r>
            <a:r>
              <a:rPr lang="de-DE" altLang="de-DE" sz="2400" dirty="0" err="1"/>
              <a:t>no</a:t>
            </a:r>
            <a:r>
              <a:rPr lang="de-DE" altLang="de-DE" sz="2400" dirty="0"/>
              <a:t>, resp. </a:t>
            </a:r>
            <a:r>
              <a:rPr lang="de-DE" altLang="de-DE" sz="2400" dirty="0" err="1"/>
              <a:t>low</a:t>
            </a:r>
            <a:r>
              <a:rPr lang="de-DE" altLang="de-DE" sz="2400" dirty="0"/>
              <a:t> </a:t>
            </a:r>
            <a:r>
              <a:rPr lang="de-DE" altLang="de-DE" sz="2400" dirty="0" err="1"/>
              <a:t>analgetic</a:t>
            </a:r>
            <a:r>
              <a:rPr lang="de-DE" altLang="de-DE" sz="2400" dirty="0"/>
              <a:t> </a:t>
            </a:r>
            <a:r>
              <a:rPr lang="de-DE" altLang="de-DE" sz="2400" dirty="0" err="1"/>
              <a:t>use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to</a:t>
            </a:r>
            <a:r>
              <a:rPr lang="de-DE" altLang="de-DE" sz="2400" dirty="0"/>
              <a:t> strong </a:t>
            </a:r>
            <a:r>
              <a:rPr lang="de-DE" altLang="de-DE" sz="2400" dirty="0" err="1"/>
              <a:t>opioids</a:t>
            </a:r>
            <a:endParaRPr lang="en-US" altLang="de-DE" sz="2400" dirty="0">
              <a:sym typeface="Symbol" pitchFamily="18" charset="2"/>
            </a:endParaRPr>
          </a:p>
        </p:txBody>
      </p:sp>
      <p:sp>
        <p:nvSpPr>
          <p:cNvPr id="36867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57200" y="6116638"/>
            <a:ext cx="7372350" cy="612775"/>
          </a:xfrm>
          <a:noFill/>
          <a:ln>
            <a:miter lim="800000"/>
            <a:headEnd/>
            <a:tailEnd/>
          </a:ln>
        </p:spPr>
        <p:txBody>
          <a:bodyPr wrap="square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de-DE" dirty="0" err="1"/>
              <a:t>Cleeland</a:t>
            </a:r>
            <a:r>
              <a:rPr lang="en-US" altLang="de-DE" dirty="0"/>
              <a:t> CS, Patrick DL, Fallowfield L, et al. </a:t>
            </a:r>
            <a:r>
              <a:rPr lang="en-US" altLang="de-DE" i="1" dirty="0"/>
              <a:t>ESMO 2010</a:t>
            </a:r>
            <a:r>
              <a:rPr lang="en-US" altLang="de-DE" dirty="0"/>
              <a:t>: Abstract 1248P and Poster.</a:t>
            </a:r>
          </a:p>
        </p:txBody>
      </p:sp>
      <p:sp>
        <p:nvSpPr>
          <p:cNvPr id="36869" name="Text Box 25"/>
          <p:cNvSpPr txBox="1">
            <a:spLocks noChangeArrowheads="1"/>
          </p:cNvSpPr>
          <p:nvPr/>
        </p:nvSpPr>
        <p:spPr bwMode="auto">
          <a:xfrm>
            <a:off x="366713" y="6094413"/>
            <a:ext cx="287290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de-DE" sz="1000" b="1" dirty="0">
                <a:solidFill>
                  <a:schemeClr val="accent6"/>
                </a:solidFill>
                <a:latin typeface="Arial" pitchFamily="34" charset="0"/>
              </a:rPr>
              <a:t>*</a:t>
            </a:r>
            <a:r>
              <a:rPr lang="en-US" altLang="de-DE" sz="1000" b="1" i="1" dirty="0">
                <a:solidFill>
                  <a:schemeClr val="accent6"/>
                </a:solidFill>
                <a:latin typeface="Arial" pitchFamily="34" charset="0"/>
              </a:rPr>
              <a:t>p &lt;</a:t>
            </a:r>
            <a:r>
              <a:rPr lang="en-US" altLang="de-DE" sz="1000" b="1" dirty="0">
                <a:solidFill>
                  <a:schemeClr val="accent6"/>
                </a:solidFill>
                <a:latin typeface="Arial" pitchFamily="34" charset="0"/>
              </a:rPr>
              <a:t>0</a:t>
            </a:r>
            <a:r>
              <a:rPr lang="de-DE" altLang="de-DE" sz="1000" b="1" dirty="0">
                <a:solidFill>
                  <a:schemeClr val="accent6"/>
                </a:solidFill>
                <a:latin typeface="Arial" pitchFamily="34" charset="0"/>
              </a:rPr>
              <a:t>,</a:t>
            </a:r>
            <a:r>
              <a:rPr lang="en-US" altLang="de-DE" sz="1000" b="1" dirty="0">
                <a:solidFill>
                  <a:schemeClr val="accent6"/>
                </a:solidFill>
                <a:latin typeface="Arial" pitchFamily="34" charset="0"/>
              </a:rPr>
              <a:t>05; **</a:t>
            </a:r>
            <a:r>
              <a:rPr lang="en-US" altLang="de-DE" sz="1000" b="1" i="1" dirty="0">
                <a:solidFill>
                  <a:schemeClr val="accent6"/>
                </a:solidFill>
                <a:latin typeface="Arial" pitchFamily="34" charset="0"/>
              </a:rPr>
              <a:t>p &lt;</a:t>
            </a:r>
            <a:r>
              <a:rPr lang="en-US" altLang="de-DE" sz="1000" b="1" dirty="0">
                <a:solidFill>
                  <a:schemeClr val="accent6"/>
                </a:solidFill>
                <a:latin typeface="Arial" pitchFamily="34" charset="0"/>
              </a:rPr>
              <a:t>0</a:t>
            </a:r>
            <a:r>
              <a:rPr lang="de-DE" altLang="de-DE" sz="1000" b="1" dirty="0">
                <a:solidFill>
                  <a:schemeClr val="accent6"/>
                </a:solidFill>
                <a:latin typeface="Arial" pitchFamily="34" charset="0"/>
              </a:rPr>
              <a:t>,</a:t>
            </a:r>
            <a:r>
              <a:rPr lang="en-US" altLang="de-DE" sz="1000" b="1" dirty="0">
                <a:solidFill>
                  <a:schemeClr val="accent6"/>
                </a:solidFill>
                <a:latin typeface="Arial" pitchFamily="34" charset="0"/>
              </a:rPr>
              <a:t>01; </a:t>
            </a:r>
            <a:r>
              <a:rPr lang="en-US" altLang="de-DE" sz="1000" dirty="0">
                <a:solidFill>
                  <a:srgbClr val="00446A"/>
                </a:solidFill>
                <a:latin typeface="Arial" pitchFamily="34" charset="0"/>
              </a:rPr>
              <a:t>not adjusted for </a:t>
            </a:r>
            <a:r>
              <a:rPr lang="en-US" altLang="de-DE" sz="1000" dirty="0" err="1">
                <a:solidFill>
                  <a:srgbClr val="00446A"/>
                </a:solidFill>
                <a:latin typeface="Arial" pitchFamily="34" charset="0"/>
              </a:rPr>
              <a:t>multiplicty</a:t>
            </a:r>
            <a:endParaRPr lang="en-US" altLang="de-DE" sz="1000" dirty="0">
              <a:solidFill>
                <a:srgbClr val="00446A"/>
              </a:solidFill>
              <a:latin typeface="Arial" pitchFamily="34" charset="0"/>
            </a:endParaRPr>
          </a:p>
        </p:txBody>
      </p:sp>
      <p:graphicFrame>
        <p:nvGraphicFramePr>
          <p:cNvPr id="3687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536296"/>
              </p:ext>
            </p:extLst>
          </p:nvPr>
        </p:nvGraphicFramePr>
        <p:xfrm>
          <a:off x="1349375" y="2486049"/>
          <a:ext cx="6994525" cy="309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8" name="CorelDRAW" r:id="rId4" imgW="7007352" imgH="3096768" progId="">
                  <p:embed/>
                </p:oleObj>
              </mc:Choice>
              <mc:Fallback>
                <p:oleObj name="CorelDRAW" r:id="rId4" imgW="7007352" imgH="3096768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2486049"/>
                        <a:ext cx="6994525" cy="309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958850" y="5381649"/>
            <a:ext cx="4460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Aft>
                <a:spcPct val="58000"/>
              </a:spcAft>
            </a:pPr>
            <a:r>
              <a:rPr lang="en-US" altLang="de-DE" sz="1600">
                <a:solidFill>
                  <a:srgbClr val="00446A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7877175" y="2651149"/>
            <a:ext cx="2651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de-DE" sz="1600">
                <a:solidFill>
                  <a:srgbClr val="00446A"/>
                </a:solidFill>
                <a:latin typeface="Arial" pitchFamily="34" charset="0"/>
              </a:rPr>
              <a:t>*</a:t>
            </a:r>
          </a:p>
        </p:txBody>
      </p:sp>
      <p:sp>
        <p:nvSpPr>
          <p:cNvPr id="36873" name="Text Box 8"/>
          <p:cNvSpPr txBox="1">
            <a:spLocks noChangeArrowheads="1"/>
          </p:cNvSpPr>
          <p:nvPr/>
        </p:nvSpPr>
        <p:spPr bwMode="auto">
          <a:xfrm>
            <a:off x="7256463" y="2759099"/>
            <a:ext cx="2651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de-DE" sz="1600">
                <a:solidFill>
                  <a:srgbClr val="00446A"/>
                </a:solidFill>
                <a:latin typeface="Arial" pitchFamily="34" charset="0"/>
              </a:rPr>
              <a:t>*</a:t>
            </a:r>
          </a:p>
        </p:txBody>
      </p:sp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4716463" y="2979762"/>
            <a:ext cx="3444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de-DE" sz="1600">
                <a:solidFill>
                  <a:srgbClr val="00446A"/>
                </a:solidFill>
                <a:latin typeface="Arial" pitchFamily="34" charset="0"/>
              </a:rPr>
              <a:t>**</a:t>
            </a:r>
          </a:p>
        </p:txBody>
      </p:sp>
      <p:sp>
        <p:nvSpPr>
          <p:cNvPr id="36875" name="Text Box 10"/>
          <p:cNvSpPr txBox="1">
            <a:spLocks noChangeArrowheads="1"/>
          </p:cNvSpPr>
          <p:nvPr/>
        </p:nvSpPr>
        <p:spPr bwMode="auto">
          <a:xfrm>
            <a:off x="5370513" y="3017862"/>
            <a:ext cx="2651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de-DE" sz="1600">
                <a:solidFill>
                  <a:srgbClr val="00446A"/>
                </a:solidFill>
                <a:latin typeface="Arial" pitchFamily="34" charset="0"/>
              </a:rPr>
              <a:t>*</a:t>
            </a:r>
          </a:p>
        </p:txBody>
      </p:sp>
      <p:sp>
        <p:nvSpPr>
          <p:cNvPr id="36876" name="Text Box 16"/>
          <p:cNvSpPr txBox="1">
            <a:spLocks noChangeArrowheads="1"/>
          </p:cNvSpPr>
          <p:nvPr/>
        </p:nvSpPr>
        <p:spPr bwMode="auto">
          <a:xfrm rot="16200000">
            <a:off x="316834" y="3843154"/>
            <a:ext cx="9252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de-DE" sz="1600" dirty="0">
                <a:solidFill>
                  <a:srgbClr val="00446A"/>
                </a:solidFill>
                <a:latin typeface="Arial" pitchFamily="34" charset="0"/>
              </a:rPr>
              <a:t>Patients</a:t>
            </a:r>
          </a:p>
        </p:txBody>
      </p:sp>
      <p:sp>
        <p:nvSpPr>
          <p:cNvPr id="36877" name="Text Box 18"/>
          <p:cNvSpPr txBox="1">
            <a:spLocks noChangeArrowheads="1"/>
          </p:cNvSpPr>
          <p:nvPr/>
        </p:nvSpPr>
        <p:spPr bwMode="auto">
          <a:xfrm>
            <a:off x="1404938" y="5551512"/>
            <a:ext cx="68468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lvl="1">
              <a:tabLst>
                <a:tab pos="265113" algn="ctr"/>
                <a:tab pos="893763" algn="ctr"/>
                <a:tab pos="1520825" algn="ctr"/>
                <a:tab pos="2147888" algn="ctr"/>
                <a:tab pos="2774950" algn="ctr"/>
                <a:tab pos="3413125" algn="ctr"/>
                <a:tab pos="4040188" algn="ctr"/>
                <a:tab pos="4667250" algn="ctr"/>
                <a:tab pos="5294313" algn="ctr"/>
                <a:tab pos="5922963" algn="ctr"/>
              </a:tabLst>
            </a:pPr>
            <a:r>
              <a:rPr lang="en-US" altLang="de-DE" sz="1600">
                <a:solidFill>
                  <a:srgbClr val="00446A"/>
                </a:solidFill>
                <a:latin typeface="Arial" pitchFamily="34" charset="0"/>
              </a:rPr>
              <a:t>	1	5	9	13	17	21	25	29	33	37	41</a:t>
            </a:r>
          </a:p>
        </p:txBody>
      </p:sp>
      <p:sp>
        <p:nvSpPr>
          <p:cNvPr id="36878" name="Text Box 19"/>
          <p:cNvSpPr txBox="1">
            <a:spLocks noChangeArrowheads="1"/>
          </p:cNvSpPr>
          <p:nvPr/>
        </p:nvSpPr>
        <p:spPr bwMode="auto">
          <a:xfrm>
            <a:off x="4474526" y="5900762"/>
            <a:ext cx="8077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de-DE" sz="1600" dirty="0">
                <a:solidFill>
                  <a:srgbClr val="00446A"/>
                </a:solidFill>
                <a:latin typeface="Arial" pitchFamily="34" charset="0"/>
              </a:rPr>
              <a:t>Weeks</a:t>
            </a:r>
          </a:p>
        </p:txBody>
      </p:sp>
      <p:sp>
        <p:nvSpPr>
          <p:cNvPr id="36879" name="Text Box 20"/>
          <p:cNvSpPr txBox="1">
            <a:spLocks noChangeArrowheads="1"/>
          </p:cNvSpPr>
          <p:nvPr/>
        </p:nvSpPr>
        <p:spPr bwMode="auto">
          <a:xfrm>
            <a:off x="958850" y="4960962"/>
            <a:ext cx="44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Aft>
                <a:spcPct val="58000"/>
              </a:spcAft>
            </a:pPr>
            <a:r>
              <a:rPr lang="en-US" altLang="de-DE" sz="1600">
                <a:solidFill>
                  <a:srgbClr val="00446A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36880" name="Text Box 21"/>
          <p:cNvSpPr txBox="1">
            <a:spLocks noChangeArrowheads="1"/>
          </p:cNvSpPr>
          <p:nvPr/>
        </p:nvSpPr>
        <p:spPr bwMode="auto">
          <a:xfrm>
            <a:off x="958850" y="4500587"/>
            <a:ext cx="44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Aft>
                <a:spcPct val="58000"/>
              </a:spcAft>
            </a:pPr>
            <a:r>
              <a:rPr lang="en-US" altLang="de-DE" sz="1600">
                <a:solidFill>
                  <a:srgbClr val="00446A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36881" name="Text Box 22"/>
          <p:cNvSpPr txBox="1">
            <a:spLocks noChangeArrowheads="1"/>
          </p:cNvSpPr>
          <p:nvPr/>
        </p:nvSpPr>
        <p:spPr bwMode="auto">
          <a:xfrm>
            <a:off x="958850" y="4084662"/>
            <a:ext cx="44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Aft>
                <a:spcPct val="58000"/>
              </a:spcAft>
            </a:pPr>
            <a:r>
              <a:rPr lang="en-US" altLang="de-DE" sz="1600">
                <a:solidFill>
                  <a:srgbClr val="00446A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36882" name="Text Box 23"/>
          <p:cNvSpPr txBox="1">
            <a:spLocks noChangeArrowheads="1"/>
          </p:cNvSpPr>
          <p:nvPr/>
        </p:nvSpPr>
        <p:spPr bwMode="auto">
          <a:xfrm>
            <a:off x="958850" y="3652862"/>
            <a:ext cx="44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Aft>
                <a:spcPct val="58000"/>
              </a:spcAft>
            </a:pPr>
            <a:r>
              <a:rPr lang="en-US" altLang="de-DE" sz="1600">
                <a:solidFill>
                  <a:srgbClr val="00446A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36883" name="Text Box 24"/>
          <p:cNvSpPr txBox="1">
            <a:spLocks noChangeArrowheads="1"/>
          </p:cNvSpPr>
          <p:nvPr/>
        </p:nvSpPr>
        <p:spPr bwMode="auto">
          <a:xfrm>
            <a:off x="958850" y="3227412"/>
            <a:ext cx="44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Aft>
                <a:spcPct val="58000"/>
              </a:spcAft>
            </a:pPr>
            <a:r>
              <a:rPr lang="en-US" altLang="de-DE" sz="1600">
                <a:solidFill>
                  <a:srgbClr val="00446A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36884" name="Text Box 25"/>
          <p:cNvSpPr txBox="1">
            <a:spLocks noChangeArrowheads="1"/>
          </p:cNvSpPr>
          <p:nvPr/>
        </p:nvSpPr>
        <p:spPr bwMode="auto">
          <a:xfrm>
            <a:off x="958850" y="2803549"/>
            <a:ext cx="4460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Aft>
                <a:spcPct val="58000"/>
              </a:spcAft>
            </a:pPr>
            <a:r>
              <a:rPr lang="en-US" altLang="de-DE" sz="1600">
                <a:solidFill>
                  <a:srgbClr val="00446A"/>
                </a:solidFill>
                <a:latin typeface="Arial" pitchFamily="34" charset="0"/>
              </a:rPr>
              <a:t>12</a:t>
            </a:r>
          </a:p>
        </p:txBody>
      </p:sp>
      <p:sp>
        <p:nvSpPr>
          <p:cNvPr id="36885" name="Text Box 26"/>
          <p:cNvSpPr txBox="1">
            <a:spLocks noChangeArrowheads="1"/>
          </p:cNvSpPr>
          <p:nvPr/>
        </p:nvSpPr>
        <p:spPr bwMode="auto">
          <a:xfrm>
            <a:off x="958850" y="2357462"/>
            <a:ext cx="44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Aft>
                <a:spcPct val="58000"/>
              </a:spcAft>
            </a:pPr>
            <a:r>
              <a:rPr lang="en-US" altLang="de-DE" sz="1600">
                <a:solidFill>
                  <a:srgbClr val="00446A"/>
                </a:solidFill>
                <a:latin typeface="Arial" pitchFamily="34" charset="0"/>
              </a:rPr>
              <a:t>14</a:t>
            </a:r>
          </a:p>
        </p:txBody>
      </p:sp>
      <p:sp>
        <p:nvSpPr>
          <p:cNvPr id="36886" name="Text Box 12"/>
          <p:cNvSpPr txBox="1">
            <a:spLocks noChangeArrowheads="1"/>
          </p:cNvSpPr>
          <p:nvPr/>
        </p:nvSpPr>
        <p:spPr bwMode="auto">
          <a:xfrm>
            <a:off x="2016125" y="2179662"/>
            <a:ext cx="2228440" cy="60574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6969" tIns="48484" rIns="96969" bIns="48484">
            <a:spAutoFit/>
          </a:bodyPr>
          <a:lstStyle/>
          <a:p>
            <a:pPr defTabSz="969963">
              <a:spcAft>
                <a:spcPts val="600"/>
              </a:spcAft>
            </a:pPr>
            <a:r>
              <a:rPr lang="en-US" altLang="de-DE" sz="1400" dirty="0">
                <a:solidFill>
                  <a:srgbClr val="00446A"/>
                </a:solidFill>
                <a:latin typeface="Arial" pitchFamily="34" charset="0"/>
              </a:rPr>
              <a:t>Denosumab (n=2.243) </a:t>
            </a:r>
          </a:p>
          <a:p>
            <a:pPr defTabSz="969963">
              <a:spcAft>
                <a:spcPts val="600"/>
              </a:spcAft>
            </a:pPr>
            <a:r>
              <a:rPr lang="en-US" altLang="de-DE" sz="1400" dirty="0">
                <a:solidFill>
                  <a:srgbClr val="00446A"/>
                </a:solidFill>
                <a:latin typeface="Arial" pitchFamily="34" charset="0"/>
              </a:rPr>
              <a:t>Zoledronic acid</a:t>
            </a:r>
            <a:r>
              <a:rPr lang="de-DE" altLang="de-DE" sz="1400" dirty="0">
                <a:solidFill>
                  <a:srgbClr val="00446A"/>
                </a:solidFill>
                <a:latin typeface="Arial" pitchFamily="34" charset="0"/>
              </a:rPr>
              <a:t> </a:t>
            </a:r>
            <a:r>
              <a:rPr lang="en-US" altLang="de-DE" sz="1400" dirty="0">
                <a:solidFill>
                  <a:srgbClr val="00446A"/>
                </a:solidFill>
                <a:latin typeface="Arial" pitchFamily="34" charset="0"/>
              </a:rPr>
              <a:t>(n=2.217)</a:t>
            </a:r>
          </a:p>
        </p:txBody>
      </p:sp>
      <p:sp>
        <p:nvSpPr>
          <p:cNvPr id="55" name="Rectangle 45"/>
          <p:cNvSpPr/>
          <p:nvPr/>
        </p:nvSpPr>
        <p:spPr>
          <a:xfrm>
            <a:off x="1900238" y="2268562"/>
            <a:ext cx="146050" cy="146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de-DE" sz="16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6" name="Rectangle 46"/>
          <p:cNvSpPr/>
          <p:nvPr/>
        </p:nvSpPr>
        <p:spPr>
          <a:xfrm>
            <a:off x="1900238" y="2555899"/>
            <a:ext cx="146050" cy="146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de-DE" sz="16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5" name="TextBox 26"/>
          <p:cNvSpPr txBox="1">
            <a:spLocks noChangeArrowheads="1"/>
          </p:cNvSpPr>
          <p:nvPr/>
        </p:nvSpPr>
        <p:spPr bwMode="auto">
          <a:xfrm>
            <a:off x="458788" y="1487170"/>
            <a:ext cx="827881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de-DE" sz="1400" b="1" dirty="0">
                <a:solidFill>
                  <a:srgbClr val="00446A"/>
                </a:solidFill>
              </a:rPr>
              <a:t>Patients (%) that shift from no </a:t>
            </a:r>
            <a:r>
              <a:rPr lang="en-GB" altLang="de-DE" sz="1400" b="1" dirty="0" err="1">
                <a:solidFill>
                  <a:srgbClr val="00446A"/>
                </a:solidFill>
              </a:rPr>
              <a:t>analgetic</a:t>
            </a:r>
            <a:r>
              <a:rPr lang="en-GB" altLang="de-DE" sz="1400" b="1" dirty="0">
                <a:solidFill>
                  <a:srgbClr val="00446A"/>
                </a:solidFill>
              </a:rPr>
              <a:t>, not-opioid </a:t>
            </a:r>
            <a:r>
              <a:rPr lang="en-GB" altLang="de-DE" sz="1400" b="1" dirty="0" err="1">
                <a:solidFill>
                  <a:srgbClr val="00446A"/>
                </a:solidFill>
              </a:rPr>
              <a:t>analgetic</a:t>
            </a:r>
            <a:r>
              <a:rPr lang="en-GB" altLang="de-DE" sz="1400" b="1" dirty="0">
                <a:solidFill>
                  <a:srgbClr val="00446A"/>
                </a:solidFill>
              </a:rPr>
              <a:t> use or weak opioids to strong opioids use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668344" y="-26988"/>
            <a:ext cx="1475223" cy="404813"/>
          </a:xfrm>
          <a:prstGeom prst="rect">
            <a:avLst/>
          </a:prstGeom>
          <a:solidFill>
            <a:srgbClr val="E2532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b="1" dirty="0">
                <a:solidFill>
                  <a:srgbClr val="FFFFFF"/>
                </a:solidFill>
              </a:rPr>
              <a:t>Int. </a:t>
            </a:r>
            <a:r>
              <a:rPr lang="de-DE" sz="1600" b="1" dirty="0" err="1">
                <a:solidFill>
                  <a:srgbClr val="FFFFFF"/>
                </a:solidFill>
              </a:rPr>
              <a:t>analysis</a:t>
            </a:r>
            <a:endParaRPr lang="de-DE" sz="1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136525"/>
            <a:ext cx="8228012" cy="1143000"/>
          </a:xfrm>
          <a:noFill/>
          <a:ln>
            <a:miter lim="800000"/>
            <a:headEnd/>
            <a:tailEnd/>
          </a:ln>
        </p:spPr>
        <p:txBody>
          <a:bodyPr wrap="square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de-DE" dirty="0"/>
              <a:t>Conclusions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449263" y="1601788"/>
            <a:ext cx="8250237" cy="4683125"/>
          </a:xfrm>
          <a:noFill/>
          <a:ln>
            <a:miter lim="800000"/>
            <a:headEnd/>
            <a:tailEnd/>
          </a:ln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indent="-266700">
              <a:spcAft>
                <a:spcPts val="1200"/>
              </a:spcAft>
            </a:pPr>
            <a:r>
              <a:rPr lang="en-US" sz="1800" dirty="0"/>
              <a:t>Pain occurs in the vast majority of cancer patients with bone metastases and worsens to (moderate/strong) over the course of their disease</a:t>
            </a:r>
          </a:p>
          <a:p>
            <a:pPr marL="266700" indent="-266700">
              <a:spcAft>
                <a:spcPts val="1200"/>
              </a:spcAft>
            </a:pPr>
            <a:r>
              <a:rPr lang="en-US" sz="1800" dirty="0"/>
              <a:t>Denosumab delayed worsening of pain compared with zoledronic acid</a:t>
            </a:r>
          </a:p>
          <a:p>
            <a:pPr marL="266700" indent="-266700">
              <a:spcAft>
                <a:spcPts val="1200"/>
              </a:spcAft>
            </a:pPr>
            <a:r>
              <a:rPr lang="en-US" sz="1800" dirty="0"/>
              <a:t>A lower proportion of patients receiving denosumab experienced worsening of pain than patients receiving zoledronic acid at the majority of time points</a:t>
            </a:r>
          </a:p>
          <a:p>
            <a:pPr marL="266700" indent="-266700">
              <a:spcAft>
                <a:spcPts val="1200"/>
              </a:spcAft>
            </a:pPr>
            <a:r>
              <a:rPr lang="en-US" sz="1800" dirty="0"/>
              <a:t>A lower proportion of patients receiving denosumab required increasing analgesic use over time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de-DE" altLang="de-DE" sz="1800" dirty="0"/>
          </a:p>
        </p:txBody>
      </p:sp>
      <p:sp>
        <p:nvSpPr>
          <p:cNvPr id="37892" name="Text Placeholder 1"/>
          <p:cNvSpPr>
            <a:spLocks noGrp="1"/>
          </p:cNvSpPr>
          <p:nvPr>
            <p:ph type="body" sz="quarter" idx="11"/>
          </p:nvPr>
        </p:nvSpPr>
        <p:spPr bwMode="auto">
          <a:xfrm>
            <a:off x="457200" y="6116638"/>
            <a:ext cx="6477000" cy="612775"/>
          </a:xfrm>
          <a:noFill/>
          <a:ln>
            <a:miter lim="800000"/>
            <a:headEnd/>
            <a:tailEnd/>
          </a:ln>
        </p:spPr>
        <p:txBody>
          <a:bodyPr wrap="square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de-DE"/>
              <a:t>Cleeland CS, Patrick DL, Fallowfield L, et al. </a:t>
            </a:r>
            <a:r>
              <a:rPr lang="en-US" altLang="de-DE" i="1"/>
              <a:t>ESMO 2010</a:t>
            </a:r>
            <a:r>
              <a:rPr lang="en-US" altLang="de-DE"/>
              <a:t>: Abstract 1248P und Poster.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7668344" y="-26988"/>
            <a:ext cx="1475223" cy="404813"/>
          </a:xfrm>
          <a:prstGeom prst="rect">
            <a:avLst/>
          </a:prstGeom>
          <a:solidFill>
            <a:srgbClr val="E2532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b="1" dirty="0">
                <a:solidFill>
                  <a:srgbClr val="FFFFFF"/>
                </a:solidFill>
              </a:rPr>
              <a:t>Int. </a:t>
            </a:r>
            <a:r>
              <a:rPr lang="de-DE" sz="1600" b="1" dirty="0" err="1">
                <a:solidFill>
                  <a:srgbClr val="FFFFFF"/>
                </a:solidFill>
              </a:rPr>
              <a:t>analysis</a:t>
            </a:r>
            <a:endParaRPr lang="de-DE" sz="1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Prevention of skeletal related events (pathological fracture, radiation to bone, spinal cord compression or surgery to bone) in adults with advanced malignancies involving bone</a:t>
            </a:r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0870"/>
            <a:ext cx="8229600" cy="72065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XGEVA</a:t>
            </a:r>
            <a:r>
              <a:rPr lang="en-GB" baseline="30000" dirty="0">
                <a:solidFill>
                  <a:schemeClr val="bg1"/>
                </a:solidFill>
              </a:rPr>
              <a:t>®</a:t>
            </a:r>
            <a:r>
              <a:rPr lang="en-GB" dirty="0">
                <a:solidFill>
                  <a:schemeClr val="bg1"/>
                </a:solidFill>
              </a:rPr>
              <a:t> (denosumab) SRE indication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 bwMode="auto">
          <a:xfrm>
            <a:off x="749147" y="6093897"/>
            <a:ext cx="463731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XGEVA</a:t>
            </a:r>
            <a:r>
              <a:rPr kumimoji="0" lang="en-GB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®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(denosumab) Professional Information Switzerland (www.swissmedicinfo.ch)</a:t>
            </a:r>
          </a:p>
        </p:txBody>
      </p:sp>
    </p:spTree>
    <p:extLst>
      <p:ext uri="{BB962C8B-B14F-4D97-AF65-F5344CB8AC3E}">
        <p14:creationId xmlns:p14="http://schemas.microsoft.com/office/powerpoint/2010/main" val="314659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/>
          <p:cNvSpPr>
            <a:spLocks noGrp="1" noChangeArrowheads="1"/>
          </p:cNvSpPr>
          <p:nvPr>
            <p:ph type="ctrTitle"/>
          </p:nvPr>
        </p:nvSpPr>
        <p:spPr bwMode="auto">
          <a:xfrm>
            <a:off x="458788" y="957263"/>
            <a:ext cx="8177212" cy="2590800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de-DE" sz="2800" dirty="0">
                <a:cs typeface="Arial" pitchFamily="34" charset="0"/>
              </a:rPr>
              <a:t>Post-hoc-analysis of the subgroup “solid tumors”</a:t>
            </a:r>
            <a:br>
              <a:rPr lang="en-US" altLang="de-DE" sz="1800" dirty="0">
                <a:cs typeface="Arial" pitchFamily="34" charset="0"/>
              </a:rPr>
            </a:br>
            <a:br>
              <a:rPr lang="en-US" altLang="de-DE" sz="1800" dirty="0">
                <a:cs typeface="Arial" pitchFamily="34" charset="0"/>
              </a:rPr>
            </a:br>
            <a:br>
              <a:rPr lang="en-US" altLang="de-DE" sz="1800" dirty="0">
                <a:cs typeface="Arial" pitchFamily="34" charset="0"/>
              </a:rPr>
            </a:br>
            <a:endParaRPr lang="en-US" altLang="de-DE" sz="1800" dirty="0">
              <a:cs typeface="Arial" pitchFamily="34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F7B30AC-C84F-4A12-A0C6-5CB38B5CF1AD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458788" y="3725863"/>
            <a:ext cx="8243887" cy="160813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Richardson G, Siena S, Lipton A, et al. </a:t>
            </a:r>
            <a:r>
              <a:rPr lang="en-US" i="1" dirty="0"/>
              <a:t>COSA 2011</a:t>
            </a:r>
            <a:r>
              <a:rPr lang="en-US" dirty="0"/>
              <a:t>: abstract and oral presentation.</a:t>
            </a:r>
          </a:p>
          <a:p>
            <a:pPr>
              <a:spcBef>
                <a:spcPct val="0"/>
              </a:spcBef>
            </a:pPr>
            <a:r>
              <a:rPr lang="en-US" dirty="0"/>
              <a:t>von Moos R, </a:t>
            </a:r>
            <a:r>
              <a:rPr lang="en-US" dirty="0" err="1"/>
              <a:t>Stopeck</a:t>
            </a:r>
            <a:r>
              <a:rPr lang="en-US" dirty="0"/>
              <a:t> A, </a:t>
            </a:r>
            <a:r>
              <a:rPr lang="en-US" dirty="0" err="1"/>
              <a:t>Fizazi</a:t>
            </a:r>
            <a:r>
              <a:rPr lang="en-US" dirty="0"/>
              <a:t> K, et al. </a:t>
            </a:r>
            <a:r>
              <a:rPr lang="en-US" i="1" dirty="0"/>
              <a:t>ECC </a:t>
            </a:r>
            <a:r>
              <a:rPr lang="en-US" dirty="0"/>
              <a:t>2013: abstract P079 and poster presentation.</a:t>
            </a:r>
          </a:p>
          <a:p>
            <a:pPr>
              <a:spcBef>
                <a:spcPct val="0"/>
              </a:spcBef>
            </a:pP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69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Solid Tumors: Time to First On-Study SRE</a:t>
            </a:r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hlinkClick r:id="rId3" action="ppaction://hlinkfile"/>
              </a:rPr>
              <a:t>Richardson G, Siena S, Lipton A, et al. </a:t>
            </a:r>
            <a:r>
              <a:rPr lang="en-US" i="1">
                <a:hlinkClick r:id="rId3" action="ppaction://hlinkfile"/>
              </a:rPr>
              <a:t>COSA 2011</a:t>
            </a:r>
            <a:r>
              <a:rPr lang="en-US">
                <a:hlinkClick r:id="rId3" action="ppaction://hlinkfile"/>
              </a:rPr>
              <a:t>: abstract and oral presentation.</a:t>
            </a:r>
            <a:endParaRPr lang="en-US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 rot="16200000">
            <a:off x="3221" y="3121310"/>
            <a:ext cx="26895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Proportion of Patients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without On-study SRE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2614217" y="4981368"/>
            <a:ext cx="0" cy="96774"/>
          </a:xfrm>
          <a:prstGeom prst="line">
            <a:avLst/>
          </a:prstGeom>
          <a:noFill/>
          <a:ln w="17463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657558" y="4981368"/>
            <a:ext cx="0" cy="96774"/>
          </a:xfrm>
          <a:prstGeom prst="line">
            <a:avLst/>
          </a:prstGeom>
          <a:noFill/>
          <a:ln w="17463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4699387" y="4981368"/>
            <a:ext cx="0" cy="96774"/>
          </a:xfrm>
          <a:prstGeom prst="line">
            <a:avLst/>
          </a:prstGeom>
          <a:noFill/>
          <a:ln w="17463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5745752" y="4981368"/>
            <a:ext cx="0" cy="96774"/>
          </a:xfrm>
          <a:prstGeom prst="line">
            <a:avLst/>
          </a:prstGeom>
          <a:noFill/>
          <a:ln w="17463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789093" y="4981368"/>
            <a:ext cx="0" cy="96774"/>
          </a:xfrm>
          <a:prstGeom prst="line">
            <a:avLst/>
          </a:prstGeom>
          <a:noFill/>
          <a:ln w="17463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7830921" y="4981368"/>
            <a:ext cx="0" cy="96774"/>
          </a:xfrm>
          <a:prstGeom prst="line">
            <a:avLst/>
          </a:prstGeom>
          <a:noFill/>
          <a:ln w="17463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50" name="Line 30"/>
          <p:cNvSpPr>
            <a:spLocks noChangeShapeType="1"/>
          </p:cNvSpPr>
          <p:nvPr/>
        </p:nvSpPr>
        <p:spPr bwMode="auto">
          <a:xfrm flipH="1">
            <a:off x="2180249" y="4973807"/>
            <a:ext cx="122480" cy="0"/>
          </a:xfrm>
          <a:prstGeom prst="line">
            <a:avLst/>
          </a:prstGeom>
          <a:noFill/>
          <a:ln w="17463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51" name="Line 31"/>
          <p:cNvSpPr>
            <a:spLocks noChangeShapeType="1"/>
          </p:cNvSpPr>
          <p:nvPr/>
        </p:nvSpPr>
        <p:spPr bwMode="auto">
          <a:xfrm flipH="1">
            <a:off x="2180249" y="4339939"/>
            <a:ext cx="122480" cy="0"/>
          </a:xfrm>
          <a:prstGeom prst="line">
            <a:avLst/>
          </a:prstGeom>
          <a:noFill/>
          <a:ln w="17463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52" name="Line 32"/>
          <p:cNvSpPr>
            <a:spLocks noChangeShapeType="1"/>
          </p:cNvSpPr>
          <p:nvPr/>
        </p:nvSpPr>
        <p:spPr bwMode="auto">
          <a:xfrm flipH="1">
            <a:off x="2180249" y="3706072"/>
            <a:ext cx="122480" cy="0"/>
          </a:xfrm>
          <a:prstGeom prst="line">
            <a:avLst/>
          </a:prstGeom>
          <a:noFill/>
          <a:ln w="17463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53" name="Line 33"/>
          <p:cNvSpPr>
            <a:spLocks noChangeShapeType="1"/>
          </p:cNvSpPr>
          <p:nvPr/>
        </p:nvSpPr>
        <p:spPr bwMode="auto">
          <a:xfrm flipH="1">
            <a:off x="2180249" y="3072205"/>
            <a:ext cx="122480" cy="0"/>
          </a:xfrm>
          <a:prstGeom prst="line">
            <a:avLst/>
          </a:prstGeom>
          <a:noFill/>
          <a:ln w="17463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54" name="Line 34"/>
          <p:cNvSpPr>
            <a:spLocks noChangeShapeType="1"/>
          </p:cNvSpPr>
          <p:nvPr/>
        </p:nvSpPr>
        <p:spPr bwMode="auto">
          <a:xfrm flipH="1">
            <a:off x="2180249" y="2438338"/>
            <a:ext cx="122480" cy="0"/>
          </a:xfrm>
          <a:prstGeom prst="line">
            <a:avLst/>
          </a:prstGeom>
          <a:noFill/>
          <a:ln w="17463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55" name="Line 35"/>
          <p:cNvSpPr>
            <a:spLocks noChangeShapeType="1"/>
          </p:cNvSpPr>
          <p:nvPr/>
        </p:nvSpPr>
        <p:spPr bwMode="auto">
          <a:xfrm flipH="1">
            <a:off x="2180249" y="1804471"/>
            <a:ext cx="122480" cy="0"/>
          </a:xfrm>
          <a:prstGeom prst="line">
            <a:avLst/>
          </a:prstGeom>
          <a:noFill/>
          <a:ln w="17463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56" name="Rectangle 36"/>
          <p:cNvSpPr>
            <a:spLocks noChangeArrowheads="1"/>
          </p:cNvSpPr>
          <p:nvPr/>
        </p:nvSpPr>
        <p:spPr bwMode="auto">
          <a:xfrm>
            <a:off x="1791642" y="4860401"/>
            <a:ext cx="2853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0.0</a:t>
            </a:r>
          </a:p>
        </p:txBody>
      </p:sp>
      <p:sp>
        <p:nvSpPr>
          <p:cNvPr id="5157" name="Rectangle 37"/>
          <p:cNvSpPr>
            <a:spLocks noChangeArrowheads="1"/>
          </p:cNvSpPr>
          <p:nvPr/>
        </p:nvSpPr>
        <p:spPr bwMode="auto">
          <a:xfrm>
            <a:off x="1791642" y="4226836"/>
            <a:ext cx="2853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0.2</a:t>
            </a:r>
          </a:p>
        </p:txBody>
      </p:sp>
      <p:sp>
        <p:nvSpPr>
          <p:cNvPr id="5158" name="Rectangle 38"/>
          <p:cNvSpPr>
            <a:spLocks noChangeArrowheads="1"/>
          </p:cNvSpPr>
          <p:nvPr/>
        </p:nvSpPr>
        <p:spPr bwMode="auto">
          <a:xfrm>
            <a:off x="1791642" y="3590247"/>
            <a:ext cx="2853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0.4</a:t>
            </a:r>
          </a:p>
        </p:txBody>
      </p:sp>
      <p:sp>
        <p:nvSpPr>
          <p:cNvPr id="5159" name="Rectangle 39"/>
          <p:cNvSpPr>
            <a:spLocks noChangeArrowheads="1"/>
          </p:cNvSpPr>
          <p:nvPr/>
        </p:nvSpPr>
        <p:spPr bwMode="auto">
          <a:xfrm>
            <a:off x="1791642" y="2953658"/>
            <a:ext cx="2853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0.6</a:t>
            </a:r>
          </a:p>
        </p:txBody>
      </p:sp>
      <p:sp>
        <p:nvSpPr>
          <p:cNvPr id="5160" name="Rectangle 40"/>
          <p:cNvSpPr>
            <a:spLocks noChangeArrowheads="1"/>
          </p:cNvSpPr>
          <p:nvPr/>
        </p:nvSpPr>
        <p:spPr bwMode="auto">
          <a:xfrm>
            <a:off x="1791642" y="2323118"/>
            <a:ext cx="2853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0.8</a:t>
            </a:r>
          </a:p>
        </p:txBody>
      </p:sp>
      <p:sp>
        <p:nvSpPr>
          <p:cNvPr id="5161" name="Rectangle 41"/>
          <p:cNvSpPr>
            <a:spLocks noChangeArrowheads="1"/>
          </p:cNvSpPr>
          <p:nvPr/>
        </p:nvSpPr>
        <p:spPr bwMode="auto">
          <a:xfrm>
            <a:off x="1791642" y="1686528"/>
            <a:ext cx="2853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1.0</a:t>
            </a:r>
          </a:p>
        </p:txBody>
      </p:sp>
      <p:sp>
        <p:nvSpPr>
          <p:cNvPr id="38716" name="Rectangle 1852"/>
          <p:cNvSpPr>
            <a:spLocks noChangeArrowheads="1"/>
          </p:cNvSpPr>
          <p:nvPr/>
        </p:nvSpPr>
        <p:spPr bwMode="auto">
          <a:xfrm>
            <a:off x="2547686" y="5177939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38717" name="Rectangle 1853"/>
          <p:cNvSpPr>
            <a:spLocks noChangeArrowheads="1"/>
          </p:cNvSpPr>
          <p:nvPr/>
        </p:nvSpPr>
        <p:spPr bwMode="auto">
          <a:xfrm>
            <a:off x="3589515" y="5177939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6</a:t>
            </a:r>
          </a:p>
        </p:txBody>
      </p:sp>
      <p:sp>
        <p:nvSpPr>
          <p:cNvPr id="38718" name="Rectangle 1854"/>
          <p:cNvSpPr>
            <a:spLocks noChangeArrowheads="1"/>
          </p:cNvSpPr>
          <p:nvPr/>
        </p:nvSpPr>
        <p:spPr bwMode="auto">
          <a:xfrm>
            <a:off x="4570859" y="5177939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12</a:t>
            </a:r>
          </a:p>
        </p:txBody>
      </p:sp>
      <p:sp>
        <p:nvSpPr>
          <p:cNvPr id="38719" name="Rectangle 1855"/>
          <p:cNvSpPr>
            <a:spLocks noChangeArrowheads="1"/>
          </p:cNvSpPr>
          <p:nvPr/>
        </p:nvSpPr>
        <p:spPr bwMode="auto">
          <a:xfrm>
            <a:off x="5614200" y="5177939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18</a:t>
            </a:r>
          </a:p>
        </p:txBody>
      </p:sp>
      <p:sp>
        <p:nvSpPr>
          <p:cNvPr id="38720" name="Rectangle 1856"/>
          <p:cNvSpPr>
            <a:spLocks noChangeArrowheads="1"/>
          </p:cNvSpPr>
          <p:nvPr/>
        </p:nvSpPr>
        <p:spPr bwMode="auto">
          <a:xfrm>
            <a:off x="6656029" y="5177939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24</a:t>
            </a:r>
          </a:p>
        </p:txBody>
      </p:sp>
      <p:sp>
        <p:nvSpPr>
          <p:cNvPr id="38721" name="Rectangle 1857"/>
          <p:cNvSpPr>
            <a:spLocks noChangeArrowheads="1"/>
          </p:cNvSpPr>
          <p:nvPr/>
        </p:nvSpPr>
        <p:spPr bwMode="auto">
          <a:xfrm>
            <a:off x="7702394" y="5177939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30</a:t>
            </a:r>
          </a:p>
        </p:txBody>
      </p:sp>
      <p:sp>
        <p:nvSpPr>
          <p:cNvPr id="38722" name="Rectangle 1858"/>
          <p:cNvSpPr>
            <a:spLocks noChangeArrowheads="1"/>
          </p:cNvSpPr>
          <p:nvPr/>
        </p:nvSpPr>
        <p:spPr bwMode="auto">
          <a:xfrm>
            <a:off x="4599589" y="5503038"/>
            <a:ext cx="11525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Study Month</a:t>
            </a:r>
          </a:p>
        </p:txBody>
      </p:sp>
      <p:sp>
        <p:nvSpPr>
          <p:cNvPr id="38736" name="Rectangle 1872"/>
          <p:cNvSpPr>
            <a:spLocks noChangeArrowheads="1"/>
          </p:cNvSpPr>
          <p:nvPr/>
        </p:nvSpPr>
        <p:spPr bwMode="auto">
          <a:xfrm>
            <a:off x="893461" y="5608884"/>
            <a:ext cx="111088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Patients at Risk:</a:t>
            </a:r>
          </a:p>
        </p:txBody>
      </p:sp>
      <p:grpSp>
        <p:nvGrpSpPr>
          <p:cNvPr id="2" name="Group 65"/>
          <p:cNvGrpSpPr/>
          <p:nvPr/>
        </p:nvGrpSpPr>
        <p:grpSpPr>
          <a:xfrm>
            <a:off x="901022" y="6023778"/>
            <a:ext cx="7003043" cy="184666"/>
            <a:chOff x="901022" y="5908278"/>
            <a:chExt cx="7003043" cy="184666"/>
          </a:xfrm>
        </p:grpSpPr>
        <p:sp>
          <p:nvSpPr>
            <p:cNvPr id="5138" name="Rectangle 18"/>
            <p:cNvSpPr>
              <a:spLocks noChangeArrowheads="1"/>
            </p:cNvSpPr>
            <p:nvPr/>
          </p:nvSpPr>
          <p:spPr bwMode="auto">
            <a:xfrm>
              <a:off x="2369259" y="5908278"/>
              <a:ext cx="33983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2768</a:t>
              </a:r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411088" y="5908278"/>
              <a:ext cx="33983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1541</a:t>
              </a:r>
            </a:p>
          </p:txBody>
        </p:sp>
        <p:sp>
          <p:nvSpPr>
            <p:cNvPr id="5140" name="Rectangle 20"/>
            <p:cNvSpPr>
              <a:spLocks noChangeArrowheads="1"/>
            </p:cNvSpPr>
            <p:nvPr/>
          </p:nvSpPr>
          <p:spPr bwMode="auto">
            <a:xfrm>
              <a:off x="4533058" y="5908278"/>
              <a:ext cx="25487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952</a:t>
              </a:r>
            </a:p>
          </p:txBody>
        </p:sp>
        <p:sp>
          <p:nvSpPr>
            <p:cNvPr id="5141" name="Rectangle 21"/>
            <p:cNvSpPr>
              <a:spLocks noChangeArrowheads="1"/>
            </p:cNvSpPr>
            <p:nvPr/>
          </p:nvSpPr>
          <p:spPr bwMode="auto">
            <a:xfrm>
              <a:off x="5576398" y="5908278"/>
              <a:ext cx="25487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491</a:t>
              </a:r>
            </a:p>
          </p:txBody>
        </p:sp>
        <p:sp>
          <p:nvSpPr>
            <p:cNvPr id="5142" name="Rectangle 22"/>
            <p:cNvSpPr>
              <a:spLocks noChangeArrowheads="1"/>
            </p:cNvSpPr>
            <p:nvPr/>
          </p:nvSpPr>
          <p:spPr bwMode="auto">
            <a:xfrm>
              <a:off x="6618226" y="5908278"/>
              <a:ext cx="25487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171</a:t>
              </a:r>
            </a:p>
          </p:txBody>
        </p:sp>
        <p:sp>
          <p:nvSpPr>
            <p:cNvPr id="5143" name="Rectangle 23"/>
            <p:cNvSpPr>
              <a:spLocks noChangeArrowheads="1"/>
            </p:cNvSpPr>
            <p:nvPr/>
          </p:nvSpPr>
          <p:spPr bwMode="auto">
            <a:xfrm>
              <a:off x="7734147" y="5908278"/>
              <a:ext cx="16991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24</a:t>
              </a:r>
            </a:p>
          </p:txBody>
        </p:sp>
        <p:sp>
          <p:nvSpPr>
            <p:cNvPr id="38739" name="Rectangle 1875"/>
            <p:cNvSpPr>
              <a:spLocks noChangeArrowheads="1"/>
            </p:cNvSpPr>
            <p:nvPr/>
          </p:nvSpPr>
          <p:spPr bwMode="auto">
            <a:xfrm>
              <a:off x="901022" y="5908278"/>
              <a:ext cx="104791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Zoledronic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 Acid</a:t>
              </a:r>
            </a:p>
          </p:txBody>
        </p:sp>
      </p:grpSp>
      <p:grpSp>
        <p:nvGrpSpPr>
          <p:cNvPr id="3" name="Group 66"/>
          <p:cNvGrpSpPr/>
          <p:nvPr/>
        </p:nvGrpSpPr>
        <p:grpSpPr>
          <a:xfrm>
            <a:off x="901022" y="5816331"/>
            <a:ext cx="7003043" cy="184666"/>
            <a:chOff x="901022" y="6206915"/>
            <a:chExt cx="7003043" cy="184666"/>
          </a:xfrm>
        </p:grpSpPr>
        <p:sp>
          <p:nvSpPr>
            <p:cNvPr id="5144" name="Rectangle 24"/>
            <p:cNvSpPr>
              <a:spLocks noChangeArrowheads="1"/>
            </p:cNvSpPr>
            <p:nvPr/>
          </p:nvSpPr>
          <p:spPr bwMode="auto">
            <a:xfrm>
              <a:off x="2369259" y="6206915"/>
              <a:ext cx="33983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2776</a:t>
              </a:r>
            </a:p>
          </p:txBody>
        </p:sp>
        <p:sp>
          <p:nvSpPr>
            <p:cNvPr id="5145" name="Rectangle 25"/>
            <p:cNvSpPr>
              <a:spLocks noChangeArrowheads="1"/>
            </p:cNvSpPr>
            <p:nvPr/>
          </p:nvSpPr>
          <p:spPr bwMode="auto">
            <a:xfrm>
              <a:off x="3411088" y="6206915"/>
              <a:ext cx="33983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1615</a:t>
              </a:r>
            </a:p>
          </p:txBody>
        </p:sp>
        <p:sp>
          <p:nvSpPr>
            <p:cNvPr id="5146" name="Rectangle 26"/>
            <p:cNvSpPr>
              <a:spLocks noChangeArrowheads="1"/>
            </p:cNvSpPr>
            <p:nvPr/>
          </p:nvSpPr>
          <p:spPr bwMode="auto">
            <a:xfrm>
              <a:off x="4463502" y="6206915"/>
              <a:ext cx="33983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1043</a:t>
              </a:r>
            </a:p>
          </p:txBody>
        </p:sp>
        <p:sp>
          <p:nvSpPr>
            <p:cNvPr id="5147" name="Rectangle 27"/>
            <p:cNvSpPr>
              <a:spLocks noChangeArrowheads="1"/>
            </p:cNvSpPr>
            <p:nvPr/>
          </p:nvSpPr>
          <p:spPr bwMode="auto">
            <a:xfrm>
              <a:off x="5576398" y="6206915"/>
              <a:ext cx="25487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544</a:t>
              </a:r>
            </a:p>
          </p:txBody>
        </p:sp>
        <p:sp>
          <p:nvSpPr>
            <p:cNvPr id="5148" name="Rectangle 28"/>
            <p:cNvSpPr>
              <a:spLocks noChangeArrowheads="1"/>
            </p:cNvSpPr>
            <p:nvPr/>
          </p:nvSpPr>
          <p:spPr bwMode="auto">
            <a:xfrm>
              <a:off x="6618226" y="6206915"/>
              <a:ext cx="25487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191</a:t>
              </a:r>
            </a:p>
          </p:txBody>
        </p:sp>
        <p:sp>
          <p:nvSpPr>
            <p:cNvPr id="5149" name="Rectangle 29"/>
            <p:cNvSpPr>
              <a:spLocks noChangeArrowheads="1"/>
            </p:cNvSpPr>
            <p:nvPr/>
          </p:nvSpPr>
          <p:spPr bwMode="auto">
            <a:xfrm>
              <a:off x="7734147" y="6206915"/>
              <a:ext cx="16991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22</a:t>
              </a:r>
            </a:p>
          </p:txBody>
        </p:sp>
        <p:sp>
          <p:nvSpPr>
            <p:cNvPr id="38740" name="Rectangle 1876"/>
            <p:cNvSpPr>
              <a:spLocks noChangeArrowheads="1"/>
            </p:cNvSpPr>
            <p:nvPr/>
          </p:nvSpPr>
          <p:spPr bwMode="auto">
            <a:xfrm>
              <a:off x="901022" y="6206915"/>
              <a:ext cx="82554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Denosumab</a:t>
              </a:r>
            </a:p>
          </p:txBody>
        </p:sp>
      </p:grpSp>
      <p:sp>
        <p:nvSpPr>
          <p:cNvPr id="38741" name="Line 1877"/>
          <p:cNvSpPr>
            <a:spLocks noChangeShapeType="1"/>
          </p:cNvSpPr>
          <p:nvPr/>
        </p:nvSpPr>
        <p:spPr bwMode="auto">
          <a:xfrm flipH="1">
            <a:off x="2926067" y="4413462"/>
            <a:ext cx="368949" cy="0"/>
          </a:xfrm>
          <a:prstGeom prst="line">
            <a:avLst/>
          </a:prstGeom>
          <a:noFill/>
          <a:ln w="28575" cap="rnd">
            <a:solidFill>
              <a:srgbClr val="E2532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8742" name="Line 1878"/>
          <p:cNvSpPr>
            <a:spLocks noChangeShapeType="1"/>
          </p:cNvSpPr>
          <p:nvPr/>
        </p:nvSpPr>
        <p:spPr bwMode="auto">
          <a:xfrm flipH="1">
            <a:off x="2916238" y="4674591"/>
            <a:ext cx="388607" cy="1513"/>
          </a:xfrm>
          <a:prstGeom prst="line">
            <a:avLst/>
          </a:prstGeom>
          <a:noFill/>
          <a:ln w="28575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8812" name="Line 1948"/>
          <p:cNvSpPr>
            <a:spLocks noChangeShapeType="1"/>
          </p:cNvSpPr>
          <p:nvPr/>
        </p:nvSpPr>
        <p:spPr bwMode="auto">
          <a:xfrm>
            <a:off x="2376820" y="4320585"/>
            <a:ext cx="4000985" cy="1513"/>
          </a:xfrm>
          <a:prstGeom prst="line">
            <a:avLst/>
          </a:pr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8813" name="Freeform 1949"/>
          <p:cNvSpPr>
            <a:spLocks/>
          </p:cNvSpPr>
          <p:nvPr/>
        </p:nvSpPr>
        <p:spPr bwMode="auto">
          <a:xfrm>
            <a:off x="2302727" y="1574634"/>
            <a:ext cx="5739886" cy="339917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248"/>
              </a:cxn>
              <a:cxn ang="0">
                <a:pos x="3796" y="2248"/>
              </a:cxn>
            </a:cxnLst>
            <a:rect l="0" t="0" r="r" b="b"/>
            <a:pathLst>
              <a:path w="3796" h="2248">
                <a:moveTo>
                  <a:pt x="0" y="0"/>
                </a:moveTo>
                <a:lnTo>
                  <a:pt x="0" y="2248"/>
                </a:lnTo>
                <a:lnTo>
                  <a:pt x="3796" y="2248"/>
                </a:lnTo>
              </a:path>
            </a:pathLst>
          </a:custGeom>
          <a:noFill/>
          <a:ln w="17463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43" name="Freeform 1942"/>
          <p:cNvSpPr/>
          <p:nvPr/>
        </p:nvSpPr>
        <p:spPr>
          <a:xfrm>
            <a:off x="2619375" y="1809750"/>
            <a:ext cx="5191125" cy="2105025"/>
          </a:xfrm>
          <a:custGeom>
            <a:avLst/>
            <a:gdLst>
              <a:gd name="connsiteX0" fmla="*/ 5191125 w 5191125"/>
              <a:gd name="connsiteY0" fmla="*/ 2105025 h 2105025"/>
              <a:gd name="connsiteX1" fmla="*/ 5057775 w 5191125"/>
              <a:gd name="connsiteY1" fmla="*/ 2057400 h 2105025"/>
              <a:gd name="connsiteX2" fmla="*/ 5010150 w 5191125"/>
              <a:gd name="connsiteY2" fmla="*/ 2000250 h 2105025"/>
              <a:gd name="connsiteX3" fmla="*/ 5010150 w 5191125"/>
              <a:gd name="connsiteY3" fmla="*/ 2000250 h 2105025"/>
              <a:gd name="connsiteX4" fmla="*/ 4943475 w 5191125"/>
              <a:gd name="connsiteY4" fmla="*/ 1943100 h 2105025"/>
              <a:gd name="connsiteX5" fmla="*/ 4848225 w 5191125"/>
              <a:gd name="connsiteY5" fmla="*/ 1943100 h 2105025"/>
              <a:gd name="connsiteX6" fmla="*/ 4848225 w 5191125"/>
              <a:gd name="connsiteY6" fmla="*/ 1943100 h 2105025"/>
              <a:gd name="connsiteX7" fmla="*/ 4781550 w 5191125"/>
              <a:gd name="connsiteY7" fmla="*/ 1876425 h 2105025"/>
              <a:gd name="connsiteX8" fmla="*/ 4733925 w 5191125"/>
              <a:gd name="connsiteY8" fmla="*/ 1847850 h 2105025"/>
              <a:gd name="connsiteX9" fmla="*/ 4629150 w 5191125"/>
              <a:gd name="connsiteY9" fmla="*/ 1828800 h 2105025"/>
              <a:gd name="connsiteX10" fmla="*/ 4524375 w 5191125"/>
              <a:gd name="connsiteY10" fmla="*/ 1819275 h 2105025"/>
              <a:gd name="connsiteX11" fmla="*/ 4391025 w 5191125"/>
              <a:gd name="connsiteY11" fmla="*/ 1809750 h 2105025"/>
              <a:gd name="connsiteX12" fmla="*/ 4295775 w 5191125"/>
              <a:gd name="connsiteY12" fmla="*/ 1743075 h 2105025"/>
              <a:gd name="connsiteX13" fmla="*/ 4171950 w 5191125"/>
              <a:gd name="connsiteY13" fmla="*/ 1743075 h 2105025"/>
              <a:gd name="connsiteX14" fmla="*/ 4086225 w 5191125"/>
              <a:gd name="connsiteY14" fmla="*/ 1724025 h 2105025"/>
              <a:gd name="connsiteX15" fmla="*/ 3933825 w 5191125"/>
              <a:gd name="connsiteY15" fmla="*/ 1714500 h 2105025"/>
              <a:gd name="connsiteX16" fmla="*/ 3838575 w 5191125"/>
              <a:gd name="connsiteY16" fmla="*/ 1695450 h 2105025"/>
              <a:gd name="connsiteX17" fmla="*/ 3771900 w 5191125"/>
              <a:gd name="connsiteY17" fmla="*/ 1676400 h 2105025"/>
              <a:gd name="connsiteX18" fmla="*/ 3695700 w 5191125"/>
              <a:gd name="connsiteY18" fmla="*/ 1657350 h 2105025"/>
              <a:gd name="connsiteX19" fmla="*/ 3629025 w 5191125"/>
              <a:gd name="connsiteY19" fmla="*/ 1628775 h 2105025"/>
              <a:gd name="connsiteX20" fmla="*/ 3533775 w 5191125"/>
              <a:gd name="connsiteY20" fmla="*/ 1600200 h 2105025"/>
              <a:gd name="connsiteX21" fmla="*/ 3400425 w 5191125"/>
              <a:gd name="connsiteY21" fmla="*/ 1600200 h 2105025"/>
              <a:gd name="connsiteX22" fmla="*/ 3362325 w 5191125"/>
              <a:gd name="connsiteY22" fmla="*/ 1562100 h 2105025"/>
              <a:gd name="connsiteX23" fmla="*/ 3238500 w 5191125"/>
              <a:gd name="connsiteY23" fmla="*/ 1504950 h 2105025"/>
              <a:gd name="connsiteX24" fmla="*/ 3152775 w 5191125"/>
              <a:gd name="connsiteY24" fmla="*/ 1504950 h 2105025"/>
              <a:gd name="connsiteX25" fmla="*/ 3076575 w 5191125"/>
              <a:gd name="connsiteY25" fmla="*/ 1504950 h 2105025"/>
              <a:gd name="connsiteX26" fmla="*/ 2943225 w 5191125"/>
              <a:gd name="connsiteY26" fmla="*/ 1438275 h 2105025"/>
              <a:gd name="connsiteX27" fmla="*/ 2790825 w 5191125"/>
              <a:gd name="connsiteY27" fmla="*/ 1390650 h 2105025"/>
              <a:gd name="connsiteX28" fmla="*/ 2647950 w 5191125"/>
              <a:gd name="connsiteY28" fmla="*/ 1352550 h 2105025"/>
              <a:gd name="connsiteX29" fmla="*/ 2524125 w 5191125"/>
              <a:gd name="connsiteY29" fmla="*/ 1323975 h 2105025"/>
              <a:gd name="connsiteX30" fmla="*/ 2438400 w 5191125"/>
              <a:gd name="connsiteY30" fmla="*/ 1295400 h 2105025"/>
              <a:gd name="connsiteX31" fmla="*/ 2438400 w 5191125"/>
              <a:gd name="connsiteY31" fmla="*/ 1295400 h 2105025"/>
              <a:gd name="connsiteX32" fmla="*/ 2305050 w 5191125"/>
              <a:gd name="connsiteY32" fmla="*/ 1247775 h 2105025"/>
              <a:gd name="connsiteX33" fmla="*/ 2238375 w 5191125"/>
              <a:gd name="connsiteY33" fmla="*/ 1228725 h 2105025"/>
              <a:gd name="connsiteX34" fmla="*/ 2171700 w 5191125"/>
              <a:gd name="connsiteY34" fmla="*/ 1219200 h 2105025"/>
              <a:gd name="connsiteX35" fmla="*/ 2171700 w 5191125"/>
              <a:gd name="connsiteY35" fmla="*/ 1219200 h 2105025"/>
              <a:gd name="connsiteX36" fmla="*/ 2038350 w 5191125"/>
              <a:gd name="connsiteY36" fmla="*/ 1181100 h 2105025"/>
              <a:gd name="connsiteX37" fmla="*/ 2038350 w 5191125"/>
              <a:gd name="connsiteY37" fmla="*/ 1181100 h 2105025"/>
              <a:gd name="connsiteX38" fmla="*/ 1914525 w 5191125"/>
              <a:gd name="connsiteY38" fmla="*/ 1114425 h 2105025"/>
              <a:gd name="connsiteX39" fmla="*/ 1809750 w 5191125"/>
              <a:gd name="connsiteY39" fmla="*/ 1085850 h 2105025"/>
              <a:gd name="connsiteX40" fmla="*/ 1647825 w 5191125"/>
              <a:gd name="connsiteY40" fmla="*/ 1038225 h 2105025"/>
              <a:gd name="connsiteX41" fmla="*/ 1485900 w 5191125"/>
              <a:gd name="connsiteY41" fmla="*/ 990600 h 2105025"/>
              <a:gd name="connsiteX42" fmla="*/ 1333500 w 5191125"/>
              <a:gd name="connsiteY42" fmla="*/ 914400 h 2105025"/>
              <a:gd name="connsiteX43" fmla="*/ 1181100 w 5191125"/>
              <a:gd name="connsiteY43" fmla="*/ 857250 h 2105025"/>
              <a:gd name="connsiteX44" fmla="*/ 1028700 w 5191125"/>
              <a:gd name="connsiteY44" fmla="*/ 800100 h 2105025"/>
              <a:gd name="connsiteX45" fmla="*/ 914400 w 5191125"/>
              <a:gd name="connsiteY45" fmla="*/ 666750 h 2105025"/>
              <a:gd name="connsiteX46" fmla="*/ 742950 w 5191125"/>
              <a:gd name="connsiteY46" fmla="*/ 628650 h 2105025"/>
              <a:gd name="connsiteX47" fmla="*/ 590550 w 5191125"/>
              <a:gd name="connsiteY47" fmla="*/ 533400 h 2105025"/>
              <a:gd name="connsiteX48" fmla="*/ 523875 w 5191125"/>
              <a:gd name="connsiteY48" fmla="*/ 438150 h 2105025"/>
              <a:gd name="connsiteX49" fmla="*/ 485775 w 5191125"/>
              <a:gd name="connsiteY49" fmla="*/ 295275 h 2105025"/>
              <a:gd name="connsiteX50" fmla="*/ 428625 w 5191125"/>
              <a:gd name="connsiteY50" fmla="*/ 228600 h 2105025"/>
              <a:gd name="connsiteX51" fmla="*/ 314325 w 5191125"/>
              <a:gd name="connsiteY51" fmla="*/ 152400 h 2105025"/>
              <a:gd name="connsiteX52" fmla="*/ 209550 w 5191125"/>
              <a:gd name="connsiteY52" fmla="*/ 95250 h 2105025"/>
              <a:gd name="connsiteX53" fmla="*/ 114300 w 5191125"/>
              <a:gd name="connsiteY53" fmla="*/ 57150 h 2105025"/>
              <a:gd name="connsiteX54" fmla="*/ 0 w 5191125"/>
              <a:gd name="connsiteY54" fmla="*/ 0 h 2105025"/>
              <a:gd name="connsiteX0" fmla="*/ 5191125 w 5191125"/>
              <a:gd name="connsiteY0" fmla="*/ 2105025 h 2105025"/>
              <a:gd name="connsiteX1" fmla="*/ 5057775 w 5191125"/>
              <a:gd name="connsiteY1" fmla="*/ 2057400 h 2105025"/>
              <a:gd name="connsiteX2" fmla="*/ 5010150 w 5191125"/>
              <a:gd name="connsiteY2" fmla="*/ 2000250 h 2105025"/>
              <a:gd name="connsiteX3" fmla="*/ 5010150 w 5191125"/>
              <a:gd name="connsiteY3" fmla="*/ 2000250 h 2105025"/>
              <a:gd name="connsiteX4" fmla="*/ 4943475 w 5191125"/>
              <a:gd name="connsiteY4" fmla="*/ 1943100 h 2105025"/>
              <a:gd name="connsiteX5" fmla="*/ 4848225 w 5191125"/>
              <a:gd name="connsiteY5" fmla="*/ 1943100 h 2105025"/>
              <a:gd name="connsiteX6" fmla="*/ 4848225 w 5191125"/>
              <a:gd name="connsiteY6" fmla="*/ 1943100 h 2105025"/>
              <a:gd name="connsiteX7" fmla="*/ 4781550 w 5191125"/>
              <a:gd name="connsiteY7" fmla="*/ 1876425 h 2105025"/>
              <a:gd name="connsiteX8" fmla="*/ 4733925 w 5191125"/>
              <a:gd name="connsiteY8" fmla="*/ 1847850 h 2105025"/>
              <a:gd name="connsiteX9" fmla="*/ 4629150 w 5191125"/>
              <a:gd name="connsiteY9" fmla="*/ 1828800 h 2105025"/>
              <a:gd name="connsiteX10" fmla="*/ 4524375 w 5191125"/>
              <a:gd name="connsiteY10" fmla="*/ 1819275 h 2105025"/>
              <a:gd name="connsiteX11" fmla="*/ 4391025 w 5191125"/>
              <a:gd name="connsiteY11" fmla="*/ 1809750 h 2105025"/>
              <a:gd name="connsiteX12" fmla="*/ 4295775 w 5191125"/>
              <a:gd name="connsiteY12" fmla="*/ 1743075 h 2105025"/>
              <a:gd name="connsiteX13" fmla="*/ 4171950 w 5191125"/>
              <a:gd name="connsiteY13" fmla="*/ 1743075 h 2105025"/>
              <a:gd name="connsiteX14" fmla="*/ 4086225 w 5191125"/>
              <a:gd name="connsiteY14" fmla="*/ 1724025 h 2105025"/>
              <a:gd name="connsiteX15" fmla="*/ 3933825 w 5191125"/>
              <a:gd name="connsiteY15" fmla="*/ 1714500 h 2105025"/>
              <a:gd name="connsiteX16" fmla="*/ 3838575 w 5191125"/>
              <a:gd name="connsiteY16" fmla="*/ 1695450 h 2105025"/>
              <a:gd name="connsiteX17" fmla="*/ 3771900 w 5191125"/>
              <a:gd name="connsiteY17" fmla="*/ 1676400 h 2105025"/>
              <a:gd name="connsiteX18" fmla="*/ 3695700 w 5191125"/>
              <a:gd name="connsiteY18" fmla="*/ 1657350 h 2105025"/>
              <a:gd name="connsiteX19" fmla="*/ 3629025 w 5191125"/>
              <a:gd name="connsiteY19" fmla="*/ 1628775 h 2105025"/>
              <a:gd name="connsiteX20" fmla="*/ 3533775 w 5191125"/>
              <a:gd name="connsiteY20" fmla="*/ 1600200 h 2105025"/>
              <a:gd name="connsiteX21" fmla="*/ 3400425 w 5191125"/>
              <a:gd name="connsiteY21" fmla="*/ 1600200 h 2105025"/>
              <a:gd name="connsiteX22" fmla="*/ 3362325 w 5191125"/>
              <a:gd name="connsiteY22" fmla="*/ 1562100 h 2105025"/>
              <a:gd name="connsiteX23" fmla="*/ 3238500 w 5191125"/>
              <a:gd name="connsiteY23" fmla="*/ 1504950 h 2105025"/>
              <a:gd name="connsiteX24" fmla="*/ 3152775 w 5191125"/>
              <a:gd name="connsiteY24" fmla="*/ 1504950 h 2105025"/>
              <a:gd name="connsiteX25" fmla="*/ 3076575 w 5191125"/>
              <a:gd name="connsiteY25" fmla="*/ 1504950 h 2105025"/>
              <a:gd name="connsiteX26" fmla="*/ 2943225 w 5191125"/>
              <a:gd name="connsiteY26" fmla="*/ 1438275 h 2105025"/>
              <a:gd name="connsiteX27" fmla="*/ 2790825 w 5191125"/>
              <a:gd name="connsiteY27" fmla="*/ 1390650 h 2105025"/>
              <a:gd name="connsiteX28" fmla="*/ 2647950 w 5191125"/>
              <a:gd name="connsiteY28" fmla="*/ 1352550 h 2105025"/>
              <a:gd name="connsiteX29" fmla="*/ 2524125 w 5191125"/>
              <a:gd name="connsiteY29" fmla="*/ 1323975 h 2105025"/>
              <a:gd name="connsiteX30" fmla="*/ 2438400 w 5191125"/>
              <a:gd name="connsiteY30" fmla="*/ 1295400 h 2105025"/>
              <a:gd name="connsiteX31" fmla="*/ 2438400 w 5191125"/>
              <a:gd name="connsiteY31" fmla="*/ 1295400 h 2105025"/>
              <a:gd name="connsiteX32" fmla="*/ 2305050 w 5191125"/>
              <a:gd name="connsiteY32" fmla="*/ 1247775 h 2105025"/>
              <a:gd name="connsiteX33" fmla="*/ 2238375 w 5191125"/>
              <a:gd name="connsiteY33" fmla="*/ 1228725 h 2105025"/>
              <a:gd name="connsiteX34" fmla="*/ 2171700 w 5191125"/>
              <a:gd name="connsiteY34" fmla="*/ 1219200 h 2105025"/>
              <a:gd name="connsiteX35" fmla="*/ 2171700 w 5191125"/>
              <a:gd name="connsiteY35" fmla="*/ 1219200 h 2105025"/>
              <a:gd name="connsiteX36" fmla="*/ 2038350 w 5191125"/>
              <a:gd name="connsiteY36" fmla="*/ 1181100 h 2105025"/>
              <a:gd name="connsiteX37" fmla="*/ 2038350 w 5191125"/>
              <a:gd name="connsiteY37" fmla="*/ 1181100 h 2105025"/>
              <a:gd name="connsiteX38" fmla="*/ 1914525 w 5191125"/>
              <a:gd name="connsiteY38" fmla="*/ 1114425 h 2105025"/>
              <a:gd name="connsiteX39" fmla="*/ 1809750 w 5191125"/>
              <a:gd name="connsiteY39" fmla="*/ 1085850 h 2105025"/>
              <a:gd name="connsiteX40" fmla="*/ 1647825 w 5191125"/>
              <a:gd name="connsiteY40" fmla="*/ 1038225 h 2105025"/>
              <a:gd name="connsiteX41" fmla="*/ 1485900 w 5191125"/>
              <a:gd name="connsiteY41" fmla="*/ 990600 h 2105025"/>
              <a:gd name="connsiteX42" fmla="*/ 1333500 w 5191125"/>
              <a:gd name="connsiteY42" fmla="*/ 914400 h 2105025"/>
              <a:gd name="connsiteX43" fmla="*/ 1181100 w 5191125"/>
              <a:gd name="connsiteY43" fmla="*/ 857250 h 2105025"/>
              <a:gd name="connsiteX44" fmla="*/ 1028700 w 5191125"/>
              <a:gd name="connsiteY44" fmla="*/ 800100 h 2105025"/>
              <a:gd name="connsiteX45" fmla="*/ 914400 w 5191125"/>
              <a:gd name="connsiteY45" fmla="*/ 666750 h 2105025"/>
              <a:gd name="connsiteX46" fmla="*/ 742950 w 5191125"/>
              <a:gd name="connsiteY46" fmla="*/ 628650 h 2105025"/>
              <a:gd name="connsiteX47" fmla="*/ 590550 w 5191125"/>
              <a:gd name="connsiteY47" fmla="*/ 533400 h 2105025"/>
              <a:gd name="connsiteX48" fmla="*/ 511843 w 5191125"/>
              <a:gd name="connsiteY48" fmla="*/ 446171 h 2105025"/>
              <a:gd name="connsiteX49" fmla="*/ 485775 w 5191125"/>
              <a:gd name="connsiteY49" fmla="*/ 295275 h 2105025"/>
              <a:gd name="connsiteX50" fmla="*/ 428625 w 5191125"/>
              <a:gd name="connsiteY50" fmla="*/ 228600 h 2105025"/>
              <a:gd name="connsiteX51" fmla="*/ 314325 w 5191125"/>
              <a:gd name="connsiteY51" fmla="*/ 152400 h 2105025"/>
              <a:gd name="connsiteX52" fmla="*/ 209550 w 5191125"/>
              <a:gd name="connsiteY52" fmla="*/ 95250 h 2105025"/>
              <a:gd name="connsiteX53" fmla="*/ 114300 w 5191125"/>
              <a:gd name="connsiteY53" fmla="*/ 57150 h 2105025"/>
              <a:gd name="connsiteX54" fmla="*/ 0 w 5191125"/>
              <a:gd name="connsiteY54" fmla="*/ 0 h 2105025"/>
              <a:gd name="connsiteX0" fmla="*/ 5191125 w 5191125"/>
              <a:gd name="connsiteY0" fmla="*/ 2105025 h 2105025"/>
              <a:gd name="connsiteX1" fmla="*/ 5057775 w 5191125"/>
              <a:gd name="connsiteY1" fmla="*/ 2057400 h 2105025"/>
              <a:gd name="connsiteX2" fmla="*/ 5010150 w 5191125"/>
              <a:gd name="connsiteY2" fmla="*/ 2000250 h 2105025"/>
              <a:gd name="connsiteX3" fmla="*/ 5010150 w 5191125"/>
              <a:gd name="connsiteY3" fmla="*/ 2000250 h 2105025"/>
              <a:gd name="connsiteX4" fmla="*/ 4943475 w 5191125"/>
              <a:gd name="connsiteY4" fmla="*/ 1943100 h 2105025"/>
              <a:gd name="connsiteX5" fmla="*/ 4848225 w 5191125"/>
              <a:gd name="connsiteY5" fmla="*/ 1943100 h 2105025"/>
              <a:gd name="connsiteX6" fmla="*/ 4848225 w 5191125"/>
              <a:gd name="connsiteY6" fmla="*/ 1943100 h 2105025"/>
              <a:gd name="connsiteX7" fmla="*/ 4781550 w 5191125"/>
              <a:gd name="connsiteY7" fmla="*/ 1876425 h 2105025"/>
              <a:gd name="connsiteX8" fmla="*/ 4733925 w 5191125"/>
              <a:gd name="connsiteY8" fmla="*/ 1847850 h 2105025"/>
              <a:gd name="connsiteX9" fmla="*/ 4629150 w 5191125"/>
              <a:gd name="connsiteY9" fmla="*/ 1828800 h 2105025"/>
              <a:gd name="connsiteX10" fmla="*/ 4524375 w 5191125"/>
              <a:gd name="connsiteY10" fmla="*/ 1819275 h 2105025"/>
              <a:gd name="connsiteX11" fmla="*/ 4391025 w 5191125"/>
              <a:gd name="connsiteY11" fmla="*/ 1809750 h 2105025"/>
              <a:gd name="connsiteX12" fmla="*/ 4295775 w 5191125"/>
              <a:gd name="connsiteY12" fmla="*/ 1743075 h 2105025"/>
              <a:gd name="connsiteX13" fmla="*/ 4171950 w 5191125"/>
              <a:gd name="connsiteY13" fmla="*/ 1743075 h 2105025"/>
              <a:gd name="connsiteX14" fmla="*/ 4086225 w 5191125"/>
              <a:gd name="connsiteY14" fmla="*/ 1724025 h 2105025"/>
              <a:gd name="connsiteX15" fmla="*/ 3933825 w 5191125"/>
              <a:gd name="connsiteY15" fmla="*/ 1714500 h 2105025"/>
              <a:gd name="connsiteX16" fmla="*/ 3838575 w 5191125"/>
              <a:gd name="connsiteY16" fmla="*/ 1695450 h 2105025"/>
              <a:gd name="connsiteX17" fmla="*/ 3771900 w 5191125"/>
              <a:gd name="connsiteY17" fmla="*/ 1676400 h 2105025"/>
              <a:gd name="connsiteX18" fmla="*/ 3695700 w 5191125"/>
              <a:gd name="connsiteY18" fmla="*/ 1657350 h 2105025"/>
              <a:gd name="connsiteX19" fmla="*/ 3629025 w 5191125"/>
              <a:gd name="connsiteY19" fmla="*/ 1628775 h 2105025"/>
              <a:gd name="connsiteX20" fmla="*/ 3533775 w 5191125"/>
              <a:gd name="connsiteY20" fmla="*/ 1600200 h 2105025"/>
              <a:gd name="connsiteX21" fmla="*/ 3400425 w 5191125"/>
              <a:gd name="connsiteY21" fmla="*/ 1600200 h 2105025"/>
              <a:gd name="connsiteX22" fmla="*/ 3362325 w 5191125"/>
              <a:gd name="connsiteY22" fmla="*/ 1562100 h 2105025"/>
              <a:gd name="connsiteX23" fmla="*/ 3238500 w 5191125"/>
              <a:gd name="connsiteY23" fmla="*/ 1504950 h 2105025"/>
              <a:gd name="connsiteX24" fmla="*/ 3152775 w 5191125"/>
              <a:gd name="connsiteY24" fmla="*/ 1504950 h 2105025"/>
              <a:gd name="connsiteX25" fmla="*/ 3076575 w 5191125"/>
              <a:gd name="connsiteY25" fmla="*/ 1504950 h 2105025"/>
              <a:gd name="connsiteX26" fmla="*/ 2943225 w 5191125"/>
              <a:gd name="connsiteY26" fmla="*/ 1438275 h 2105025"/>
              <a:gd name="connsiteX27" fmla="*/ 2790825 w 5191125"/>
              <a:gd name="connsiteY27" fmla="*/ 1390650 h 2105025"/>
              <a:gd name="connsiteX28" fmla="*/ 2647950 w 5191125"/>
              <a:gd name="connsiteY28" fmla="*/ 1352550 h 2105025"/>
              <a:gd name="connsiteX29" fmla="*/ 2524125 w 5191125"/>
              <a:gd name="connsiteY29" fmla="*/ 1323975 h 2105025"/>
              <a:gd name="connsiteX30" fmla="*/ 2438400 w 5191125"/>
              <a:gd name="connsiteY30" fmla="*/ 1295400 h 2105025"/>
              <a:gd name="connsiteX31" fmla="*/ 2438400 w 5191125"/>
              <a:gd name="connsiteY31" fmla="*/ 1295400 h 2105025"/>
              <a:gd name="connsiteX32" fmla="*/ 2305050 w 5191125"/>
              <a:gd name="connsiteY32" fmla="*/ 1247775 h 2105025"/>
              <a:gd name="connsiteX33" fmla="*/ 2238375 w 5191125"/>
              <a:gd name="connsiteY33" fmla="*/ 1228725 h 2105025"/>
              <a:gd name="connsiteX34" fmla="*/ 2171700 w 5191125"/>
              <a:gd name="connsiteY34" fmla="*/ 1219200 h 2105025"/>
              <a:gd name="connsiteX35" fmla="*/ 2171700 w 5191125"/>
              <a:gd name="connsiteY35" fmla="*/ 1219200 h 2105025"/>
              <a:gd name="connsiteX36" fmla="*/ 2038350 w 5191125"/>
              <a:gd name="connsiteY36" fmla="*/ 1181100 h 2105025"/>
              <a:gd name="connsiteX37" fmla="*/ 2038350 w 5191125"/>
              <a:gd name="connsiteY37" fmla="*/ 1181100 h 2105025"/>
              <a:gd name="connsiteX38" fmla="*/ 1964657 w 5191125"/>
              <a:gd name="connsiteY38" fmla="*/ 1162050 h 2105025"/>
              <a:gd name="connsiteX39" fmla="*/ 1914525 w 5191125"/>
              <a:gd name="connsiteY39" fmla="*/ 1114425 h 2105025"/>
              <a:gd name="connsiteX40" fmla="*/ 1809750 w 5191125"/>
              <a:gd name="connsiteY40" fmla="*/ 1085850 h 2105025"/>
              <a:gd name="connsiteX41" fmla="*/ 1647825 w 5191125"/>
              <a:gd name="connsiteY41" fmla="*/ 1038225 h 2105025"/>
              <a:gd name="connsiteX42" fmla="*/ 1485900 w 5191125"/>
              <a:gd name="connsiteY42" fmla="*/ 990600 h 2105025"/>
              <a:gd name="connsiteX43" fmla="*/ 1333500 w 5191125"/>
              <a:gd name="connsiteY43" fmla="*/ 914400 h 2105025"/>
              <a:gd name="connsiteX44" fmla="*/ 1181100 w 5191125"/>
              <a:gd name="connsiteY44" fmla="*/ 857250 h 2105025"/>
              <a:gd name="connsiteX45" fmla="*/ 1028700 w 5191125"/>
              <a:gd name="connsiteY45" fmla="*/ 800100 h 2105025"/>
              <a:gd name="connsiteX46" fmla="*/ 914400 w 5191125"/>
              <a:gd name="connsiteY46" fmla="*/ 666750 h 2105025"/>
              <a:gd name="connsiteX47" fmla="*/ 742950 w 5191125"/>
              <a:gd name="connsiteY47" fmla="*/ 628650 h 2105025"/>
              <a:gd name="connsiteX48" fmla="*/ 590550 w 5191125"/>
              <a:gd name="connsiteY48" fmla="*/ 533400 h 2105025"/>
              <a:gd name="connsiteX49" fmla="*/ 511843 w 5191125"/>
              <a:gd name="connsiteY49" fmla="*/ 446171 h 2105025"/>
              <a:gd name="connsiteX50" fmla="*/ 485775 w 5191125"/>
              <a:gd name="connsiteY50" fmla="*/ 295275 h 2105025"/>
              <a:gd name="connsiteX51" fmla="*/ 428625 w 5191125"/>
              <a:gd name="connsiteY51" fmla="*/ 228600 h 2105025"/>
              <a:gd name="connsiteX52" fmla="*/ 314325 w 5191125"/>
              <a:gd name="connsiteY52" fmla="*/ 152400 h 2105025"/>
              <a:gd name="connsiteX53" fmla="*/ 209550 w 5191125"/>
              <a:gd name="connsiteY53" fmla="*/ 95250 h 2105025"/>
              <a:gd name="connsiteX54" fmla="*/ 114300 w 5191125"/>
              <a:gd name="connsiteY54" fmla="*/ 57150 h 2105025"/>
              <a:gd name="connsiteX55" fmla="*/ 0 w 5191125"/>
              <a:gd name="connsiteY55" fmla="*/ 0 h 2105025"/>
              <a:gd name="connsiteX0" fmla="*/ 5191125 w 5191125"/>
              <a:gd name="connsiteY0" fmla="*/ 2105025 h 2105025"/>
              <a:gd name="connsiteX1" fmla="*/ 5057775 w 5191125"/>
              <a:gd name="connsiteY1" fmla="*/ 2057400 h 2105025"/>
              <a:gd name="connsiteX2" fmla="*/ 5010150 w 5191125"/>
              <a:gd name="connsiteY2" fmla="*/ 2000250 h 2105025"/>
              <a:gd name="connsiteX3" fmla="*/ 5010150 w 5191125"/>
              <a:gd name="connsiteY3" fmla="*/ 2000250 h 2105025"/>
              <a:gd name="connsiteX4" fmla="*/ 4943475 w 5191125"/>
              <a:gd name="connsiteY4" fmla="*/ 1943100 h 2105025"/>
              <a:gd name="connsiteX5" fmla="*/ 4848225 w 5191125"/>
              <a:gd name="connsiteY5" fmla="*/ 1943100 h 2105025"/>
              <a:gd name="connsiteX6" fmla="*/ 4848225 w 5191125"/>
              <a:gd name="connsiteY6" fmla="*/ 1943100 h 2105025"/>
              <a:gd name="connsiteX7" fmla="*/ 4781550 w 5191125"/>
              <a:gd name="connsiteY7" fmla="*/ 1876425 h 2105025"/>
              <a:gd name="connsiteX8" fmla="*/ 4733925 w 5191125"/>
              <a:gd name="connsiteY8" fmla="*/ 1847850 h 2105025"/>
              <a:gd name="connsiteX9" fmla="*/ 4629150 w 5191125"/>
              <a:gd name="connsiteY9" fmla="*/ 1828800 h 2105025"/>
              <a:gd name="connsiteX10" fmla="*/ 4524375 w 5191125"/>
              <a:gd name="connsiteY10" fmla="*/ 1819275 h 2105025"/>
              <a:gd name="connsiteX11" fmla="*/ 4391025 w 5191125"/>
              <a:gd name="connsiteY11" fmla="*/ 1809750 h 2105025"/>
              <a:gd name="connsiteX12" fmla="*/ 4295775 w 5191125"/>
              <a:gd name="connsiteY12" fmla="*/ 1743075 h 2105025"/>
              <a:gd name="connsiteX13" fmla="*/ 4171950 w 5191125"/>
              <a:gd name="connsiteY13" fmla="*/ 1743075 h 2105025"/>
              <a:gd name="connsiteX14" fmla="*/ 4086225 w 5191125"/>
              <a:gd name="connsiteY14" fmla="*/ 1724025 h 2105025"/>
              <a:gd name="connsiteX15" fmla="*/ 3933825 w 5191125"/>
              <a:gd name="connsiteY15" fmla="*/ 1714500 h 2105025"/>
              <a:gd name="connsiteX16" fmla="*/ 3838575 w 5191125"/>
              <a:gd name="connsiteY16" fmla="*/ 1695450 h 2105025"/>
              <a:gd name="connsiteX17" fmla="*/ 3771900 w 5191125"/>
              <a:gd name="connsiteY17" fmla="*/ 1676400 h 2105025"/>
              <a:gd name="connsiteX18" fmla="*/ 3695700 w 5191125"/>
              <a:gd name="connsiteY18" fmla="*/ 1657350 h 2105025"/>
              <a:gd name="connsiteX19" fmla="*/ 3629025 w 5191125"/>
              <a:gd name="connsiteY19" fmla="*/ 1628775 h 2105025"/>
              <a:gd name="connsiteX20" fmla="*/ 3533775 w 5191125"/>
              <a:gd name="connsiteY20" fmla="*/ 1600200 h 2105025"/>
              <a:gd name="connsiteX21" fmla="*/ 3400425 w 5191125"/>
              <a:gd name="connsiteY21" fmla="*/ 1600200 h 2105025"/>
              <a:gd name="connsiteX22" fmla="*/ 3362325 w 5191125"/>
              <a:gd name="connsiteY22" fmla="*/ 1562100 h 2105025"/>
              <a:gd name="connsiteX23" fmla="*/ 3238500 w 5191125"/>
              <a:gd name="connsiteY23" fmla="*/ 1504950 h 2105025"/>
              <a:gd name="connsiteX24" fmla="*/ 3152775 w 5191125"/>
              <a:gd name="connsiteY24" fmla="*/ 1504950 h 2105025"/>
              <a:gd name="connsiteX25" fmla="*/ 3076575 w 5191125"/>
              <a:gd name="connsiteY25" fmla="*/ 1504950 h 2105025"/>
              <a:gd name="connsiteX26" fmla="*/ 2943225 w 5191125"/>
              <a:gd name="connsiteY26" fmla="*/ 1438275 h 2105025"/>
              <a:gd name="connsiteX27" fmla="*/ 2790825 w 5191125"/>
              <a:gd name="connsiteY27" fmla="*/ 1390650 h 2105025"/>
              <a:gd name="connsiteX28" fmla="*/ 2647950 w 5191125"/>
              <a:gd name="connsiteY28" fmla="*/ 1352550 h 2105025"/>
              <a:gd name="connsiteX29" fmla="*/ 2524125 w 5191125"/>
              <a:gd name="connsiteY29" fmla="*/ 1323975 h 2105025"/>
              <a:gd name="connsiteX30" fmla="*/ 2438400 w 5191125"/>
              <a:gd name="connsiteY30" fmla="*/ 1295400 h 2105025"/>
              <a:gd name="connsiteX31" fmla="*/ 2438400 w 5191125"/>
              <a:gd name="connsiteY31" fmla="*/ 1295400 h 2105025"/>
              <a:gd name="connsiteX32" fmla="*/ 2305050 w 5191125"/>
              <a:gd name="connsiteY32" fmla="*/ 1247775 h 2105025"/>
              <a:gd name="connsiteX33" fmla="*/ 2238375 w 5191125"/>
              <a:gd name="connsiteY33" fmla="*/ 1228725 h 2105025"/>
              <a:gd name="connsiteX34" fmla="*/ 2171700 w 5191125"/>
              <a:gd name="connsiteY34" fmla="*/ 1219200 h 2105025"/>
              <a:gd name="connsiteX35" fmla="*/ 2171700 w 5191125"/>
              <a:gd name="connsiteY35" fmla="*/ 1219200 h 2105025"/>
              <a:gd name="connsiteX36" fmla="*/ 2038350 w 5191125"/>
              <a:gd name="connsiteY36" fmla="*/ 1181100 h 2105025"/>
              <a:gd name="connsiteX37" fmla="*/ 2038350 w 5191125"/>
              <a:gd name="connsiteY37" fmla="*/ 1181100 h 2105025"/>
              <a:gd name="connsiteX38" fmla="*/ 1964657 w 5191125"/>
              <a:gd name="connsiteY38" fmla="*/ 1162050 h 2105025"/>
              <a:gd name="connsiteX39" fmla="*/ 1914525 w 5191125"/>
              <a:gd name="connsiteY39" fmla="*/ 1114425 h 2105025"/>
              <a:gd name="connsiteX40" fmla="*/ 1809750 w 5191125"/>
              <a:gd name="connsiteY40" fmla="*/ 1085850 h 2105025"/>
              <a:gd name="connsiteX41" fmla="*/ 1647825 w 5191125"/>
              <a:gd name="connsiteY41" fmla="*/ 1038225 h 2105025"/>
              <a:gd name="connsiteX42" fmla="*/ 1485900 w 5191125"/>
              <a:gd name="connsiteY42" fmla="*/ 990600 h 2105025"/>
              <a:gd name="connsiteX43" fmla="*/ 1333500 w 5191125"/>
              <a:gd name="connsiteY43" fmla="*/ 914400 h 2105025"/>
              <a:gd name="connsiteX44" fmla="*/ 1181100 w 5191125"/>
              <a:gd name="connsiteY44" fmla="*/ 857250 h 2105025"/>
              <a:gd name="connsiteX45" fmla="*/ 1028700 w 5191125"/>
              <a:gd name="connsiteY45" fmla="*/ 800100 h 2105025"/>
              <a:gd name="connsiteX46" fmla="*/ 914400 w 5191125"/>
              <a:gd name="connsiteY46" fmla="*/ 666750 h 2105025"/>
              <a:gd name="connsiteX47" fmla="*/ 742950 w 5191125"/>
              <a:gd name="connsiteY47" fmla="*/ 628650 h 2105025"/>
              <a:gd name="connsiteX48" fmla="*/ 550445 w 5191125"/>
              <a:gd name="connsiteY48" fmla="*/ 501316 h 2105025"/>
              <a:gd name="connsiteX49" fmla="*/ 511843 w 5191125"/>
              <a:gd name="connsiteY49" fmla="*/ 446171 h 2105025"/>
              <a:gd name="connsiteX50" fmla="*/ 485775 w 5191125"/>
              <a:gd name="connsiteY50" fmla="*/ 295275 h 2105025"/>
              <a:gd name="connsiteX51" fmla="*/ 428625 w 5191125"/>
              <a:gd name="connsiteY51" fmla="*/ 228600 h 2105025"/>
              <a:gd name="connsiteX52" fmla="*/ 314325 w 5191125"/>
              <a:gd name="connsiteY52" fmla="*/ 152400 h 2105025"/>
              <a:gd name="connsiteX53" fmla="*/ 209550 w 5191125"/>
              <a:gd name="connsiteY53" fmla="*/ 95250 h 2105025"/>
              <a:gd name="connsiteX54" fmla="*/ 114300 w 5191125"/>
              <a:gd name="connsiteY54" fmla="*/ 57150 h 2105025"/>
              <a:gd name="connsiteX55" fmla="*/ 0 w 5191125"/>
              <a:gd name="connsiteY55" fmla="*/ 0 h 2105025"/>
              <a:gd name="connsiteX0" fmla="*/ 5191125 w 5191125"/>
              <a:gd name="connsiteY0" fmla="*/ 2105025 h 2105025"/>
              <a:gd name="connsiteX1" fmla="*/ 5057775 w 5191125"/>
              <a:gd name="connsiteY1" fmla="*/ 2057400 h 2105025"/>
              <a:gd name="connsiteX2" fmla="*/ 5010150 w 5191125"/>
              <a:gd name="connsiteY2" fmla="*/ 2000250 h 2105025"/>
              <a:gd name="connsiteX3" fmla="*/ 5010150 w 5191125"/>
              <a:gd name="connsiteY3" fmla="*/ 2000250 h 2105025"/>
              <a:gd name="connsiteX4" fmla="*/ 4943475 w 5191125"/>
              <a:gd name="connsiteY4" fmla="*/ 1943100 h 2105025"/>
              <a:gd name="connsiteX5" fmla="*/ 4848225 w 5191125"/>
              <a:gd name="connsiteY5" fmla="*/ 1943100 h 2105025"/>
              <a:gd name="connsiteX6" fmla="*/ 4848225 w 5191125"/>
              <a:gd name="connsiteY6" fmla="*/ 1943100 h 2105025"/>
              <a:gd name="connsiteX7" fmla="*/ 4781550 w 5191125"/>
              <a:gd name="connsiteY7" fmla="*/ 1876425 h 2105025"/>
              <a:gd name="connsiteX8" fmla="*/ 4733925 w 5191125"/>
              <a:gd name="connsiteY8" fmla="*/ 1847850 h 2105025"/>
              <a:gd name="connsiteX9" fmla="*/ 4629150 w 5191125"/>
              <a:gd name="connsiteY9" fmla="*/ 1828800 h 2105025"/>
              <a:gd name="connsiteX10" fmla="*/ 4524375 w 5191125"/>
              <a:gd name="connsiteY10" fmla="*/ 1819275 h 2105025"/>
              <a:gd name="connsiteX11" fmla="*/ 4391025 w 5191125"/>
              <a:gd name="connsiteY11" fmla="*/ 1809750 h 2105025"/>
              <a:gd name="connsiteX12" fmla="*/ 4295775 w 5191125"/>
              <a:gd name="connsiteY12" fmla="*/ 1743075 h 2105025"/>
              <a:gd name="connsiteX13" fmla="*/ 4171950 w 5191125"/>
              <a:gd name="connsiteY13" fmla="*/ 1743075 h 2105025"/>
              <a:gd name="connsiteX14" fmla="*/ 4086225 w 5191125"/>
              <a:gd name="connsiteY14" fmla="*/ 1724025 h 2105025"/>
              <a:gd name="connsiteX15" fmla="*/ 3933825 w 5191125"/>
              <a:gd name="connsiteY15" fmla="*/ 1714500 h 2105025"/>
              <a:gd name="connsiteX16" fmla="*/ 3838575 w 5191125"/>
              <a:gd name="connsiteY16" fmla="*/ 1695450 h 2105025"/>
              <a:gd name="connsiteX17" fmla="*/ 3771900 w 5191125"/>
              <a:gd name="connsiteY17" fmla="*/ 1676400 h 2105025"/>
              <a:gd name="connsiteX18" fmla="*/ 3695700 w 5191125"/>
              <a:gd name="connsiteY18" fmla="*/ 1657350 h 2105025"/>
              <a:gd name="connsiteX19" fmla="*/ 3629025 w 5191125"/>
              <a:gd name="connsiteY19" fmla="*/ 1628775 h 2105025"/>
              <a:gd name="connsiteX20" fmla="*/ 3533775 w 5191125"/>
              <a:gd name="connsiteY20" fmla="*/ 1600200 h 2105025"/>
              <a:gd name="connsiteX21" fmla="*/ 3400425 w 5191125"/>
              <a:gd name="connsiteY21" fmla="*/ 1600200 h 2105025"/>
              <a:gd name="connsiteX22" fmla="*/ 3362325 w 5191125"/>
              <a:gd name="connsiteY22" fmla="*/ 1562100 h 2105025"/>
              <a:gd name="connsiteX23" fmla="*/ 3238500 w 5191125"/>
              <a:gd name="connsiteY23" fmla="*/ 1504950 h 2105025"/>
              <a:gd name="connsiteX24" fmla="*/ 3152775 w 5191125"/>
              <a:gd name="connsiteY24" fmla="*/ 1504950 h 2105025"/>
              <a:gd name="connsiteX25" fmla="*/ 3076575 w 5191125"/>
              <a:gd name="connsiteY25" fmla="*/ 1504950 h 2105025"/>
              <a:gd name="connsiteX26" fmla="*/ 2943225 w 5191125"/>
              <a:gd name="connsiteY26" fmla="*/ 1438275 h 2105025"/>
              <a:gd name="connsiteX27" fmla="*/ 2790825 w 5191125"/>
              <a:gd name="connsiteY27" fmla="*/ 1390650 h 2105025"/>
              <a:gd name="connsiteX28" fmla="*/ 2647950 w 5191125"/>
              <a:gd name="connsiteY28" fmla="*/ 1352550 h 2105025"/>
              <a:gd name="connsiteX29" fmla="*/ 2524125 w 5191125"/>
              <a:gd name="connsiteY29" fmla="*/ 1323975 h 2105025"/>
              <a:gd name="connsiteX30" fmla="*/ 2438400 w 5191125"/>
              <a:gd name="connsiteY30" fmla="*/ 1295400 h 2105025"/>
              <a:gd name="connsiteX31" fmla="*/ 2438400 w 5191125"/>
              <a:gd name="connsiteY31" fmla="*/ 1295400 h 2105025"/>
              <a:gd name="connsiteX32" fmla="*/ 2397793 w 5191125"/>
              <a:gd name="connsiteY32" fmla="*/ 1266324 h 2105025"/>
              <a:gd name="connsiteX33" fmla="*/ 2305050 w 5191125"/>
              <a:gd name="connsiteY33" fmla="*/ 1247775 h 2105025"/>
              <a:gd name="connsiteX34" fmla="*/ 2238375 w 5191125"/>
              <a:gd name="connsiteY34" fmla="*/ 1228725 h 2105025"/>
              <a:gd name="connsiteX35" fmla="*/ 2171700 w 5191125"/>
              <a:gd name="connsiteY35" fmla="*/ 1219200 h 2105025"/>
              <a:gd name="connsiteX36" fmla="*/ 2171700 w 5191125"/>
              <a:gd name="connsiteY36" fmla="*/ 1219200 h 2105025"/>
              <a:gd name="connsiteX37" fmla="*/ 2038350 w 5191125"/>
              <a:gd name="connsiteY37" fmla="*/ 1181100 h 2105025"/>
              <a:gd name="connsiteX38" fmla="*/ 2038350 w 5191125"/>
              <a:gd name="connsiteY38" fmla="*/ 1181100 h 2105025"/>
              <a:gd name="connsiteX39" fmla="*/ 1964657 w 5191125"/>
              <a:gd name="connsiteY39" fmla="*/ 1162050 h 2105025"/>
              <a:gd name="connsiteX40" fmla="*/ 1914525 w 5191125"/>
              <a:gd name="connsiteY40" fmla="*/ 1114425 h 2105025"/>
              <a:gd name="connsiteX41" fmla="*/ 1809750 w 5191125"/>
              <a:gd name="connsiteY41" fmla="*/ 1085850 h 2105025"/>
              <a:gd name="connsiteX42" fmla="*/ 1647825 w 5191125"/>
              <a:gd name="connsiteY42" fmla="*/ 1038225 h 2105025"/>
              <a:gd name="connsiteX43" fmla="*/ 1485900 w 5191125"/>
              <a:gd name="connsiteY43" fmla="*/ 990600 h 2105025"/>
              <a:gd name="connsiteX44" fmla="*/ 1333500 w 5191125"/>
              <a:gd name="connsiteY44" fmla="*/ 914400 h 2105025"/>
              <a:gd name="connsiteX45" fmla="*/ 1181100 w 5191125"/>
              <a:gd name="connsiteY45" fmla="*/ 857250 h 2105025"/>
              <a:gd name="connsiteX46" fmla="*/ 1028700 w 5191125"/>
              <a:gd name="connsiteY46" fmla="*/ 800100 h 2105025"/>
              <a:gd name="connsiteX47" fmla="*/ 914400 w 5191125"/>
              <a:gd name="connsiteY47" fmla="*/ 666750 h 2105025"/>
              <a:gd name="connsiteX48" fmla="*/ 742950 w 5191125"/>
              <a:gd name="connsiteY48" fmla="*/ 628650 h 2105025"/>
              <a:gd name="connsiteX49" fmla="*/ 550445 w 5191125"/>
              <a:gd name="connsiteY49" fmla="*/ 501316 h 2105025"/>
              <a:gd name="connsiteX50" fmla="*/ 511843 w 5191125"/>
              <a:gd name="connsiteY50" fmla="*/ 446171 h 2105025"/>
              <a:gd name="connsiteX51" fmla="*/ 485775 w 5191125"/>
              <a:gd name="connsiteY51" fmla="*/ 295275 h 2105025"/>
              <a:gd name="connsiteX52" fmla="*/ 428625 w 5191125"/>
              <a:gd name="connsiteY52" fmla="*/ 228600 h 2105025"/>
              <a:gd name="connsiteX53" fmla="*/ 314325 w 5191125"/>
              <a:gd name="connsiteY53" fmla="*/ 152400 h 2105025"/>
              <a:gd name="connsiteX54" fmla="*/ 209550 w 5191125"/>
              <a:gd name="connsiteY54" fmla="*/ 95250 h 2105025"/>
              <a:gd name="connsiteX55" fmla="*/ 114300 w 5191125"/>
              <a:gd name="connsiteY55" fmla="*/ 57150 h 2105025"/>
              <a:gd name="connsiteX56" fmla="*/ 0 w 5191125"/>
              <a:gd name="connsiteY56" fmla="*/ 0 h 2105025"/>
              <a:gd name="connsiteX0" fmla="*/ 5191125 w 5191125"/>
              <a:gd name="connsiteY0" fmla="*/ 2105025 h 2105025"/>
              <a:gd name="connsiteX1" fmla="*/ 5057775 w 5191125"/>
              <a:gd name="connsiteY1" fmla="*/ 2057400 h 2105025"/>
              <a:gd name="connsiteX2" fmla="*/ 5010150 w 5191125"/>
              <a:gd name="connsiteY2" fmla="*/ 2000250 h 2105025"/>
              <a:gd name="connsiteX3" fmla="*/ 5010150 w 5191125"/>
              <a:gd name="connsiteY3" fmla="*/ 2000250 h 2105025"/>
              <a:gd name="connsiteX4" fmla="*/ 4943475 w 5191125"/>
              <a:gd name="connsiteY4" fmla="*/ 1943100 h 2105025"/>
              <a:gd name="connsiteX5" fmla="*/ 4848225 w 5191125"/>
              <a:gd name="connsiteY5" fmla="*/ 1943100 h 2105025"/>
              <a:gd name="connsiteX6" fmla="*/ 4848225 w 5191125"/>
              <a:gd name="connsiteY6" fmla="*/ 1943100 h 2105025"/>
              <a:gd name="connsiteX7" fmla="*/ 4781550 w 5191125"/>
              <a:gd name="connsiteY7" fmla="*/ 1876425 h 2105025"/>
              <a:gd name="connsiteX8" fmla="*/ 4733925 w 5191125"/>
              <a:gd name="connsiteY8" fmla="*/ 1847850 h 2105025"/>
              <a:gd name="connsiteX9" fmla="*/ 4629150 w 5191125"/>
              <a:gd name="connsiteY9" fmla="*/ 1828800 h 2105025"/>
              <a:gd name="connsiteX10" fmla="*/ 4524375 w 5191125"/>
              <a:gd name="connsiteY10" fmla="*/ 1819275 h 2105025"/>
              <a:gd name="connsiteX11" fmla="*/ 4391025 w 5191125"/>
              <a:gd name="connsiteY11" fmla="*/ 1809750 h 2105025"/>
              <a:gd name="connsiteX12" fmla="*/ 4295775 w 5191125"/>
              <a:gd name="connsiteY12" fmla="*/ 1743075 h 2105025"/>
              <a:gd name="connsiteX13" fmla="*/ 4171950 w 5191125"/>
              <a:gd name="connsiteY13" fmla="*/ 1743075 h 2105025"/>
              <a:gd name="connsiteX14" fmla="*/ 4086225 w 5191125"/>
              <a:gd name="connsiteY14" fmla="*/ 1724025 h 2105025"/>
              <a:gd name="connsiteX15" fmla="*/ 3933825 w 5191125"/>
              <a:gd name="connsiteY15" fmla="*/ 1714500 h 2105025"/>
              <a:gd name="connsiteX16" fmla="*/ 3838575 w 5191125"/>
              <a:gd name="connsiteY16" fmla="*/ 1695450 h 2105025"/>
              <a:gd name="connsiteX17" fmla="*/ 3771900 w 5191125"/>
              <a:gd name="connsiteY17" fmla="*/ 1676400 h 2105025"/>
              <a:gd name="connsiteX18" fmla="*/ 3695700 w 5191125"/>
              <a:gd name="connsiteY18" fmla="*/ 1657350 h 2105025"/>
              <a:gd name="connsiteX19" fmla="*/ 3629025 w 5191125"/>
              <a:gd name="connsiteY19" fmla="*/ 1628775 h 2105025"/>
              <a:gd name="connsiteX20" fmla="*/ 3533775 w 5191125"/>
              <a:gd name="connsiteY20" fmla="*/ 1600200 h 2105025"/>
              <a:gd name="connsiteX21" fmla="*/ 3400425 w 5191125"/>
              <a:gd name="connsiteY21" fmla="*/ 1600200 h 2105025"/>
              <a:gd name="connsiteX22" fmla="*/ 3362325 w 5191125"/>
              <a:gd name="connsiteY22" fmla="*/ 1562100 h 2105025"/>
              <a:gd name="connsiteX23" fmla="*/ 3238500 w 5191125"/>
              <a:gd name="connsiteY23" fmla="*/ 1504950 h 2105025"/>
              <a:gd name="connsiteX24" fmla="*/ 3152775 w 5191125"/>
              <a:gd name="connsiteY24" fmla="*/ 1504950 h 2105025"/>
              <a:gd name="connsiteX25" fmla="*/ 3076575 w 5191125"/>
              <a:gd name="connsiteY25" fmla="*/ 1504950 h 2105025"/>
              <a:gd name="connsiteX26" fmla="*/ 2943225 w 5191125"/>
              <a:gd name="connsiteY26" fmla="*/ 1438275 h 2105025"/>
              <a:gd name="connsiteX27" fmla="*/ 2790825 w 5191125"/>
              <a:gd name="connsiteY27" fmla="*/ 1390650 h 2105025"/>
              <a:gd name="connsiteX28" fmla="*/ 2647950 w 5191125"/>
              <a:gd name="connsiteY28" fmla="*/ 1352550 h 2105025"/>
              <a:gd name="connsiteX29" fmla="*/ 2524125 w 5191125"/>
              <a:gd name="connsiteY29" fmla="*/ 1323975 h 2105025"/>
              <a:gd name="connsiteX30" fmla="*/ 2438400 w 5191125"/>
              <a:gd name="connsiteY30" fmla="*/ 1295400 h 2105025"/>
              <a:gd name="connsiteX31" fmla="*/ 2438400 w 5191125"/>
              <a:gd name="connsiteY31" fmla="*/ 1295400 h 2105025"/>
              <a:gd name="connsiteX32" fmla="*/ 2397793 w 5191125"/>
              <a:gd name="connsiteY32" fmla="*/ 1266324 h 2105025"/>
              <a:gd name="connsiteX33" fmla="*/ 2305050 w 5191125"/>
              <a:gd name="connsiteY33" fmla="*/ 1247775 h 2105025"/>
              <a:gd name="connsiteX34" fmla="*/ 2238375 w 5191125"/>
              <a:gd name="connsiteY34" fmla="*/ 1228725 h 2105025"/>
              <a:gd name="connsiteX35" fmla="*/ 2171700 w 5191125"/>
              <a:gd name="connsiteY35" fmla="*/ 1219200 h 2105025"/>
              <a:gd name="connsiteX36" fmla="*/ 2171700 w 5191125"/>
              <a:gd name="connsiteY36" fmla="*/ 1219200 h 2105025"/>
              <a:gd name="connsiteX37" fmla="*/ 2038350 w 5191125"/>
              <a:gd name="connsiteY37" fmla="*/ 1181100 h 2105025"/>
              <a:gd name="connsiteX38" fmla="*/ 2038350 w 5191125"/>
              <a:gd name="connsiteY38" fmla="*/ 1181100 h 2105025"/>
              <a:gd name="connsiteX39" fmla="*/ 1964657 w 5191125"/>
              <a:gd name="connsiteY39" fmla="*/ 1162050 h 2105025"/>
              <a:gd name="connsiteX40" fmla="*/ 1914525 w 5191125"/>
              <a:gd name="connsiteY40" fmla="*/ 1114425 h 2105025"/>
              <a:gd name="connsiteX41" fmla="*/ 1809750 w 5191125"/>
              <a:gd name="connsiteY41" fmla="*/ 1085850 h 2105025"/>
              <a:gd name="connsiteX42" fmla="*/ 1647825 w 5191125"/>
              <a:gd name="connsiteY42" fmla="*/ 1038225 h 2105025"/>
              <a:gd name="connsiteX43" fmla="*/ 1485900 w 5191125"/>
              <a:gd name="connsiteY43" fmla="*/ 990600 h 2105025"/>
              <a:gd name="connsiteX44" fmla="*/ 1415214 w 5191125"/>
              <a:gd name="connsiteY44" fmla="*/ 945482 h 2105025"/>
              <a:gd name="connsiteX45" fmla="*/ 1333500 w 5191125"/>
              <a:gd name="connsiteY45" fmla="*/ 914400 h 2105025"/>
              <a:gd name="connsiteX46" fmla="*/ 1181100 w 5191125"/>
              <a:gd name="connsiteY46" fmla="*/ 857250 h 2105025"/>
              <a:gd name="connsiteX47" fmla="*/ 1028700 w 5191125"/>
              <a:gd name="connsiteY47" fmla="*/ 800100 h 2105025"/>
              <a:gd name="connsiteX48" fmla="*/ 914400 w 5191125"/>
              <a:gd name="connsiteY48" fmla="*/ 666750 h 2105025"/>
              <a:gd name="connsiteX49" fmla="*/ 742950 w 5191125"/>
              <a:gd name="connsiteY49" fmla="*/ 628650 h 2105025"/>
              <a:gd name="connsiteX50" fmla="*/ 550445 w 5191125"/>
              <a:gd name="connsiteY50" fmla="*/ 501316 h 2105025"/>
              <a:gd name="connsiteX51" fmla="*/ 511843 w 5191125"/>
              <a:gd name="connsiteY51" fmla="*/ 446171 h 2105025"/>
              <a:gd name="connsiteX52" fmla="*/ 485775 w 5191125"/>
              <a:gd name="connsiteY52" fmla="*/ 295275 h 2105025"/>
              <a:gd name="connsiteX53" fmla="*/ 428625 w 5191125"/>
              <a:gd name="connsiteY53" fmla="*/ 228600 h 2105025"/>
              <a:gd name="connsiteX54" fmla="*/ 314325 w 5191125"/>
              <a:gd name="connsiteY54" fmla="*/ 152400 h 2105025"/>
              <a:gd name="connsiteX55" fmla="*/ 209550 w 5191125"/>
              <a:gd name="connsiteY55" fmla="*/ 95250 h 2105025"/>
              <a:gd name="connsiteX56" fmla="*/ 114300 w 5191125"/>
              <a:gd name="connsiteY56" fmla="*/ 57150 h 2105025"/>
              <a:gd name="connsiteX57" fmla="*/ 0 w 5191125"/>
              <a:gd name="connsiteY57" fmla="*/ 0 h 2105025"/>
              <a:gd name="connsiteX0" fmla="*/ 5191125 w 5191125"/>
              <a:gd name="connsiteY0" fmla="*/ 2105025 h 2105025"/>
              <a:gd name="connsiteX1" fmla="*/ 5057775 w 5191125"/>
              <a:gd name="connsiteY1" fmla="*/ 2057400 h 2105025"/>
              <a:gd name="connsiteX2" fmla="*/ 5010150 w 5191125"/>
              <a:gd name="connsiteY2" fmla="*/ 2000250 h 2105025"/>
              <a:gd name="connsiteX3" fmla="*/ 5010150 w 5191125"/>
              <a:gd name="connsiteY3" fmla="*/ 2000250 h 2105025"/>
              <a:gd name="connsiteX4" fmla="*/ 4943475 w 5191125"/>
              <a:gd name="connsiteY4" fmla="*/ 1943100 h 2105025"/>
              <a:gd name="connsiteX5" fmla="*/ 4848225 w 5191125"/>
              <a:gd name="connsiteY5" fmla="*/ 1943100 h 2105025"/>
              <a:gd name="connsiteX6" fmla="*/ 4848225 w 5191125"/>
              <a:gd name="connsiteY6" fmla="*/ 1943100 h 2105025"/>
              <a:gd name="connsiteX7" fmla="*/ 4781550 w 5191125"/>
              <a:gd name="connsiteY7" fmla="*/ 1876425 h 2105025"/>
              <a:gd name="connsiteX8" fmla="*/ 4733925 w 5191125"/>
              <a:gd name="connsiteY8" fmla="*/ 1847850 h 2105025"/>
              <a:gd name="connsiteX9" fmla="*/ 4629150 w 5191125"/>
              <a:gd name="connsiteY9" fmla="*/ 1828800 h 2105025"/>
              <a:gd name="connsiteX10" fmla="*/ 4524375 w 5191125"/>
              <a:gd name="connsiteY10" fmla="*/ 1819275 h 2105025"/>
              <a:gd name="connsiteX11" fmla="*/ 4391025 w 5191125"/>
              <a:gd name="connsiteY11" fmla="*/ 1809750 h 2105025"/>
              <a:gd name="connsiteX12" fmla="*/ 4295775 w 5191125"/>
              <a:gd name="connsiteY12" fmla="*/ 1743075 h 2105025"/>
              <a:gd name="connsiteX13" fmla="*/ 4171950 w 5191125"/>
              <a:gd name="connsiteY13" fmla="*/ 1743075 h 2105025"/>
              <a:gd name="connsiteX14" fmla="*/ 4086225 w 5191125"/>
              <a:gd name="connsiteY14" fmla="*/ 1724025 h 2105025"/>
              <a:gd name="connsiteX15" fmla="*/ 3933825 w 5191125"/>
              <a:gd name="connsiteY15" fmla="*/ 1714500 h 2105025"/>
              <a:gd name="connsiteX16" fmla="*/ 3838575 w 5191125"/>
              <a:gd name="connsiteY16" fmla="*/ 1695450 h 2105025"/>
              <a:gd name="connsiteX17" fmla="*/ 3771900 w 5191125"/>
              <a:gd name="connsiteY17" fmla="*/ 1676400 h 2105025"/>
              <a:gd name="connsiteX18" fmla="*/ 3695700 w 5191125"/>
              <a:gd name="connsiteY18" fmla="*/ 1657350 h 2105025"/>
              <a:gd name="connsiteX19" fmla="*/ 3629025 w 5191125"/>
              <a:gd name="connsiteY19" fmla="*/ 1628775 h 2105025"/>
              <a:gd name="connsiteX20" fmla="*/ 3533775 w 5191125"/>
              <a:gd name="connsiteY20" fmla="*/ 1600200 h 2105025"/>
              <a:gd name="connsiteX21" fmla="*/ 3400425 w 5191125"/>
              <a:gd name="connsiteY21" fmla="*/ 1600200 h 2105025"/>
              <a:gd name="connsiteX22" fmla="*/ 3362325 w 5191125"/>
              <a:gd name="connsiteY22" fmla="*/ 1562100 h 2105025"/>
              <a:gd name="connsiteX23" fmla="*/ 3238500 w 5191125"/>
              <a:gd name="connsiteY23" fmla="*/ 1504950 h 2105025"/>
              <a:gd name="connsiteX24" fmla="*/ 3152775 w 5191125"/>
              <a:gd name="connsiteY24" fmla="*/ 1504950 h 2105025"/>
              <a:gd name="connsiteX25" fmla="*/ 3076575 w 5191125"/>
              <a:gd name="connsiteY25" fmla="*/ 1504950 h 2105025"/>
              <a:gd name="connsiteX26" fmla="*/ 2943225 w 5191125"/>
              <a:gd name="connsiteY26" fmla="*/ 1438275 h 2105025"/>
              <a:gd name="connsiteX27" fmla="*/ 2790825 w 5191125"/>
              <a:gd name="connsiteY27" fmla="*/ 1390650 h 2105025"/>
              <a:gd name="connsiteX28" fmla="*/ 2647950 w 5191125"/>
              <a:gd name="connsiteY28" fmla="*/ 1352550 h 2105025"/>
              <a:gd name="connsiteX29" fmla="*/ 2524125 w 5191125"/>
              <a:gd name="connsiteY29" fmla="*/ 1323975 h 2105025"/>
              <a:gd name="connsiteX30" fmla="*/ 2438400 w 5191125"/>
              <a:gd name="connsiteY30" fmla="*/ 1295400 h 2105025"/>
              <a:gd name="connsiteX31" fmla="*/ 2438400 w 5191125"/>
              <a:gd name="connsiteY31" fmla="*/ 1295400 h 2105025"/>
              <a:gd name="connsiteX32" fmla="*/ 2397793 w 5191125"/>
              <a:gd name="connsiteY32" fmla="*/ 1266324 h 2105025"/>
              <a:gd name="connsiteX33" fmla="*/ 2305050 w 5191125"/>
              <a:gd name="connsiteY33" fmla="*/ 1247775 h 2105025"/>
              <a:gd name="connsiteX34" fmla="*/ 2238375 w 5191125"/>
              <a:gd name="connsiteY34" fmla="*/ 1228725 h 2105025"/>
              <a:gd name="connsiteX35" fmla="*/ 2171700 w 5191125"/>
              <a:gd name="connsiteY35" fmla="*/ 1219200 h 2105025"/>
              <a:gd name="connsiteX36" fmla="*/ 2171700 w 5191125"/>
              <a:gd name="connsiteY36" fmla="*/ 1219200 h 2105025"/>
              <a:gd name="connsiteX37" fmla="*/ 2038350 w 5191125"/>
              <a:gd name="connsiteY37" fmla="*/ 1181100 h 2105025"/>
              <a:gd name="connsiteX38" fmla="*/ 2038350 w 5191125"/>
              <a:gd name="connsiteY38" fmla="*/ 1181100 h 2105025"/>
              <a:gd name="connsiteX39" fmla="*/ 1964657 w 5191125"/>
              <a:gd name="connsiteY39" fmla="*/ 1162050 h 2105025"/>
              <a:gd name="connsiteX40" fmla="*/ 1914525 w 5191125"/>
              <a:gd name="connsiteY40" fmla="*/ 1114425 h 2105025"/>
              <a:gd name="connsiteX41" fmla="*/ 1809750 w 5191125"/>
              <a:gd name="connsiteY41" fmla="*/ 1085850 h 2105025"/>
              <a:gd name="connsiteX42" fmla="*/ 1647825 w 5191125"/>
              <a:gd name="connsiteY42" fmla="*/ 1038225 h 2105025"/>
              <a:gd name="connsiteX43" fmla="*/ 1485900 w 5191125"/>
              <a:gd name="connsiteY43" fmla="*/ 990600 h 2105025"/>
              <a:gd name="connsiteX44" fmla="*/ 1415214 w 5191125"/>
              <a:gd name="connsiteY44" fmla="*/ 945482 h 2105025"/>
              <a:gd name="connsiteX45" fmla="*/ 1333500 w 5191125"/>
              <a:gd name="connsiteY45" fmla="*/ 914400 h 2105025"/>
              <a:gd name="connsiteX46" fmla="*/ 1157037 w 5191125"/>
              <a:gd name="connsiteY46" fmla="*/ 853239 h 2105025"/>
              <a:gd name="connsiteX47" fmla="*/ 1028700 w 5191125"/>
              <a:gd name="connsiteY47" fmla="*/ 800100 h 2105025"/>
              <a:gd name="connsiteX48" fmla="*/ 914400 w 5191125"/>
              <a:gd name="connsiteY48" fmla="*/ 666750 h 2105025"/>
              <a:gd name="connsiteX49" fmla="*/ 742950 w 5191125"/>
              <a:gd name="connsiteY49" fmla="*/ 628650 h 2105025"/>
              <a:gd name="connsiteX50" fmla="*/ 550445 w 5191125"/>
              <a:gd name="connsiteY50" fmla="*/ 501316 h 2105025"/>
              <a:gd name="connsiteX51" fmla="*/ 511843 w 5191125"/>
              <a:gd name="connsiteY51" fmla="*/ 446171 h 2105025"/>
              <a:gd name="connsiteX52" fmla="*/ 485775 w 5191125"/>
              <a:gd name="connsiteY52" fmla="*/ 295275 h 2105025"/>
              <a:gd name="connsiteX53" fmla="*/ 428625 w 5191125"/>
              <a:gd name="connsiteY53" fmla="*/ 228600 h 2105025"/>
              <a:gd name="connsiteX54" fmla="*/ 314325 w 5191125"/>
              <a:gd name="connsiteY54" fmla="*/ 152400 h 2105025"/>
              <a:gd name="connsiteX55" fmla="*/ 209550 w 5191125"/>
              <a:gd name="connsiteY55" fmla="*/ 95250 h 2105025"/>
              <a:gd name="connsiteX56" fmla="*/ 114300 w 5191125"/>
              <a:gd name="connsiteY56" fmla="*/ 57150 h 2105025"/>
              <a:gd name="connsiteX57" fmla="*/ 0 w 5191125"/>
              <a:gd name="connsiteY57" fmla="*/ 0 h 2105025"/>
              <a:gd name="connsiteX0" fmla="*/ 5191125 w 5191125"/>
              <a:gd name="connsiteY0" fmla="*/ 2105025 h 2105025"/>
              <a:gd name="connsiteX1" fmla="*/ 5057775 w 5191125"/>
              <a:gd name="connsiteY1" fmla="*/ 2057400 h 2105025"/>
              <a:gd name="connsiteX2" fmla="*/ 5010150 w 5191125"/>
              <a:gd name="connsiteY2" fmla="*/ 2000250 h 2105025"/>
              <a:gd name="connsiteX3" fmla="*/ 5010150 w 5191125"/>
              <a:gd name="connsiteY3" fmla="*/ 2000250 h 2105025"/>
              <a:gd name="connsiteX4" fmla="*/ 4943475 w 5191125"/>
              <a:gd name="connsiteY4" fmla="*/ 1943100 h 2105025"/>
              <a:gd name="connsiteX5" fmla="*/ 4848225 w 5191125"/>
              <a:gd name="connsiteY5" fmla="*/ 1943100 h 2105025"/>
              <a:gd name="connsiteX6" fmla="*/ 4848225 w 5191125"/>
              <a:gd name="connsiteY6" fmla="*/ 1943100 h 2105025"/>
              <a:gd name="connsiteX7" fmla="*/ 4781550 w 5191125"/>
              <a:gd name="connsiteY7" fmla="*/ 1876425 h 2105025"/>
              <a:gd name="connsiteX8" fmla="*/ 4733925 w 5191125"/>
              <a:gd name="connsiteY8" fmla="*/ 1847850 h 2105025"/>
              <a:gd name="connsiteX9" fmla="*/ 4629150 w 5191125"/>
              <a:gd name="connsiteY9" fmla="*/ 1828800 h 2105025"/>
              <a:gd name="connsiteX10" fmla="*/ 4524375 w 5191125"/>
              <a:gd name="connsiteY10" fmla="*/ 1819275 h 2105025"/>
              <a:gd name="connsiteX11" fmla="*/ 4391025 w 5191125"/>
              <a:gd name="connsiteY11" fmla="*/ 1809750 h 2105025"/>
              <a:gd name="connsiteX12" fmla="*/ 4295775 w 5191125"/>
              <a:gd name="connsiteY12" fmla="*/ 1743075 h 2105025"/>
              <a:gd name="connsiteX13" fmla="*/ 4171950 w 5191125"/>
              <a:gd name="connsiteY13" fmla="*/ 1743075 h 2105025"/>
              <a:gd name="connsiteX14" fmla="*/ 4086225 w 5191125"/>
              <a:gd name="connsiteY14" fmla="*/ 1724025 h 2105025"/>
              <a:gd name="connsiteX15" fmla="*/ 3933825 w 5191125"/>
              <a:gd name="connsiteY15" fmla="*/ 1714500 h 2105025"/>
              <a:gd name="connsiteX16" fmla="*/ 3838575 w 5191125"/>
              <a:gd name="connsiteY16" fmla="*/ 1695450 h 2105025"/>
              <a:gd name="connsiteX17" fmla="*/ 3771900 w 5191125"/>
              <a:gd name="connsiteY17" fmla="*/ 1676400 h 2105025"/>
              <a:gd name="connsiteX18" fmla="*/ 3695700 w 5191125"/>
              <a:gd name="connsiteY18" fmla="*/ 1657350 h 2105025"/>
              <a:gd name="connsiteX19" fmla="*/ 3629025 w 5191125"/>
              <a:gd name="connsiteY19" fmla="*/ 1628775 h 2105025"/>
              <a:gd name="connsiteX20" fmla="*/ 3533775 w 5191125"/>
              <a:gd name="connsiteY20" fmla="*/ 1600200 h 2105025"/>
              <a:gd name="connsiteX21" fmla="*/ 3400425 w 5191125"/>
              <a:gd name="connsiteY21" fmla="*/ 1600200 h 2105025"/>
              <a:gd name="connsiteX22" fmla="*/ 3362325 w 5191125"/>
              <a:gd name="connsiteY22" fmla="*/ 1562100 h 2105025"/>
              <a:gd name="connsiteX23" fmla="*/ 3238500 w 5191125"/>
              <a:gd name="connsiteY23" fmla="*/ 1504950 h 2105025"/>
              <a:gd name="connsiteX24" fmla="*/ 3152775 w 5191125"/>
              <a:gd name="connsiteY24" fmla="*/ 1504950 h 2105025"/>
              <a:gd name="connsiteX25" fmla="*/ 3076575 w 5191125"/>
              <a:gd name="connsiteY25" fmla="*/ 1504950 h 2105025"/>
              <a:gd name="connsiteX26" fmla="*/ 2943225 w 5191125"/>
              <a:gd name="connsiteY26" fmla="*/ 1438275 h 2105025"/>
              <a:gd name="connsiteX27" fmla="*/ 2790825 w 5191125"/>
              <a:gd name="connsiteY27" fmla="*/ 1390650 h 2105025"/>
              <a:gd name="connsiteX28" fmla="*/ 2647950 w 5191125"/>
              <a:gd name="connsiteY28" fmla="*/ 1352550 h 2105025"/>
              <a:gd name="connsiteX29" fmla="*/ 2524125 w 5191125"/>
              <a:gd name="connsiteY29" fmla="*/ 1323975 h 2105025"/>
              <a:gd name="connsiteX30" fmla="*/ 2438400 w 5191125"/>
              <a:gd name="connsiteY30" fmla="*/ 1295400 h 2105025"/>
              <a:gd name="connsiteX31" fmla="*/ 2438400 w 5191125"/>
              <a:gd name="connsiteY31" fmla="*/ 1295400 h 2105025"/>
              <a:gd name="connsiteX32" fmla="*/ 2397793 w 5191125"/>
              <a:gd name="connsiteY32" fmla="*/ 1266324 h 2105025"/>
              <a:gd name="connsiteX33" fmla="*/ 2305050 w 5191125"/>
              <a:gd name="connsiteY33" fmla="*/ 1247775 h 2105025"/>
              <a:gd name="connsiteX34" fmla="*/ 2238375 w 5191125"/>
              <a:gd name="connsiteY34" fmla="*/ 1228725 h 2105025"/>
              <a:gd name="connsiteX35" fmla="*/ 2171700 w 5191125"/>
              <a:gd name="connsiteY35" fmla="*/ 1219200 h 2105025"/>
              <a:gd name="connsiteX36" fmla="*/ 2171700 w 5191125"/>
              <a:gd name="connsiteY36" fmla="*/ 1219200 h 2105025"/>
              <a:gd name="connsiteX37" fmla="*/ 2038350 w 5191125"/>
              <a:gd name="connsiteY37" fmla="*/ 1181100 h 2105025"/>
              <a:gd name="connsiteX38" fmla="*/ 2038350 w 5191125"/>
              <a:gd name="connsiteY38" fmla="*/ 1181100 h 2105025"/>
              <a:gd name="connsiteX39" fmla="*/ 1964657 w 5191125"/>
              <a:gd name="connsiteY39" fmla="*/ 1162050 h 2105025"/>
              <a:gd name="connsiteX40" fmla="*/ 1914525 w 5191125"/>
              <a:gd name="connsiteY40" fmla="*/ 1114425 h 2105025"/>
              <a:gd name="connsiteX41" fmla="*/ 1809750 w 5191125"/>
              <a:gd name="connsiteY41" fmla="*/ 1085850 h 2105025"/>
              <a:gd name="connsiteX42" fmla="*/ 1647825 w 5191125"/>
              <a:gd name="connsiteY42" fmla="*/ 1038225 h 2105025"/>
              <a:gd name="connsiteX43" fmla="*/ 1485900 w 5191125"/>
              <a:gd name="connsiteY43" fmla="*/ 990600 h 2105025"/>
              <a:gd name="connsiteX44" fmla="*/ 1415214 w 5191125"/>
              <a:gd name="connsiteY44" fmla="*/ 945482 h 2105025"/>
              <a:gd name="connsiteX45" fmla="*/ 1333500 w 5191125"/>
              <a:gd name="connsiteY45" fmla="*/ 914400 h 2105025"/>
              <a:gd name="connsiteX46" fmla="*/ 1262814 w 5191125"/>
              <a:gd name="connsiteY46" fmla="*/ 881313 h 2105025"/>
              <a:gd name="connsiteX47" fmla="*/ 1157037 w 5191125"/>
              <a:gd name="connsiteY47" fmla="*/ 853239 h 2105025"/>
              <a:gd name="connsiteX48" fmla="*/ 1028700 w 5191125"/>
              <a:gd name="connsiteY48" fmla="*/ 800100 h 2105025"/>
              <a:gd name="connsiteX49" fmla="*/ 914400 w 5191125"/>
              <a:gd name="connsiteY49" fmla="*/ 666750 h 2105025"/>
              <a:gd name="connsiteX50" fmla="*/ 742950 w 5191125"/>
              <a:gd name="connsiteY50" fmla="*/ 628650 h 2105025"/>
              <a:gd name="connsiteX51" fmla="*/ 550445 w 5191125"/>
              <a:gd name="connsiteY51" fmla="*/ 501316 h 2105025"/>
              <a:gd name="connsiteX52" fmla="*/ 511843 w 5191125"/>
              <a:gd name="connsiteY52" fmla="*/ 446171 h 2105025"/>
              <a:gd name="connsiteX53" fmla="*/ 485775 w 5191125"/>
              <a:gd name="connsiteY53" fmla="*/ 295275 h 2105025"/>
              <a:gd name="connsiteX54" fmla="*/ 428625 w 5191125"/>
              <a:gd name="connsiteY54" fmla="*/ 228600 h 2105025"/>
              <a:gd name="connsiteX55" fmla="*/ 314325 w 5191125"/>
              <a:gd name="connsiteY55" fmla="*/ 152400 h 2105025"/>
              <a:gd name="connsiteX56" fmla="*/ 209550 w 5191125"/>
              <a:gd name="connsiteY56" fmla="*/ 95250 h 2105025"/>
              <a:gd name="connsiteX57" fmla="*/ 114300 w 5191125"/>
              <a:gd name="connsiteY57" fmla="*/ 57150 h 2105025"/>
              <a:gd name="connsiteX58" fmla="*/ 0 w 5191125"/>
              <a:gd name="connsiteY58" fmla="*/ 0 h 2105025"/>
              <a:gd name="connsiteX0" fmla="*/ 5191125 w 5191125"/>
              <a:gd name="connsiteY0" fmla="*/ 2105025 h 2105025"/>
              <a:gd name="connsiteX1" fmla="*/ 5057775 w 5191125"/>
              <a:gd name="connsiteY1" fmla="*/ 2057400 h 2105025"/>
              <a:gd name="connsiteX2" fmla="*/ 5010150 w 5191125"/>
              <a:gd name="connsiteY2" fmla="*/ 2000250 h 2105025"/>
              <a:gd name="connsiteX3" fmla="*/ 5010150 w 5191125"/>
              <a:gd name="connsiteY3" fmla="*/ 2000250 h 2105025"/>
              <a:gd name="connsiteX4" fmla="*/ 4943475 w 5191125"/>
              <a:gd name="connsiteY4" fmla="*/ 1943100 h 2105025"/>
              <a:gd name="connsiteX5" fmla="*/ 4848225 w 5191125"/>
              <a:gd name="connsiteY5" fmla="*/ 1943100 h 2105025"/>
              <a:gd name="connsiteX6" fmla="*/ 4848225 w 5191125"/>
              <a:gd name="connsiteY6" fmla="*/ 1943100 h 2105025"/>
              <a:gd name="connsiteX7" fmla="*/ 4781550 w 5191125"/>
              <a:gd name="connsiteY7" fmla="*/ 1876425 h 2105025"/>
              <a:gd name="connsiteX8" fmla="*/ 4733925 w 5191125"/>
              <a:gd name="connsiteY8" fmla="*/ 1847850 h 2105025"/>
              <a:gd name="connsiteX9" fmla="*/ 4629150 w 5191125"/>
              <a:gd name="connsiteY9" fmla="*/ 1828800 h 2105025"/>
              <a:gd name="connsiteX10" fmla="*/ 4524375 w 5191125"/>
              <a:gd name="connsiteY10" fmla="*/ 1819275 h 2105025"/>
              <a:gd name="connsiteX11" fmla="*/ 4391025 w 5191125"/>
              <a:gd name="connsiteY11" fmla="*/ 1809750 h 2105025"/>
              <a:gd name="connsiteX12" fmla="*/ 4295775 w 5191125"/>
              <a:gd name="connsiteY12" fmla="*/ 1743075 h 2105025"/>
              <a:gd name="connsiteX13" fmla="*/ 4171950 w 5191125"/>
              <a:gd name="connsiteY13" fmla="*/ 1743075 h 2105025"/>
              <a:gd name="connsiteX14" fmla="*/ 4086225 w 5191125"/>
              <a:gd name="connsiteY14" fmla="*/ 1724025 h 2105025"/>
              <a:gd name="connsiteX15" fmla="*/ 3933825 w 5191125"/>
              <a:gd name="connsiteY15" fmla="*/ 1714500 h 2105025"/>
              <a:gd name="connsiteX16" fmla="*/ 3838575 w 5191125"/>
              <a:gd name="connsiteY16" fmla="*/ 1695450 h 2105025"/>
              <a:gd name="connsiteX17" fmla="*/ 3771900 w 5191125"/>
              <a:gd name="connsiteY17" fmla="*/ 1676400 h 2105025"/>
              <a:gd name="connsiteX18" fmla="*/ 3695700 w 5191125"/>
              <a:gd name="connsiteY18" fmla="*/ 1657350 h 2105025"/>
              <a:gd name="connsiteX19" fmla="*/ 3629025 w 5191125"/>
              <a:gd name="connsiteY19" fmla="*/ 1628775 h 2105025"/>
              <a:gd name="connsiteX20" fmla="*/ 3533775 w 5191125"/>
              <a:gd name="connsiteY20" fmla="*/ 1600200 h 2105025"/>
              <a:gd name="connsiteX21" fmla="*/ 3400425 w 5191125"/>
              <a:gd name="connsiteY21" fmla="*/ 1600200 h 2105025"/>
              <a:gd name="connsiteX22" fmla="*/ 3362325 w 5191125"/>
              <a:gd name="connsiteY22" fmla="*/ 1562100 h 2105025"/>
              <a:gd name="connsiteX23" fmla="*/ 3238500 w 5191125"/>
              <a:gd name="connsiteY23" fmla="*/ 1504950 h 2105025"/>
              <a:gd name="connsiteX24" fmla="*/ 3152775 w 5191125"/>
              <a:gd name="connsiteY24" fmla="*/ 1504950 h 2105025"/>
              <a:gd name="connsiteX25" fmla="*/ 3076575 w 5191125"/>
              <a:gd name="connsiteY25" fmla="*/ 1504950 h 2105025"/>
              <a:gd name="connsiteX26" fmla="*/ 2943225 w 5191125"/>
              <a:gd name="connsiteY26" fmla="*/ 1438275 h 2105025"/>
              <a:gd name="connsiteX27" fmla="*/ 2790825 w 5191125"/>
              <a:gd name="connsiteY27" fmla="*/ 1390650 h 2105025"/>
              <a:gd name="connsiteX28" fmla="*/ 2647950 w 5191125"/>
              <a:gd name="connsiteY28" fmla="*/ 1352550 h 2105025"/>
              <a:gd name="connsiteX29" fmla="*/ 2524125 w 5191125"/>
              <a:gd name="connsiteY29" fmla="*/ 1323975 h 2105025"/>
              <a:gd name="connsiteX30" fmla="*/ 2438400 w 5191125"/>
              <a:gd name="connsiteY30" fmla="*/ 1295400 h 2105025"/>
              <a:gd name="connsiteX31" fmla="*/ 2438400 w 5191125"/>
              <a:gd name="connsiteY31" fmla="*/ 1295400 h 2105025"/>
              <a:gd name="connsiteX32" fmla="*/ 2397793 w 5191125"/>
              <a:gd name="connsiteY32" fmla="*/ 1266324 h 2105025"/>
              <a:gd name="connsiteX33" fmla="*/ 2305050 w 5191125"/>
              <a:gd name="connsiteY33" fmla="*/ 1247775 h 2105025"/>
              <a:gd name="connsiteX34" fmla="*/ 2238375 w 5191125"/>
              <a:gd name="connsiteY34" fmla="*/ 1228725 h 2105025"/>
              <a:gd name="connsiteX35" fmla="*/ 2171700 w 5191125"/>
              <a:gd name="connsiteY35" fmla="*/ 1219200 h 2105025"/>
              <a:gd name="connsiteX36" fmla="*/ 2171700 w 5191125"/>
              <a:gd name="connsiteY36" fmla="*/ 1219200 h 2105025"/>
              <a:gd name="connsiteX37" fmla="*/ 2038350 w 5191125"/>
              <a:gd name="connsiteY37" fmla="*/ 1181100 h 2105025"/>
              <a:gd name="connsiteX38" fmla="*/ 2038350 w 5191125"/>
              <a:gd name="connsiteY38" fmla="*/ 1181100 h 2105025"/>
              <a:gd name="connsiteX39" fmla="*/ 1964657 w 5191125"/>
              <a:gd name="connsiteY39" fmla="*/ 1162050 h 2105025"/>
              <a:gd name="connsiteX40" fmla="*/ 1914525 w 5191125"/>
              <a:gd name="connsiteY40" fmla="*/ 1114425 h 2105025"/>
              <a:gd name="connsiteX41" fmla="*/ 1868404 w 5191125"/>
              <a:gd name="connsiteY41" fmla="*/ 1085850 h 2105025"/>
              <a:gd name="connsiteX42" fmla="*/ 1809750 w 5191125"/>
              <a:gd name="connsiteY42" fmla="*/ 1085850 h 2105025"/>
              <a:gd name="connsiteX43" fmla="*/ 1647825 w 5191125"/>
              <a:gd name="connsiteY43" fmla="*/ 1038225 h 2105025"/>
              <a:gd name="connsiteX44" fmla="*/ 1485900 w 5191125"/>
              <a:gd name="connsiteY44" fmla="*/ 990600 h 2105025"/>
              <a:gd name="connsiteX45" fmla="*/ 1415214 w 5191125"/>
              <a:gd name="connsiteY45" fmla="*/ 945482 h 2105025"/>
              <a:gd name="connsiteX46" fmla="*/ 1333500 w 5191125"/>
              <a:gd name="connsiteY46" fmla="*/ 914400 h 2105025"/>
              <a:gd name="connsiteX47" fmla="*/ 1262814 w 5191125"/>
              <a:gd name="connsiteY47" fmla="*/ 881313 h 2105025"/>
              <a:gd name="connsiteX48" fmla="*/ 1157037 w 5191125"/>
              <a:gd name="connsiteY48" fmla="*/ 853239 h 2105025"/>
              <a:gd name="connsiteX49" fmla="*/ 1028700 w 5191125"/>
              <a:gd name="connsiteY49" fmla="*/ 800100 h 2105025"/>
              <a:gd name="connsiteX50" fmla="*/ 914400 w 5191125"/>
              <a:gd name="connsiteY50" fmla="*/ 666750 h 2105025"/>
              <a:gd name="connsiteX51" fmla="*/ 742950 w 5191125"/>
              <a:gd name="connsiteY51" fmla="*/ 628650 h 2105025"/>
              <a:gd name="connsiteX52" fmla="*/ 550445 w 5191125"/>
              <a:gd name="connsiteY52" fmla="*/ 501316 h 2105025"/>
              <a:gd name="connsiteX53" fmla="*/ 511843 w 5191125"/>
              <a:gd name="connsiteY53" fmla="*/ 446171 h 2105025"/>
              <a:gd name="connsiteX54" fmla="*/ 485775 w 5191125"/>
              <a:gd name="connsiteY54" fmla="*/ 295275 h 2105025"/>
              <a:gd name="connsiteX55" fmla="*/ 428625 w 5191125"/>
              <a:gd name="connsiteY55" fmla="*/ 228600 h 2105025"/>
              <a:gd name="connsiteX56" fmla="*/ 314325 w 5191125"/>
              <a:gd name="connsiteY56" fmla="*/ 152400 h 2105025"/>
              <a:gd name="connsiteX57" fmla="*/ 209550 w 5191125"/>
              <a:gd name="connsiteY57" fmla="*/ 95250 h 2105025"/>
              <a:gd name="connsiteX58" fmla="*/ 114300 w 5191125"/>
              <a:gd name="connsiteY58" fmla="*/ 57150 h 2105025"/>
              <a:gd name="connsiteX59" fmla="*/ 0 w 5191125"/>
              <a:gd name="connsiteY59" fmla="*/ 0 h 2105025"/>
              <a:gd name="connsiteX0" fmla="*/ 5191125 w 5191125"/>
              <a:gd name="connsiteY0" fmla="*/ 2105025 h 2105025"/>
              <a:gd name="connsiteX1" fmla="*/ 5057775 w 5191125"/>
              <a:gd name="connsiteY1" fmla="*/ 2057400 h 2105025"/>
              <a:gd name="connsiteX2" fmla="*/ 5010150 w 5191125"/>
              <a:gd name="connsiteY2" fmla="*/ 2000250 h 2105025"/>
              <a:gd name="connsiteX3" fmla="*/ 5010150 w 5191125"/>
              <a:gd name="connsiteY3" fmla="*/ 2000250 h 2105025"/>
              <a:gd name="connsiteX4" fmla="*/ 4943475 w 5191125"/>
              <a:gd name="connsiteY4" fmla="*/ 1943100 h 2105025"/>
              <a:gd name="connsiteX5" fmla="*/ 4848225 w 5191125"/>
              <a:gd name="connsiteY5" fmla="*/ 1943100 h 2105025"/>
              <a:gd name="connsiteX6" fmla="*/ 4848225 w 5191125"/>
              <a:gd name="connsiteY6" fmla="*/ 1943100 h 2105025"/>
              <a:gd name="connsiteX7" fmla="*/ 4781550 w 5191125"/>
              <a:gd name="connsiteY7" fmla="*/ 1876425 h 2105025"/>
              <a:gd name="connsiteX8" fmla="*/ 4733925 w 5191125"/>
              <a:gd name="connsiteY8" fmla="*/ 1847850 h 2105025"/>
              <a:gd name="connsiteX9" fmla="*/ 4629150 w 5191125"/>
              <a:gd name="connsiteY9" fmla="*/ 1828800 h 2105025"/>
              <a:gd name="connsiteX10" fmla="*/ 4524375 w 5191125"/>
              <a:gd name="connsiteY10" fmla="*/ 1819275 h 2105025"/>
              <a:gd name="connsiteX11" fmla="*/ 4391025 w 5191125"/>
              <a:gd name="connsiteY11" fmla="*/ 1809750 h 2105025"/>
              <a:gd name="connsiteX12" fmla="*/ 4295775 w 5191125"/>
              <a:gd name="connsiteY12" fmla="*/ 1743075 h 2105025"/>
              <a:gd name="connsiteX13" fmla="*/ 4171950 w 5191125"/>
              <a:gd name="connsiteY13" fmla="*/ 1743075 h 2105025"/>
              <a:gd name="connsiteX14" fmla="*/ 4086225 w 5191125"/>
              <a:gd name="connsiteY14" fmla="*/ 1724025 h 2105025"/>
              <a:gd name="connsiteX15" fmla="*/ 3933825 w 5191125"/>
              <a:gd name="connsiteY15" fmla="*/ 1714500 h 2105025"/>
              <a:gd name="connsiteX16" fmla="*/ 3838575 w 5191125"/>
              <a:gd name="connsiteY16" fmla="*/ 1695450 h 2105025"/>
              <a:gd name="connsiteX17" fmla="*/ 3771900 w 5191125"/>
              <a:gd name="connsiteY17" fmla="*/ 1676400 h 2105025"/>
              <a:gd name="connsiteX18" fmla="*/ 3695700 w 5191125"/>
              <a:gd name="connsiteY18" fmla="*/ 1657350 h 2105025"/>
              <a:gd name="connsiteX19" fmla="*/ 3629025 w 5191125"/>
              <a:gd name="connsiteY19" fmla="*/ 1628775 h 2105025"/>
              <a:gd name="connsiteX20" fmla="*/ 3533775 w 5191125"/>
              <a:gd name="connsiteY20" fmla="*/ 1600200 h 2105025"/>
              <a:gd name="connsiteX21" fmla="*/ 3400425 w 5191125"/>
              <a:gd name="connsiteY21" fmla="*/ 1600200 h 2105025"/>
              <a:gd name="connsiteX22" fmla="*/ 3362325 w 5191125"/>
              <a:gd name="connsiteY22" fmla="*/ 1562100 h 2105025"/>
              <a:gd name="connsiteX23" fmla="*/ 3238500 w 5191125"/>
              <a:gd name="connsiteY23" fmla="*/ 1504950 h 2105025"/>
              <a:gd name="connsiteX24" fmla="*/ 3152775 w 5191125"/>
              <a:gd name="connsiteY24" fmla="*/ 1504950 h 2105025"/>
              <a:gd name="connsiteX25" fmla="*/ 3076575 w 5191125"/>
              <a:gd name="connsiteY25" fmla="*/ 1504950 h 2105025"/>
              <a:gd name="connsiteX26" fmla="*/ 2943225 w 5191125"/>
              <a:gd name="connsiteY26" fmla="*/ 1438275 h 2105025"/>
              <a:gd name="connsiteX27" fmla="*/ 2790825 w 5191125"/>
              <a:gd name="connsiteY27" fmla="*/ 1390650 h 2105025"/>
              <a:gd name="connsiteX28" fmla="*/ 2746709 w 5191125"/>
              <a:gd name="connsiteY28" fmla="*/ 1366587 h 2105025"/>
              <a:gd name="connsiteX29" fmla="*/ 2647950 w 5191125"/>
              <a:gd name="connsiteY29" fmla="*/ 1352550 h 2105025"/>
              <a:gd name="connsiteX30" fmla="*/ 2524125 w 5191125"/>
              <a:gd name="connsiteY30" fmla="*/ 1323975 h 2105025"/>
              <a:gd name="connsiteX31" fmla="*/ 2438400 w 5191125"/>
              <a:gd name="connsiteY31" fmla="*/ 1295400 h 2105025"/>
              <a:gd name="connsiteX32" fmla="*/ 2438400 w 5191125"/>
              <a:gd name="connsiteY32" fmla="*/ 1295400 h 2105025"/>
              <a:gd name="connsiteX33" fmla="*/ 2397793 w 5191125"/>
              <a:gd name="connsiteY33" fmla="*/ 1266324 h 2105025"/>
              <a:gd name="connsiteX34" fmla="*/ 2305050 w 5191125"/>
              <a:gd name="connsiteY34" fmla="*/ 1247775 h 2105025"/>
              <a:gd name="connsiteX35" fmla="*/ 2238375 w 5191125"/>
              <a:gd name="connsiteY35" fmla="*/ 1228725 h 2105025"/>
              <a:gd name="connsiteX36" fmla="*/ 2171700 w 5191125"/>
              <a:gd name="connsiteY36" fmla="*/ 1219200 h 2105025"/>
              <a:gd name="connsiteX37" fmla="*/ 2171700 w 5191125"/>
              <a:gd name="connsiteY37" fmla="*/ 1219200 h 2105025"/>
              <a:gd name="connsiteX38" fmla="*/ 2038350 w 5191125"/>
              <a:gd name="connsiteY38" fmla="*/ 1181100 h 2105025"/>
              <a:gd name="connsiteX39" fmla="*/ 2038350 w 5191125"/>
              <a:gd name="connsiteY39" fmla="*/ 1181100 h 2105025"/>
              <a:gd name="connsiteX40" fmla="*/ 1964657 w 5191125"/>
              <a:gd name="connsiteY40" fmla="*/ 1162050 h 2105025"/>
              <a:gd name="connsiteX41" fmla="*/ 1914525 w 5191125"/>
              <a:gd name="connsiteY41" fmla="*/ 1114425 h 2105025"/>
              <a:gd name="connsiteX42" fmla="*/ 1868404 w 5191125"/>
              <a:gd name="connsiteY42" fmla="*/ 1085850 h 2105025"/>
              <a:gd name="connsiteX43" fmla="*/ 1809750 w 5191125"/>
              <a:gd name="connsiteY43" fmla="*/ 1085850 h 2105025"/>
              <a:gd name="connsiteX44" fmla="*/ 1647825 w 5191125"/>
              <a:gd name="connsiteY44" fmla="*/ 1038225 h 2105025"/>
              <a:gd name="connsiteX45" fmla="*/ 1485900 w 5191125"/>
              <a:gd name="connsiteY45" fmla="*/ 990600 h 2105025"/>
              <a:gd name="connsiteX46" fmla="*/ 1415214 w 5191125"/>
              <a:gd name="connsiteY46" fmla="*/ 945482 h 2105025"/>
              <a:gd name="connsiteX47" fmla="*/ 1333500 w 5191125"/>
              <a:gd name="connsiteY47" fmla="*/ 914400 h 2105025"/>
              <a:gd name="connsiteX48" fmla="*/ 1262814 w 5191125"/>
              <a:gd name="connsiteY48" fmla="*/ 881313 h 2105025"/>
              <a:gd name="connsiteX49" fmla="*/ 1157037 w 5191125"/>
              <a:gd name="connsiteY49" fmla="*/ 853239 h 2105025"/>
              <a:gd name="connsiteX50" fmla="*/ 1028700 w 5191125"/>
              <a:gd name="connsiteY50" fmla="*/ 800100 h 2105025"/>
              <a:gd name="connsiteX51" fmla="*/ 914400 w 5191125"/>
              <a:gd name="connsiteY51" fmla="*/ 666750 h 2105025"/>
              <a:gd name="connsiteX52" fmla="*/ 742950 w 5191125"/>
              <a:gd name="connsiteY52" fmla="*/ 628650 h 2105025"/>
              <a:gd name="connsiteX53" fmla="*/ 550445 w 5191125"/>
              <a:gd name="connsiteY53" fmla="*/ 501316 h 2105025"/>
              <a:gd name="connsiteX54" fmla="*/ 511843 w 5191125"/>
              <a:gd name="connsiteY54" fmla="*/ 446171 h 2105025"/>
              <a:gd name="connsiteX55" fmla="*/ 485775 w 5191125"/>
              <a:gd name="connsiteY55" fmla="*/ 295275 h 2105025"/>
              <a:gd name="connsiteX56" fmla="*/ 428625 w 5191125"/>
              <a:gd name="connsiteY56" fmla="*/ 228600 h 2105025"/>
              <a:gd name="connsiteX57" fmla="*/ 314325 w 5191125"/>
              <a:gd name="connsiteY57" fmla="*/ 152400 h 2105025"/>
              <a:gd name="connsiteX58" fmla="*/ 209550 w 5191125"/>
              <a:gd name="connsiteY58" fmla="*/ 95250 h 2105025"/>
              <a:gd name="connsiteX59" fmla="*/ 114300 w 5191125"/>
              <a:gd name="connsiteY59" fmla="*/ 57150 h 2105025"/>
              <a:gd name="connsiteX60" fmla="*/ 0 w 5191125"/>
              <a:gd name="connsiteY60" fmla="*/ 0 h 2105025"/>
              <a:gd name="connsiteX0" fmla="*/ 5191125 w 5191125"/>
              <a:gd name="connsiteY0" fmla="*/ 2105025 h 2105025"/>
              <a:gd name="connsiteX1" fmla="*/ 5057775 w 5191125"/>
              <a:gd name="connsiteY1" fmla="*/ 2057400 h 2105025"/>
              <a:gd name="connsiteX2" fmla="*/ 5010150 w 5191125"/>
              <a:gd name="connsiteY2" fmla="*/ 2000250 h 2105025"/>
              <a:gd name="connsiteX3" fmla="*/ 5010150 w 5191125"/>
              <a:gd name="connsiteY3" fmla="*/ 2000250 h 2105025"/>
              <a:gd name="connsiteX4" fmla="*/ 4943475 w 5191125"/>
              <a:gd name="connsiteY4" fmla="*/ 1943100 h 2105025"/>
              <a:gd name="connsiteX5" fmla="*/ 4848225 w 5191125"/>
              <a:gd name="connsiteY5" fmla="*/ 1943100 h 2105025"/>
              <a:gd name="connsiteX6" fmla="*/ 4848225 w 5191125"/>
              <a:gd name="connsiteY6" fmla="*/ 1943100 h 2105025"/>
              <a:gd name="connsiteX7" fmla="*/ 4781550 w 5191125"/>
              <a:gd name="connsiteY7" fmla="*/ 1876425 h 2105025"/>
              <a:gd name="connsiteX8" fmla="*/ 4733925 w 5191125"/>
              <a:gd name="connsiteY8" fmla="*/ 1847850 h 2105025"/>
              <a:gd name="connsiteX9" fmla="*/ 4629150 w 5191125"/>
              <a:gd name="connsiteY9" fmla="*/ 1828800 h 2105025"/>
              <a:gd name="connsiteX10" fmla="*/ 4524375 w 5191125"/>
              <a:gd name="connsiteY10" fmla="*/ 1819275 h 2105025"/>
              <a:gd name="connsiteX11" fmla="*/ 4391025 w 5191125"/>
              <a:gd name="connsiteY11" fmla="*/ 1809750 h 2105025"/>
              <a:gd name="connsiteX12" fmla="*/ 4295775 w 5191125"/>
              <a:gd name="connsiteY12" fmla="*/ 1743075 h 2105025"/>
              <a:gd name="connsiteX13" fmla="*/ 4171950 w 5191125"/>
              <a:gd name="connsiteY13" fmla="*/ 1743075 h 2105025"/>
              <a:gd name="connsiteX14" fmla="*/ 4086225 w 5191125"/>
              <a:gd name="connsiteY14" fmla="*/ 1724025 h 2105025"/>
              <a:gd name="connsiteX15" fmla="*/ 3933825 w 5191125"/>
              <a:gd name="connsiteY15" fmla="*/ 1714500 h 2105025"/>
              <a:gd name="connsiteX16" fmla="*/ 3838575 w 5191125"/>
              <a:gd name="connsiteY16" fmla="*/ 1695450 h 2105025"/>
              <a:gd name="connsiteX17" fmla="*/ 3771900 w 5191125"/>
              <a:gd name="connsiteY17" fmla="*/ 1676400 h 2105025"/>
              <a:gd name="connsiteX18" fmla="*/ 3695700 w 5191125"/>
              <a:gd name="connsiteY18" fmla="*/ 1657350 h 2105025"/>
              <a:gd name="connsiteX19" fmla="*/ 3629025 w 5191125"/>
              <a:gd name="connsiteY19" fmla="*/ 1628775 h 2105025"/>
              <a:gd name="connsiteX20" fmla="*/ 3533775 w 5191125"/>
              <a:gd name="connsiteY20" fmla="*/ 1600200 h 2105025"/>
              <a:gd name="connsiteX21" fmla="*/ 3400425 w 5191125"/>
              <a:gd name="connsiteY21" fmla="*/ 1600200 h 2105025"/>
              <a:gd name="connsiteX22" fmla="*/ 3362325 w 5191125"/>
              <a:gd name="connsiteY22" fmla="*/ 1562100 h 2105025"/>
              <a:gd name="connsiteX23" fmla="*/ 3238500 w 5191125"/>
              <a:gd name="connsiteY23" fmla="*/ 1504950 h 2105025"/>
              <a:gd name="connsiteX24" fmla="*/ 3152775 w 5191125"/>
              <a:gd name="connsiteY24" fmla="*/ 1504950 h 2105025"/>
              <a:gd name="connsiteX25" fmla="*/ 3076575 w 5191125"/>
              <a:gd name="connsiteY25" fmla="*/ 1504950 h 2105025"/>
              <a:gd name="connsiteX26" fmla="*/ 2978651 w 5191125"/>
              <a:gd name="connsiteY26" fmla="*/ 1474871 h 2105025"/>
              <a:gd name="connsiteX27" fmla="*/ 2943225 w 5191125"/>
              <a:gd name="connsiteY27" fmla="*/ 1438275 h 2105025"/>
              <a:gd name="connsiteX28" fmla="*/ 2790825 w 5191125"/>
              <a:gd name="connsiteY28" fmla="*/ 1390650 h 2105025"/>
              <a:gd name="connsiteX29" fmla="*/ 2746709 w 5191125"/>
              <a:gd name="connsiteY29" fmla="*/ 1366587 h 2105025"/>
              <a:gd name="connsiteX30" fmla="*/ 2647950 w 5191125"/>
              <a:gd name="connsiteY30" fmla="*/ 1352550 h 2105025"/>
              <a:gd name="connsiteX31" fmla="*/ 2524125 w 5191125"/>
              <a:gd name="connsiteY31" fmla="*/ 1323975 h 2105025"/>
              <a:gd name="connsiteX32" fmla="*/ 2438400 w 5191125"/>
              <a:gd name="connsiteY32" fmla="*/ 1295400 h 2105025"/>
              <a:gd name="connsiteX33" fmla="*/ 2438400 w 5191125"/>
              <a:gd name="connsiteY33" fmla="*/ 1295400 h 2105025"/>
              <a:gd name="connsiteX34" fmla="*/ 2397793 w 5191125"/>
              <a:gd name="connsiteY34" fmla="*/ 1266324 h 2105025"/>
              <a:gd name="connsiteX35" fmla="*/ 2305050 w 5191125"/>
              <a:gd name="connsiteY35" fmla="*/ 1247775 h 2105025"/>
              <a:gd name="connsiteX36" fmla="*/ 2238375 w 5191125"/>
              <a:gd name="connsiteY36" fmla="*/ 1228725 h 2105025"/>
              <a:gd name="connsiteX37" fmla="*/ 2171700 w 5191125"/>
              <a:gd name="connsiteY37" fmla="*/ 1219200 h 2105025"/>
              <a:gd name="connsiteX38" fmla="*/ 2171700 w 5191125"/>
              <a:gd name="connsiteY38" fmla="*/ 1219200 h 2105025"/>
              <a:gd name="connsiteX39" fmla="*/ 2038350 w 5191125"/>
              <a:gd name="connsiteY39" fmla="*/ 1181100 h 2105025"/>
              <a:gd name="connsiteX40" fmla="*/ 2038350 w 5191125"/>
              <a:gd name="connsiteY40" fmla="*/ 1181100 h 2105025"/>
              <a:gd name="connsiteX41" fmla="*/ 1964657 w 5191125"/>
              <a:gd name="connsiteY41" fmla="*/ 1162050 h 2105025"/>
              <a:gd name="connsiteX42" fmla="*/ 1914525 w 5191125"/>
              <a:gd name="connsiteY42" fmla="*/ 1114425 h 2105025"/>
              <a:gd name="connsiteX43" fmla="*/ 1868404 w 5191125"/>
              <a:gd name="connsiteY43" fmla="*/ 1085850 h 2105025"/>
              <a:gd name="connsiteX44" fmla="*/ 1809750 w 5191125"/>
              <a:gd name="connsiteY44" fmla="*/ 1085850 h 2105025"/>
              <a:gd name="connsiteX45" fmla="*/ 1647825 w 5191125"/>
              <a:gd name="connsiteY45" fmla="*/ 1038225 h 2105025"/>
              <a:gd name="connsiteX46" fmla="*/ 1485900 w 5191125"/>
              <a:gd name="connsiteY46" fmla="*/ 990600 h 2105025"/>
              <a:gd name="connsiteX47" fmla="*/ 1415214 w 5191125"/>
              <a:gd name="connsiteY47" fmla="*/ 945482 h 2105025"/>
              <a:gd name="connsiteX48" fmla="*/ 1333500 w 5191125"/>
              <a:gd name="connsiteY48" fmla="*/ 914400 h 2105025"/>
              <a:gd name="connsiteX49" fmla="*/ 1262814 w 5191125"/>
              <a:gd name="connsiteY49" fmla="*/ 881313 h 2105025"/>
              <a:gd name="connsiteX50" fmla="*/ 1157037 w 5191125"/>
              <a:gd name="connsiteY50" fmla="*/ 853239 h 2105025"/>
              <a:gd name="connsiteX51" fmla="*/ 1028700 w 5191125"/>
              <a:gd name="connsiteY51" fmla="*/ 800100 h 2105025"/>
              <a:gd name="connsiteX52" fmla="*/ 914400 w 5191125"/>
              <a:gd name="connsiteY52" fmla="*/ 666750 h 2105025"/>
              <a:gd name="connsiteX53" fmla="*/ 742950 w 5191125"/>
              <a:gd name="connsiteY53" fmla="*/ 628650 h 2105025"/>
              <a:gd name="connsiteX54" fmla="*/ 550445 w 5191125"/>
              <a:gd name="connsiteY54" fmla="*/ 501316 h 2105025"/>
              <a:gd name="connsiteX55" fmla="*/ 511843 w 5191125"/>
              <a:gd name="connsiteY55" fmla="*/ 446171 h 2105025"/>
              <a:gd name="connsiteX56" fmla="*/ 485775 w 5191125"/>
              <a:gd name="connsiteY56" fmla="*/ 295275 h 2105025"/>
              <a:gd name="connsiteX57" fmla="*/ 428625 w 5191125"/>
              <a:gd name="connsiteY57" fmla="*/ 228600 h 2105025"/>
              <a:gd name="connsiteX58" fmla="*/ 314325 w 5191125"/>
              <a:gd name="connsiteY58" fmla="*/ 152400 h 2105025"/>
              <a:gd name="connsiteX59" fmla="*/ 209550 w 5191125"/>
              <a:gd name="connsiteY59" fmla="*/ 95250 h 2105025"/>
              <a:gd name="connsiteX60" fmla="*/ 114300 w 5191125"/>
              <a:gd name="connsiteY60" fmla="*/ 57150 h 2105025"/>
              <a:gd name="connsiteX61" fmla="*/ 0 w 5191125"/>
              <a:gd name="connsiteY61" fmla="*/ 0 h 2105025"/>
              <a:gd name="connsiteX0" fmla="*/ 5191125 w 5191125"/>
              <a:gd name="connsiteY0" fmla="*/ 2105025 h 2105025"/>
              <a:gd name="connsiteX1" fmla="*/ 5189120 w 5191125"/>
              <a:gd name="connsiteY1" fmla="*/ 2064418 h 2105025"/>
              <a:gd name="connsiteX2" fmla="*/ 5057775 w 5191125"/>
              <a:gd name="connsiteY2" fmla="*/ 2057400 h 2105025"/>
              <a:gd name="connsiteX3" fmla="*/ 5010150 w 5191125"/>
              <a:gd name="connsiteY3" fmla="*/ 2000250 h 2105025"/>
              <a:gd name="connsiteX4" fmla="*/ 5010150 w 5191125"/>
              <a:gd name="connsiteY4" fmla="*/ 2000250 h 2105025"/>
              <a:gd name="connsiteX5" fmla="*/ 4943475 w 5191125"/>
              <a:gd name="connsiteY5" fmla="*/ 1943100 h 2105025"/>
              <a:gd name="connsiteX6" fmla="*/ 4848225 w 5191125"/>
              <a:gd name="connsiteY6" fmla="*/ 1943100 h 2105025"/>
              <a:gd name="connsiteX7" fmla="*/ 4848225 w 5191125"/>
              <a:gd name="connsiteY7" fmla="*/ 1943100 h 2105025"/>
              <a:gd name="connsiteX8" fmla="*/ 4781550 w 5191125"/>
              <a:gd name="connsiteY8" fmla="*/ 1876425 h 2105025"/>
              <a:gd name="connsiteX9" fmla="*/ 4733925 w 5191125"/>
              <a:gd name="connsiteY9" fmla="*/ 1847850 h 2105025"/>
              <a:gd name="connsiteX10" fmla="*/ 4629150 w 5191125"/>
              <a:gd name="connsiteY10" fmla="*/ 1828800 h 2105025"/>
              <a:gd name="connsiteX11" fmla="*/ 4524375 w 5191125"/>
              <a:gd name="connsiteY11" fmla="*/ 1819275 h 2105025"/>
              <a:gd name="connsiteX12" fmla="*/ 4391025 w 5191125"/>
              <a:gd name="connsiteY12" fmla="*/ 1809750 h 2105025"/>
              <a:gd name="connsiteX13" fmla="*/ 4295775 w 5191125"/>
              <a:gd name="connsiteY13" fmla="*/ 1743075 h 2105025"/>
              <a:gd name="connsiteX14" fmla="*/ 4171950 w 5191125"/>
              <a:gd name="connsiteY14" fmla="*/ 1743075 h 2105025"/>
              <a:gd name="connsiteX15" fmla="*/ 4086225 w 5191125"/>
              <a:gd name="connsiteY15" fmla="*/ 1724025 h 2105025"/>
              <a:gd name="connsiteX16" fmla="*/ 3933825 w 5191125"/>
              <a:gd name="connsiteY16" fmla="*/ 1714500 h 2105025"/>
              <a:gd name="connsiteX17" fmla="*/ 3838575 w 5191125"/>
              <a:gd name="connsiteY17" fmla="*/ 1695450 h 2105025"/>
              <a:gd name="connsiteX18" fmla="*/ 3771900 w 5191125"/>
              <a:gd name="connsiteY18" fmla="*/ 1676400 h 2105025"/>
              <a:gd name="connsiteX19" fmla="*/ 3695700 w 5191125"/>
              <a:gd name="connsiteY19" fmla="*/ 1657350 h 2105025"/>
              <a:gd name="connsiteX20" fmla="*/ 3629025 w 5191125"/>
              <a:gd name="connsiteY20" fmla="*/ 1628775 h 2105025"/>
              <a:gd name="connsiteX21" fmla="*/ 3533775 w 5191125"/>
              <a:gd name="connsiteY21" fmla="*/ 1600200 h 2105025"/>
              <a:gd name="connsiteX22" fmla="*/ 3400425 w 5191125"/>
              <a:gd name="connsiteY22" fmla="*/ 1600200 h 2105025"/>
              <a:gd name="connsiteX23" fmla="*/ 3362325 w 5191125"/>
              <a:gd name="connsiteY23" fmla="*/ 1562100 h 2105025"/>
              <a:gd name="connsiteX24" fmla="*/ 3238500 w 5191125"/>
              <a:gd name="connsiteY24" fmla="*/ 1504950 h 2105025"/>
              <a:gd name="connsiteX25" fmla="*/ 3152775 w 5191125"/>
              <a:gd name="connsiteY25" fmla="*/ 1504950 h 2105025"/>
              <a:gd name="connsiteX26" fmla="*/ 3076575 w 5191125"/>
              <a:gd name="connsiteY26" fmla="*/ 1504950 h 2105025"/>
              <a:gd name="connsiteX27" fmla="*/ 2978651 w 5191125"/>
              <a:gd name="connsiteY27" fmla="*/ 1474871 h 2105025"/>
              <a:gd name="connsiteX28" fmla="*/ 2943225 w 5191125"/>
              <a:gd name="connsiteY28" fmla="*/ 1438275 h 2105025"/>
              <a:gd name="connsiteX29" fmla="*/ 2790825 w 5191125"/>
              <a:gd name="connsiteY29" fmla="*/ 1390650 h 2105025"/>
              <a:gd name="connsiteX30" fmla="*/ 2746709 w 5191125"/>
              <a:gd name="connsiteY30" fmla="*/ 1366587 h 2105025"/>
              <a:gd name="connsiteX31" fmla="*/ 2647950 w 5191125"/>
              <a:gd name="connsiteY31" fmla="*/ 1352550 h 2105025"/>
              <a:gd name="connsiteX32" fmla="*/ 2524125 w 5191125"/>
              <a:gd name="connsiteY32" fmla="*/ 1323975 h 2105025"/>
              <a:gd name="connsiteX33" fmla="*/ 2438400 w 5191125"/>
              <a:gd name="connsiteY33" fmla="*/ 1295400 h 2105025"/>
              <a:gd name="connsiteX34" fmla="*/ 2438400 w 5191125"/>
              <a:gd name="connsiteY34" fmla="*/ 1295400 h 2105025"/>
              <a:gd name="connsiteX35" fmla="*/ 2397793 w 5191125"/>
              <a:gd name="connsiteY35" fmla="*/ 1266324 h 2105025"/>
              <a:gd name="connsiteX36" fmla="*/ 2305050 w 5191125"/>
              <a:gd name="connsiteY36" fmla="*/ 1247775 h 2105025"/>
              <a:gd name="connsiteX37" fmla="*/ 2238375 w 5191125"/>
              <a:gd name="connsiteY37" fmla="*/ 1228725 h 2105025"/>
              <a:gd name="connsiteX38" fmla="*/ 2171700 w 5191125"/>
              <a:gd name="connsiteY38" fmla="*/ 1219200 h 2105025"/>
              <a:gd name="connsiteX39" fmla="*/ 2171700 w 5191125"/>
              <a:gd name="connsiteY39" fmla="*/ 1219200 h 2105025"/>
              <a:gd name="connsiteX40" fmla="*/ 2038350 w 5191125"/>
              <a:gd name="connsiteY40" fmla="*/ 1181100 h 2105025"/>
              <a:gd name="connsiteX41" fmla="*/ 2038350 w 5191125"/>
              <a:gd name="connsiteY41" fmla="*/ 1181100 h 2105025"/>
              <a:gd name="connsiteX42" fmla="*/ 1964657 w 5191125"/>
              <a:gd name="connsiteY42" fmla="*/ 1162050 h 2105025"/>
              <a:gd name="connsiteX43" fmla="*/ 1914525 w 5191125"/>
              <a:gd name="connsiteY43" fmla="*/ 1114425 h 2105025"/>
              <a:gd name="connsiteX44" fmla="*/ 1868404 w 5191125"/>
              <a:gd name="connsiteY44" fmla="*/ 1085850 h 2105025"/>
              <a:gd name="connsiteX45" fmla="*/ 1809750 w 5191125"/>
              <a:gd name="connsiteY45" fmla="*/ 1085850 h 2105025"/>
              <a:gd name="connsiteX46" fmla="*/ 1647825 w 5191125"/>
              <a:gd name="connsiteY46" fmla="*/ 1038225 h 2105025"/>
              <a:gd name="connsiteX47" fmla="*/ 1485900 w 5191125"/>
              <a:gd name="connsiteY47" fmla="*/ 990600 h 2105025"/>
              <a:gd name="connsiteX48" fmla="*/ 1415214 w 5191125"/>
              <a:gd name="connsiteY48" fmla="*/ 945482 h 2105025"/>
              <a:gd name="connsiteX49" fmla="*/ 1333500 w 5191125"/>
              <a:gd name="connsiteY49" fmla="*/ 914400 h 2105025"/>
              <a:gd name="connsiteX50" fmla="*/ 1262814 w 5191125"/>
              <a:gd name="connsiteY50" fmla="*/ 881313 h 2105025"/>
              <a:gd name="connsiteX51" fmla="*/ 1157037 w 5191125"/>
              <a:gd name="connsiteY51" fmla="*/ 853239 h 2105025"/>
              <a:gd name="connsiteX52" fmla="*/ 1028700 w 5191125"/>
              <a:gd name="connsiteY52" fmla="*/ 800100 h 2105025"/>
              <a:gd name="connsiteX53" fmla="*/ 914400 w 5191125"/>
              <a:gd name="connsiteY53" fmla="*/ 666750 h 2105025"/>
              <a:gd name="connsiteX54" fmla="*/ 742950 w 5191125"/>
              <a:gd name="connsiteY54" fmla="*/ 628650 h 2105025"/>
              <a:gd name="connsiteX55" fmla="*/ 550445 w 5191125"/>
              <a:gd name="connsiteY55" fmla="*/ 501316 h 2105025"/>
              <a:gd name="connsiteX56" fmla="*/ 511843 w 5191125"/>
              <a:gd name="connsiteY56" fmla="*/ 446171 h 2105025"/>
              <a:gd name="connsiteX57" fmla="*/ 485775 w 5191125"/>
              <a:gd name="connsiteY57" fmla="*/ 295275 h 2105025"/>
              <a:gd name="connsiteX58" fmla="*/ 428625 w 5191125"/>
              <a:gd name="connsiteY58" fmla="*/ 228600 h 2105025"/>
              <a:gd name="connsiteX59" fmla="*/ 314325 w 5191125"/>
              <a:gd name="connsiteY59" fmla="*/ 152400 h 2105025"/>
              <a:gd name="connsiteX60" fmla="*/ 209550 w 5191125"/>
              <a:gd name="connsiteY60" fmla="*/ 95250 h 2105025"/>
              <a:gd name="connsiteX61" fmla="*/ 114300 w 5191125"/>
              <a:gd name="connsiteY61" fmla="*/ 57150 h 2105025"/>
              <a:gd name="connsiteX62" fmla="*/ 0 w 5191125"/>
              <a:gd name="connsiteY62" fmla="*/ 0 h 210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191125" h="2105025">
                <a:moveTo>
                  <a:pt x="5191125" y="2105025"/>
                </a:moveTo>
                <a:cubicBezTo>
                  <a:pt x="5190457" y="2091489"/>
                  <a:pt x="5189788" y="2077954"/>
                  <a:pt x="5189120" y="2064418"/>
                </a:cubicBezTo>
                <a:lnTo>
                  <a:pt x="5057775" y="2057400"/>
                </a:lnTo>
                <a:lnTo>
                  <a:pt x="5010150" y="2000250"/>
                </a:lnTo>
                <a:lnTo>
                  <a:pt x="5010150" y="2000250"/>
                </a:lnTo>
                <a:lnTo>
                  <a:pt x="4943475" y="1943100"/>
                </a:lnTo>
                <a:lnTo>
                  <a:pt x="4848225" y="1943100"/>
                </a:lnTo>
                <a:lnTo>
                  <a:pt x="4848225" y="1943100"/>
                </a:lnTo>
                <a:lnTo>
                  <a:pt x="4781550" y="1876425"/>
                </a:lnTo>
                <a:lnTo>
                  <a:pt x="4733925" y="1847850"/>
                </a:lnTo>
                <a:lnTo>
                  <a:pt x="4629150" y="1828800"/>
                </a:lnTo>
                <a:lnTo>
                  <a:pt x="4524375" y="1819275"/>
                </a:lnTo>
                <a:lnTo>
                  <a:pt x="4391025" y="1809750"/>
                </a:lnTo>
                <a:lnTo>
                  <a:pt x="4295775" y="1743075"/>
                </a:lnTo>
                <a:lnTo>
                  <a:pt x="4171950" y="1743075"/>
                </a:lnTo>
                <a:lnTo>
                  <a:pt x="4086225" y="1724025"/>
                </a:lnTo>
                <a:lnTo>
                  <a:pt x="3933825" y="1714500"/>
                </a:lnTo>
                <a:lnTo>
                  <a:pt x="3838575" y="1695450"/>
                </a:lnTo>
                <a:lnTo>
                  <a:pt x="3771900" y="1676400"/>
                </a:lnTo>
                <a:lnTo>
                  <a:pt x="3695700" y="1657350"/>
                </a:lnTo>
                <a:lnTo>
                  <a:pt x="3629025" y="1628775"/>
                </a:lnTo>
                <a:lnTo>
                  <a:pt x="3533775" y="1600200"/>
                </a:lnTo>
                <a:lnTo>
                  <a:pt x="3400425" y="1600200"/>
                </a:lnTo>
                <a:lnTo>
                  <a:pt x="3362325" y="1562100"/>
                </a:lnTo>
                <a:lnTo>
                  <a:pt x="3238500" y="1504950"/>
                </a:lnTo>
                <a:lnTo>
                  <a:pt x="3152775" y="1504950"/>
                </a:lnTo>
                <a:lnTo>
                  <a:pt x="3076575" y="1504950"/>
                </a:lnTo>
                <a:lnTo>
                  <a:pt x="2978651" y="1474871"/>
                </a:lnTo>
                <a:lnTo>
                  <a:pt x="2943225" y="1438275"/>
                </a:lnTo>
                <a:lnTo>
                  <a:pt x="2790825" y="1390650"/>
                </a:lnTo>
                <a:lnTo>
                  <a:pt x="2746709" y="1366587"/>
                </a:lnTo>
                <a:lnTo>
                  <a:pt x="2647950" y="1352550"/>
                </a:lnTo>
                <a:lnTo>
                  <a:pt x="2524125" y="1323975"/>
                </a:lnTo>
                <a:lnTo>
                  <a:pt x="2438400" y="1295400"/>
                </a:lnTo>
                <a:lnTo>
                  <a:pt x="2438400" y="1295400"/>
                </a:lnTo>
                <a:lnTo>
                  <a:pt x="2397793" y="1266324"/>
                </a:lnTo>
                <a:lnTo>
                  <a:pt x="2305050" y="1247775"/>
                </a:lnTo>
                <a:lnTo>
                  <a:pt x="2238375" y="1228725"/>
                </a:lnTo>
                <a:lnTo>
                  <a:pt x="2171700" y="1219200"/>
                </a:lnTo>
                <a:lnTo>
                  <a:pt x="2171700" y="1219200"/>
                </a:lnTo>
                <a:lnTo>
                  <a:pt x="2038350" y="1181100"/>
                </a:lnTo>
                <a:lnTo>
                  <a:pt x="2038350" y="1181100"/>
                </a:lnTo>
                <a:lnTo>
                  <a:pt x="1964657" y="1162050"/>
                </a:lnTo>
                <a:lnTo>
                  <a:pt x="1914525" y="1114425"/>
                </a:lnTo>
                <a:lnTo>
                  <a:pt x="1868404" y="1085850"/>
                </a:lnTo>
                <a:lnTo>
                  <a:pt x="1809750" y="1085850"/>
                </a:lnTo>
                <a:lnTo>
                  <a:pt x="1647825" y="1038225"/>
                </a:lnTo>
                <a:lnTo>
                  <a:pt x="1485900" y="990600"/>
                </a:lnTo>
                <a:lnTo>
                  <a:pt x="1415214" y="945482"/>
                </a:lnTo>
                <a:lnTo>
                  <a:pt x="1333500" y="914400"/>
                </a:lnTo>
                <a:lnTo>
                  <a:pt x="1262814" y="881313"/>
                </a:lnTo>
                <a:lnTo>
                  <a:pt x="1157037" y="853239"/>
                </a:lnTo>
                <a:lnTo>
                  <a:pt x="1028700" y="800100"/>
                </a:lnTo>
                <a:lnTo>
                  <a:pt x="914400" y="666750"/>
                </a:lnTo>
                <a:lnTo>
                  <a:pt x="742950" y="628650"/>
                </a:lnTo>
                <a:lnTo>
                  <a:pt x="550445" y="501316"/>
                </a:lnTo>
                <a:lnTo>
                  <a:pt x="511843" y="446171"/>
                </a:lnTo>
                <a:lnTo>
                  <a:pt x="485775" y="295275"/>
                </a:lnTo>
                <a:lnTo>
                  <a:pt x="428625" y="228600"/>
                </a:lnTo>
                <a:lnTo>
                  <a:pt x="314325" y="152400"/>
                </a:lnTo>
                <a:lnTo>
                  <a:pt x="209550" y="95250"/>
                </a:lnTo>
                <a:lnTo>
                  <a:pt x="114300" y="57150"/>
                </a:lnTo>
                <a:lnTo>
                  <a:pt x="0" y="0"/>
                </a:lnTo>
              </a:path>
            </a:pathLst>
          </a:cu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44" name="Freeform 1943"/>
          <p:cNvSpPr/>
          <p:nvPr/>
        </p:nvSpPr>
        <p:spPr>
          <a:xfrm>
            <a:off x="2638004" y="1812616"/>
            <a:ext cx="5138442" cy="1626499"/>
          </a:xfrm>
          <a:custGeom>
            <a:avLst/>
            <a:gdLst>
              <a:gd name="connsiteX0" fmla="*/ 5138442 w 5138442"/>
              <a:gd name="connsiteY0" fmla="*/ 1626499 h 1626499"/>
              <a:gd name="connsiteX1" fmla="*/ 4992785 w 5138442"/>
              <a:gd name="connsiteY1" fmla="*/ 1626499 h 1626499"/>
              <a:gd name="connsiteX2" fmla="*/ 4960417 w 5138442"/>
              <a:gd name="connsiteY2" fmla="*/ 1569855 h 1626499"/>
              <a:gd name="connsiteX3" fmla="*/ 4798577 w 5138442"/>
              <a:gd name="connsiteY3" fmla="*/ 1577947 h 1626499"/>
              <a:gd name="connsiteX4" fmla="*/ 4798577 w 5138442"/>
              <a:gd name="connsiteY4" fmla="*/ 1577947 h 1626499"/>
              <a:gd name="connsiteX5" fmla="*/ 4604368 w 5138442"/>
              <a:gd name="connsiteY5" fmla="*/ 1561763 h 1626499"/>
              <a:gd name="connsiteX6" fmla="*/ 4539631 w 5138442"/>
              <a:gd name="connsiteY6" fmla="*/ 1513211 h 1626499"/>
              <a:gd name="connsiteX7" fmla="*/ 4321146 w 5138442"/>
              <a:gd name="connsiteY7" fmla="*/ 1513211 h 1626499"/>
              <a:gd name="connsiteX8" fmla="*/ 4256410 w 5138442"/>
              <a:gd name="connsiteY8" fmla="*/ 1480842 h 1626499"/>
              <a:gd name="connsiteX9" fmla="*/ 3884177 w 5138442"/>
              <a:gd name="connsiteY9" fmla="*/ 1464658 h 1626499"/>
              <a:gd name="connsiteX10" fmla="*/ 3819440 w 5138442"/>
              <a:gd name="connsiteY10" fmla="*/ 1416106 h 1626499"/>
              <a:gd name="connsiteX11" fmla="*/ 3722336 w 5138442"/>
              <a:gd name="connsiteY11" fmla="*/ 1416106 h 1626499"/>
              <a:gd name="connsiteX12" fmla="*/ 3641415 w 5138442"/>
              <a:gd name="connsiteY12" fmla="*/ 1391830 h 1626499"/>
              <a:gd name="connsiteX13" fmla="*/ 3552403 w 5138442"/>
              <a:gd name="connsiteY13" fmla="*/ 1375646 h 1626499"/>
              <a:gd name="connsiteX14" fmla="*/ 3495759 w 5138442"/>
              <a:gd name="connsiteY14" fmla="*/ 1367554 h 1626499"/>
              <a:gd name="connsiteX15" fmla="*/ 3414838 w 5138442"/>
              <a:gd name="connsiteY15" fmla="*/ 1351370 h 1626499"/>
              <a:gd name="connsiteX16" fmla="*/ 3374378 w 5138442"/>
              <a:gd name="connsiteY16" fmla="*/ 1335186 h 1626499"/>
              <a:gd name="connsiteX17" fmla="*/ 3325826 w 5138442"/>
              <a:gd name="connsiteY17" fmla="*/ 1302818 h 1626499"/>
              <a:gd name="connsiteX18" fmla="*/ 3139709 w 5138442"/>
              <a:gd name="connsiteY18" fmla="*/ 1286634 h 1626499"/>
              <a:gd name="connsiteX19" fmla="*/ 3002145 w 5138442"/>
              <a:gd name="connsiteY19" fmla="*/ 1278542 h 1626499"/>
              <a:gd name="connsiteX20" fmla="*/ 2896948 w 5138442"/>
              <a:gd name="connsiteY20" fmla="*/ 1254265 h 1626499"/>
              <a:gd name="connsiteX21" fmla="*/ 2735108 w 5138442"/>
              <a:gd name="connsiteY21" fmla="*/ 1189529 h 1626499"/>
              <a:gd name="connsiteX22" fmla="*/ 2646095 w 5138442"/>
              <a:gd name="connsiteY22" fmla="*/ 1173345 h 1626499"/>
              <a:gd name="connsiteX23" fmla="*/ 2500438 w 5138442"/>
              <a:gd name="connsiteY23" fmla="*/ 1140977 h 1626499"/>
              <a:gd name="connsiteX24" fmla="*/ 2411426 w 5138442"/>
              <a:gd name="connsiteY24" fmla="*/ 1132885 h 1626499"/>
              <a:gd name="connsiteX25" fmla="*/ 2346690 w 5138442"/>
              <a:gd name="connsiteY25" fmla="*/ 1092425 h 1626499"/>
              <a:gd name="connsiteX26" fmla="*/ 2120113 w 5138442"/>
              <a:gd name="connsiteY26" fmla="*/ 1060057 h 1626499"/>
              <a:gd name="connsiteX27" fmla="*/ 1950180 w 5138442"/>
              <a:gd name="connsiteY27" fmla="*/ 1043872 h 1626499"/>
              <a:gd name="connsiteX28" fmla="*/ 1844984 w 5138442"/>
              <a:gd name="connsiteY28" fmla="*/ 954860 h 1626499"/>
              <a:gd name="connsiteX29" fmla="*/ 1699327 w 5138442"/>
              <a:gd name="connsiteY29" fmla="*/ 914400 h 1626499"/>
              <a:gd name="connsiteX30" fmla="*/ 1577946 w 5138442"/>
              <a:gd name="connsiteY30" fmla="*/ 890124 h 1626499"/>
              <a:gd name="connsiteX31" fmla="*/ 1448474 w 5138442"/>
              <a:gd name="connsiteY31" fmla="*/ 857756 h 1626499"/>
              <a:gd name="connsiteX32" fmla="*/ 1391830 w 5138442"/>
              <a:gd name="connsiteY32" fmla="*/ 793019 h 1626499"/>
              <a:gd name="connsiteX33" fmla="*/ 1205713 w 5138442"/>
              <a:gd name="connsiteY33" fmla="*/ 752559 h 1626499"/>
              <a:gd name="connsiteX34" fmla="*/ 1076240 w 5138442"/>
              <a:gd name="connsiteY34" fmla="*/ 728283 h 1626499"/>
              <a:gd name="connsiteX35" fmla="*/ 987228 w 5138442"/>
              <a:gd name="connsiteY35" fmla="*/ 704007 h 1626499"/>
              <a:gd name="connsiteX36" fmla="*/ 938676 w 5138442"/>
              <a:gd name="connsiteY36" fmla="*/ 671639 h 1626499"/>
              <a:gd name="connsiteX37" fmla="*/ 906308 w 5138442"/>
              <a:gd name="connsiteY37" fmla="*/ 614995 h 1626499"/>
              <a:gd name="connsiteX38" fmla="*/ 784927 w 5138442"/>
              <a:gd name="connsiteY38" fmla="*/ 550258 h 1626499"/>
              <a:gd name="connsiteX39" fmla="*/ 647362 w 5138442"/>
              <a:gd name="connsiteY39" fmla="*/ 509798 h 1626499"/>
              <a:gd name="connsiteX40" fmla="*/ 558350 w 5138442"/>
              <a:gd name="connsiteY40" fmla="*/ 477430 h 1626499"/>
              <a:gd name="connsiteX41" fmla="*/ 485522 w 5138442"/>
              <a:gd name="connsiteY41" fmla="*/ 428878 h 1626499"/>
              <a:gd name="connsiteX42" fmla="*/ 436969 w 5138442"/>
              <a:gd name="connsiteY42" fmla="*/ 250853 h 1626499"/>
              <a:gd name="connsiteX43" fmla="*/ 364141 w 5138442"/>
              <a:gd name="connsiteY43" fmla="*/ 169933 h 1626499"/>
              <a:gd name="connsiteX44" fmla="*/ 178024 w 5138442"/>
              <a:gd name="connsiteY44" fmla="*/ 72828 h 1626499"/>
              <a:gd name="connsiteX45" fmla="*/ 72828 w 5138442"/>
              <a:gd name="connsiteY45" fmla="*/ 32368 h 1626499"/>
              <a:gd name="connsiteX46" fmla="*/ 0 w 5138442"/>
              <a:gd name="connsiteY46" fmla="*/ 0 h 1626499"/>
              <a:gd name="connsiteX0" fmla="*/ 5138442 w 5138442"/>
              <a:gd name="connsiteY0" fmla="*/ 1626499 h 1626499"/>
              <a:gd name="connsiteX1" fmla="*/ 4992785 w 5138442"/>
              <a:gd name="connsiteY1" fmla="*/ 1626499 h 1626499"/>
              <a:gd name="connsiteX2" fmla="*/ 4960417 w 5138442"/>
              <a:gd name="connsiteY2" fmla="*/ 1569855 h 1626499"/>
              <a:gd name="connsiteX3" fmla="*/ 4798577 w 5138442"/>
              <a:gd name="connsiteY3" fmla="*/ 1577947 h 1626499"/>
              <a:gd name="connsiteX4" fmla="*/ 4798577 w 5138442"/>
              <a:gd name="connsiteY4" fmla="*/ 1577947 h 1626499"/>
              <a:gd name="connsiteX5" fmla="*/ 4604368 w 5138442"/>
              <a:gd name="connsiteY5" fmla="*/ 1561763 h 1626499"/>
              <a:gd name="connsiteX6" fmla="*/ 4539631 w 5138442"/>
              <a:gd name="connsiteY6" fmla="*/ 1513211 h 1626499"/>
              <a:gd name="connsiteX7" fmla="*/ 4321146 w 5138442"/>
              <a:gd name="connsiteY7" fmla="*/ 1513211 h 1626499"/>
              <a:gd name="connsiteX8" fmla="*/ 4256410 w 5138442"/>
              <a:gd name="connsiteY8" fmla="*/ 1480842 h 1626499"/>
              <a:gd name="connsiteX9" fmla="*/ 3884177 w 5138442"/>
              <a:gd name="connsiteY9" fmla="*/ 1464658 h 1626499"/>
              <a:gd name="connsiteX10" fmla="*/ 3819440 w 5138442"/>
              <a:gd name="connsiteY10" fmla="*/ 1416106 h 1626499"/>
              <a:gd name="connsiteX11" fmla="*/ 3722336 w 5138442"/>
              <a:gd name="connsiteY11" fmla="*/ 1416106 h 1626499"/>
              <a:gd name="connsiteX12" fmla="*/ 3641415 w 5138442"/>
              <a:gd name="connsiteY12" fmla="*/ 1391830 h 1626499"/>
              <a:gd name="connsiteX13" fmla="*/ 3552403 w 5138442"/>
              <a:gd name="connsiteY13" fmla="*/ 1375646 h 1626499"/>
              <a:gd name="connsiteX14" fmla="*/ 3495759 w 5138442"/>
              <a:gd name="connsiteY14" fmla="*/ 1367554 h 1626499"/>
              <a:gd name="connsiteX15" fmla="*/ 3414838 w 5138442"/>
              <a:gd name="connsiteY15" fmla="*/ 1351370 h 1626499"/>
              <a:gd name="connsiteX16" fmla="*/ 3374378 w 5138442"/>
              <a:gd name="connsiteY16" fmla="*/ 1335186 h 1626499"/>
              <a:gd name="connsiteX17" fmla="*/ 3325826 w 5138442"/>
              <a:gd name="connsiteY17" fmla="*/ 1302818 h 1626499"/>
              <a:gd name="connsiteX18" fmla="*/ 3139709 w 5138442"/>
              <a:gd name="connsiteY18" fmla="*/ 1286634 h 1626499"/>
              <a:gd name="connsiteX19" fmla="*/ 3002145 w 5138442"/>
              <a:gd name="connsiteY19" fmla="*/ 1278542 h 1626499"/>
              <a:gd name="connsiteX20" fmla="*/ 2896948 w 5138442"/>
              <a:gd name="connsiteY20" fmla="*/ 1254265 h 1626499"/>
              <a:gd name="connsiteX21" fmla="*/ 2735108 w 5138442"/>
              <a:gd name="connsiteY21" fmla="*/ 1189529 h 1626499"/>
              <a:gd name="connsiteX22" fmla="*/ 2646095 w 5138442"/>
              <a:gd name="connsiteY22" fmla="*/ 1173345 h 1626499"/>
              <a:gd name="connsiteX23" fmla="*/ 2500438 w 5138442"/>
              <a:gd name="connsiteY23" fmla="*/ 1140977 h 1626499"/>
              <a:gd name="connsiteX24" fmla="*/ 2411426 w 5138442"/>
              <a:gd name="connsiteY24" fmla="*/ 1132885 h 1626499"/>
              <a:gd name="connsiteX25" fmla="*/ 2346690 w 5138442"/>
              <a:gd name="connsiteY25" fmla="*/ 1092425 h 1626499"/>
              <a:gd name="connsiteX26" fmla="*/ 2142973 w 5138442"/>
              <a:gd name="connsiteY26" fmla="*/ 1069854 h 1626499"/>
              <a:gd name="connsiteX27" fmla="*/ 1950180 w 5138442"/>
              <a:gd name="connsiteY27" fmla="*/ 1043872 h 1626499"/>
              <a:gd name="connsiteX28" fmla="*/ 1844984 w 5138442"/>
              <a:gd name="connsiteY28" fmla="*/ 954860 h 1626499"/>
              <a:gd name="connsiteX29" fmla="*/ 1699327 w 5138442"/>
              <a:gd name="connsiteY29" fmla="*/ 914400 h 1626499"/>
              <a:gd name="connsiteX30" fmla="*/ 1577946 w 5138442"/>
              <a:gd name="connsiteY30" fmla="*/ 890124 h 1626499"/>
              <a:gd name="connsiteX31" fmla="*/ 1448474 w 5138442"/>
              <a:gd name="connsiteY31" fmla="*/ 857756 h 1626499"/>
              <a:gd name="connsiteX32" fmla="*/ 1391830 w 5138442"/>
              <a:gd name="connsiteY32" fmla="*/ 793019 h 1626499"/>
              <a:gd name="connsiteX33" fmla="*/ 1205713 w 5138442"/>
              <a:gd name="connsiteY33" fmla="*/ 752559 h 1626499"/>
              <a:gd name="connsiteX34" fmla="*/ 1076240 w 5138442"/>
              <a:gd name="connsiteY34" fmla="*/ 728283 h 1626499"/>
              <a:gd name="connsiteX35" fmla="*/ 987228 w 5138442"/>
              <a:gd name="connsiteY35" fmla="*/ 704007 h 1626499"/>
              <a:gd name="connsiteX36" fmla="*/ 938676 w 5138442"/>
              <a:gd name="connsiteY36" fmla="*/ 671639 h 1626499"/>
              <a:gd name="connsiteX37" fmla="*/ 906308 w 5138442"/>
              <a:gd name="connsiteY37" fmla="*/ 614995 h 1626499"/>
              <a:gd name="connsiteX38" fmla="*/ 784927 w 5138442"/>
              <a:gd name="connsiteY38" fmla="*/ 550258 h 1626499"/>
              <a:gd name="connsiteX39" fmla="*/ 647362 w 5138442"/>
              <a:gd name="connsiteY39" fmla="*/ 509798 h 1626499"/>
              <a:gd name="connsiteX40" fmla="*/ 558350 w 5138442"/>
              <a:gd name="connsiteY40" fmla="*/ 477430 h 1626499"/>
              <a:gd name="connsiteX41" fmla="*/ 485522 w 5138442"/>
              <a:gd name="connsiteY41" fmla="*/ 428878 h 1626499"/>
              <a:gd name="connsiteX42" fmla="*/ 436969 w 5138442"/>
              <a:gd name="connsiteY42" fmla="*/ 250853 h 1626499"/>
              <a:gd name="connsiteX43" fmla="*/ 364141 w 5138442"/>
              <a:gd name="connsiteY43" fmla="*/ 169933 h 1626499"/>
              <a:gd name="connsiteX44" fmla="*/ 178024 w 5138442"/>
              <a:gd name="connsiteY44" fmla="*/ 72828 h 1626499"/>
              <a:gd name="connsiteX45" fmla="*/ 72828 w 5138442"/>
              <a:gd name="connsiteY45" fmla="*/ 32368 h 1626499"/>
              <a:gd name="connsiteX46" fmla="*/ 0 w 5138442"/>
              <a:gd name="connsiteY46" fmla="*/ 0 h 1626499"/>
              <a:gd name="connsiteX0" fmla="*/ 5138442 w 5138442"/>
              <a:gd name="connsiteY0" fmla="*/ 1626499 h 1626499"/>
              <a:gd name="connsiteX1" fmla="*/ 4992785 w 5138442"/>
              <a:gd name="connsiteY1" fmla="*/ 1626499 h 1626499"/>
              <a:gd name="connsiteX2" fmla="*/ 4960417 w 5138442"/>
              <a:gd name="connsiteY2" fmla="*/ 1569855 h 1626499"/>
              <a:gd name="connsiteX3" fmla="*/ 4798577 w 5138442"/>
              <a:gd name="connsiteY3" fmla="*/ 1577947 h 1626499"/>
              <a:gd name="connsiteX4" fmla="*/ 4798577 w 5138442"/>
              <a:gd name="connsiteY4" fmla="*/ 1577947 h 1626499"/>
              <a:gd name="connsiteX5" fmla="*/ 4604368 w 5138442"/>
              <a:gd name="connsiteY5" fmla="*/ 1561763 h 1626499"/>
              <a:gd name="connsiteX6" fmla="*/ 4539631 w 5138442"/>
              <a:gd name="connsiteY6" fmla="*/ 1513211 h 1626499"/>
              <a:gd name="connsiteX7" fmla="*/ 4321146 w 5138442"/>
              <a:gd name="connsiteY7" fmla="*/ 1513211 h 1626499"/>
              <a:gd name="connsiteX8" fmla="*/ 4256410 w 5138442"/>
              <a:gd name="connsiteY8" fmla="*/ 1480842 h 1626499"/>
              <a:gd name="connsiteX9" fmla="*/ 3884177 w 5138442"/>
              <a:gd name="connsiteY9" fmla="*/ 1464658 h 1626499"/>
              <a:gd name="connsiteX10" fmla="*/ 3819440 w 5138442"/>
              <a:gd name="connsiteY10" fmla="*/ 1416106 h 1626499"/>
              <a:gd name="connsiteX11" fmla="*/ 3722336 w 5138442"/>
              <a:gd name="connsiteY11" fmla="*/ 1416106 h 1626499"/>
              <a:gd name="connsiteX12" fmla="*/ 3641415 w 5138442"/>
              <a:gd name="connsiteY12" fmla="*/ 1391830 h 1626499"/>
              <a:gd name="connsiteX13" fmla="*/ 3552403 w 5138442"/>
              <a:gd name="connsiteY13" fmla="*/ 1375646 h 1626499"/>
              <a:gd name="connsiteX14" fmla="*/ 3495759 w 5138442"/>
              <a:gd name="connsiteY14" fmla="*/ 1367554 h 1626499"/>
              <a:gd name="connsiteX15" fmla="*/ 3414838 w 5138442"/>
              <a:gd name="connsiteY15" fmla="*/ 1351370 h 1626499"/>
              <a:gd name="connsiteX16" fmla="*/ 3374378 w 5138442"/>
              <a:gd name="connsiteY16" fmla="*/ 1335186 h 1626499"/>
              <a:gd name="connsiteX17" fmla="*/ 3325826 w 5138442"/>
              <a:gd name="connsiteY17" fmla="*/ 1302818 h 1626499"/>
              <a:gd name="connsiteX18" fmla="*/ 3139709 w 5138442"/>
              <a:gd name="connsiteY18" fmla="*/ 1286634 h 1626499"/>
              <a:gd name="connsiteX19" fmla="*/ 3002145 w 5138442"/>
              <a:gd name="connsiteY19" fmla="*/ 1278542 h 1626499"/>
              <a:gd name="connsiteX20" fmla="*/ 2896948 w 5138442"/>
              <a:gd name="connsiteY20" fmla="*/ 1254265 h 1626499"/>
              <a:gd name="connsiteX21" fmla="*/ 2735108 w 5138442"/>
              <a:gd name="connsiteY21" fmla="*/ 1189529 h 1626499"/>
              <a:gd name="connsiteX22" fmla="*/ 2646095 w 5138442"/>
              <a:gd name="connsiteY22" fmla="*/ 1173345 h 1626499"/>
              <a:gd name="connsiteX23" fmla="*/ 2500438 w 5138442"/>
              <a:gd name="connsiteY23" fmla="*/ 1140977 h 1626499"/>
              <a:gd name="connsiteX24" fmla="*/ 2411426 w 5138442"/>
              <a:gd name="connsiteY24" fmla="*/ 1132885 h 1626499"/>
              <a:gd name="connsiteX25" fmla="*/ 2346690 w 5138442"/>
              <a:gd name="connsiteY25" fmla="*/ 1092425 h 1626499"/>
              <a:gd name="connsiteX26" fmla="*/ 2142973 w 5138442"/>
              <a:gd name="connsiteY26" fmla="*/ 1069854 h 1626499"/>
              <a:gd name="connsiteX27" fmla="*/ 1950180 w 5138442"/>
              <a:gd name="connsiteY27" fmla="*/ 1043872 h 1626499"/>
              <a:gd name="connsiteX28" fmla="*/ 1844984 w 5138442"/>
              <a:gd name="connsiteY28" fmla="*/ 954860 h 1626499"/>
              <a:gd name="connsiteX29" fmla="*/ 1699327 w 5138442"/>
              <a:gd name="connsiteY29" fmla="*/ 914400 h 1626499"/>
              <a:gd name="connsiteX30" fmla="*/ 1577946 w 5138442"/>
              <a:gd name="connsiteY30" fmla="*/ 890124 h 1626499"/>
              <a:gd name="connsiteX31" fmla="*/ 1461537 w 5138442"/>
              <a:gd name="connsiteY31" fmla="*/ 847959 h 1626499"/>
              <a:gd name="connsiteX32" fmla="*/ 1391830 w 5138442"/>
              <a:gd name="connsiteY32" fmla="*/ 793019 h 1626499"/>
              <a:gd name="connsiteX33" fmla="*/ 1205713 w 5138442"/>
              <a:gd name="connsiteY33" fmla="*/ 752559 h 1626499"/>
              <a:gd name="connsiteX34" fmla="*/ 1076240 w 5138442"/>
              <a:gd name="connsiteY34" fmla="*/ 728283 h 1626499"/>
              <a:gd name="connsiteX35" fmla="*/ 987228 w 5138442"/>
              <a:gd name="connsiteY35" fmla="*/ 704007 h 1626499"/>
              <a:gd name="connsiteX36" fmla="*/ 938676 w 5138442"/>
              <a:gd name="connsiteY36" fmla="*/ 671639 h 1626499"/>
              <a:gd name="connsiteX37" fmla="*/ 906308 w 5138442"/>
              <a:gd name="connsiteY37" fmla="*/ 614995 h 1626499"/>
              <a:gd name="connsiteX38" fmla="*/ 784927 w 5138442"/>
              <a:gd name="connsiteY38" fmla="*/ 550258 h 1626499"/>
              <a:gd name="connsiteX39" fmla="*/ 647362 w 5138442"/>
              <a:gd name="connsiteY39" fmla="*/ 509798 h 1626499"/>
              <a:gd name="connsiteX40" fmla="*/ 558350 w 5138442"/>
              <a:gd name="connsiteY40" fmla="*/ 477430 h 1626499"/>
              <a:gd name="connsiteX41" fmla="*/ 485522 w 5138442"/>
              <a:gd name="connsiteY41" fmla="*/ 428878 h 1626499"/>
              <a:gd name="connsiteX42" fmla="*/ 436969 w 5138442"/>
              <a:gd name="connsiteY42" fmla="*/ 250853 h 1626499"/>
              <a:gd name="connsiteX43" fmla="*/ 364141 w 5138442"/>
              <a:gd name="connsiteY43" fmla="*/ 169933 h 1626499"/>
              <a:gd name="connsiteX44" fmla="*/ 178024 w 5138442"/>
              <a:gd name="connsiteY44" fmla="*/ 72828 h 1626499"/>
              <a:gd name="connsiteX45" fmla="*/ 72828 w 5138442"/>
              <a:gd name="connsiteY45" fmla="*/ 32368 h 1626499"/>
              <a:gd name="connsiteX46" fmla="*/ 0 w 5138442"/>
              <a:gd name="connsiteY46" fmla="*/ 0 h 1626499"/>
              <a:gd name="connsiteX0" fmla="*/ 5138442 w 5138442"/>
              <a:gd name="connsiteY0" fmla="*/ 1626499 h 1626499"/>
              <a:gd name="connsiteX1" fmla="*/ 4992785 w 5138442"/>
              <a:gd name="connsiteY1" fmla="*/ 1626499 h 1626499"/>
              <a:gd name="connsiteX2" fmla="*/ 4960417 w 5138442"/>
              <a:gd name="connsiteY2" fmla="*/ 1569855 h 1626499"/>
              <a:gd name="connsiteX3" fmla="*/ 4798577 w 5138442"/>
              <a:gd name="connsiteY3" fmla="*/ 1577947 h 1626499"/>
              <a:gd name="connsiteX4" fmla="*/ 4798577 w 5138442"/>
              <a:gd name="connsiteY4" fmla="*/ 1577947 h 1626499"/>
              <a:gd name="connsiteX5" fmla="*/ 4784965 w 5138442"/>
              <a:gd name="connsiteY5" fmla="*/ 1554335 h 1626499"/>
              <a:gd name="connsiteX6" fmla="*/ 4604368 w 5138442"/>
              <a:gd name="connsiteY6" fmla="*/ 1561763 h 1626499"/>
              <a:gd name="connsiteX7" fmla="*/ 4539631 w 5138442"/>
              <a:gd name="connsiteY7" fmla="*/ 1513211 h 1626499"/>
              <a:gd name="connsiteX8" fmla="*/ 4321146 w 5138442"/>
              <a:gd name="connsiteY8" fmla="*/ 1513211 h 1626499"/>
              <a:gd name="connsiteX9" fmla="*/ 4256410 w 5138442"/>
              <a:gd name="connsiteY9" fmla="*/ 1480842 h 1626499"/>
              <a:gd name="connsiteX10" fmla="*/ 3884177 w 5138442"/>
              <a:gd name="connsiteY10" fmla="*/ 1464658 h 1626499"/>
              <a:gd name="connsiteX11" fmla="*/ 3819440 w 5138442"/>
              <a:gd name="connsiteY11" fmla="*/ 1416106 h 1626499"/>
              <a:gd name="connsiteX12" fmla="*/ 3722336 w 5138442"/>
              <a:gd name="connsiteY12" fmla="*/ 1416106 h 1626499"/>
              <a:gd name="connsiteX13" fmla="*/ 3641415 w 5138442"/>
              <a:gd name="connsiteY13" fmla="*/ 1391830 h 1626499"/>
              <a:gd name="connsiteX14" fmla="*/ 3552403 w 5138442"/>
              <a:gd name="connsiteY14" fmla="*/ 1375646 h 1626499"/>
              <a:gd name="connsiteX15" fmla="*/ 3495759 w 5138442"/>
              <a:gd name="connsiteY15" fmla="*/ 1367554 h 1626499"/>
              <a:gd name="connsiteX16" fmla="*/ 3414838 w 5138442"/>
              <a:gd name="connsiteY16" fmla="*/ 1351370 h 1626499"/>
              <a:gd name="connsiteX17" fmla="*/ 3374378 w 5138442"/>
              <a:gd name="connsiteY17" fmla="*/ 1335186 h 1626499"/>
              <a:gd name="connsiteX18" fmla="*/ 3325826 w 5138442"/>
              <a:gd name="connsiteY18" fmla="*/ 1302818 h 1626499"/>
              <a:gd name="connsiteX19" fmla="*/ 3139709 w 5138442"/>
              <a:gd name="connsiteY19" fmla="*/ 1286634 h 1626499"/>
              <a:gd name="connsiteX20" fmla="*/ 3002145 w 5138442"/>
              <a:gd name="connsiteY20" fmla="*/ 1278542 h 1626499"/>
              <a:gd name="connsiteX21" fmla="*/ 2896948 w 5138442"/>
              <a:gd name="connsiteY21" fmla="*/ 1254265 h 1626499"/>
              <a:gd name="connsiteX22" fmla="*/ 2735108 w 5138442"/>
              <a:gd name="connsiteY22" fmla="*/ 1189529 h 1626499"/>
              <a:gd name="connsiteX23" fmla="*/ 2646095 w 5138442"/>
              <a:gd name="connsiteY23" fmla="*/ 1173345 h 1626499"/>
              <a:gd name="connsiteX24" fmla="*/ 2500438 w 5138442"/>
              <a:gd name="connsiteY24" fmla="*/ 1140977 h 1626499"/>
              <a:gd name="connsiteX25" fmla="*/ 2411426 w 5138442"/>
              <a:gd name="connsiteY25" fmla="*/ 1132885 h 1626499"/>
              <a:gd name="connsiteX26" fmla="*/ 2346690 w 5138442"/>
              <a:gd name="connsiteY26" fmla="*/ 1092425 h 1626499"/>
              <a:gd name="connsiteX27" fmla="*/ 2142973 w 5138442"/>
              <a:gd name="connsiteY27" fmla="*/ 1069854 h 1626499"/>
              <a:gd name="connsiteX28" fmla="*/ 1950180 w 5138442"/>
              <a:gd name="connsiteY28" fmla="*/ 1043872 h 1626499"/>
              <a:gd name="connsiteX29" fmla="*/ 1844984 w 5138442"/>
              <a:gd name="connsiteY29" fmla="*/ 954860 h 1626499"/>
              <a:gd name="connsiteX30" fmla="*/ 1699327 w 5138442"/>
              <a:gd name="connsiteY30" fmla="*/ 914400 h 1626499"/>
              <a:gd name="connsiteX31" fmla="*/ 1577946 w 5138442"/>
              <a:gd name="connsiteY31" fmla="*/ 890124 h 1626499"/>
              <a:gd name="connsiteX32" fmla="*/ 1461537 w 5138442"/>
              <a:gd name="connsiteY32" fmla="*/ 847959 h 1626499"/>
              <a:gd name="connsiteX33" fmla="*/ 1391830 w 5138442"/>
              <a:gd name="connsiteY33" fmla="*/ 793019 h 1626499"/>
              <a:gd name="connsiteX34" fmla="*/ 1205713 w 5138442"/>
              <a:gd name="connsiteY34" fmla="*/ 752559 h 1626499"/>
              <a:gd name="connsiteX35" fmla="*/ 1076240 w 5138442"/>
              <a:gd name="connsiteY35" fmla="*/ 728283 h 1626499"/>
              <a:gd name="connsiteX36" fmla="*/ 987228 w 5138442"/>
              <a:gd name="connsiteY36" fmla="*/ 704007 h 1626499"/>
              <a:gd name="connsiteX37" fmla="*/ 938676 w 5138442"/>
              <a:gd name="connsiteY37" fmla="*/ 671639 h 1626499"/>
              <a:gd name="connsiteX38" fmla="*/ 906308 w 5138442"/>
              <a:gd name="connsiteY38" fmla="*/ 614995 h 1626499"/>
              <a:gd name="connsiteX39" fmla="*/ 784927 w 5138442"/>
              <a:gd name="connsiteY39" fmla="*/ 550258 h 1626499"/>
              <a:gd name="connsiteX40" fmla="*/ 647362 w 5138442"/>
              <a:gd name="connsiteY40" fmla="*/ 509798 h 1626499"/>
              <a:gd name="connsiteX41" fmla="*/ 558350 w 5138442"/>
              <a:gd name="connsiteY41" fmla="*/ 477430 h 1626499"/>
              <a:gd name="connsiteX42" fmla="*/ 485522 w 5138442"/>
              <a:gd name="connsiteY42" fmla="*/ 428878 h 1626499"/>
              <a:gd name="connsiteX43" fmla="*/ 436969 w 5138442"/>
              <a:gd name="connsiteY43" fmla="*/ 250853 h 1626499"/>
              <a:gd name="connsiteX44" fmla="*/ 364141 w 5138442"/>
              <a:gd name="connsiteY44" fmla="*/ 169933 h 1626499"/>
              <a:gd name="connsiteX45" fmla="*/ 178024 w 5138442"/>
              <a:gd name="connsiteY45" fmla="*/ 72828 h 1626499"/>
              <a:gd name="connsiteX46" fmla="*/ 72828 w 5138442"/>
              <a:gd name="connsiteY46" fmla="*/ 32368 h 1626499"/>
              <a:gd name="connsiteX47" fmla="*/ 0 w 5138442"/>
              <a:gd name="connsiteY47" fmla="*/ 0 h 1626499"/>
              <a:gd name="connsiteX0" fmla="*/ 5138442 w 5138442"/>
              <a:gd name="connsiteY0" fmla="*/ 1626499 h 1626499"/>
              <a:gd name="connsiteX1" fmla="*/ 4992785 w 5138442"/>
              <a:gd name="connsiteY1" fmla="*/ 1626499 h 1626499"/>
              <a:gd name="connsiteX2" fmla="*/ 4960417 w 5138442"/>
              <a:gd name="connsiteY2" fmla="*/ 1569855 h 1626499"/>
              <a:gd name="connsiteX3" fmla="*/ 4798577 w 5138442"/>
              <a:gd name="connsiteY3" fmla="*/ 1577947 h 1626499"/>
              <a:gd name="connsiteX4" fmla="*/ 4798577 w 5138442"/>
              <a:gd name="connsiteY4" fmla="*/ 1577947 h 1626499"/>
              <a:gd name="connsiteX5" fmla="*/ 4784965 w 5138442"/>
              <a:gd name="connsiteY5" fmla="*/ 1554335 h 1626499"/>
              <a:gd name="connsiteX6" fmla="*/ 4617431 w 5138442"/>
              <a:gd name="connsiteY6" fmla="*/ 1551966 h 1626499"/>
              <a:gd name="connsiteX7" fmla="*/ 4539631 w 5138442"/>
              <a:gd name="connsiteY7" fmla="*/ 1513211 h 1626499"/>
              <a:gd name="connsiteX8" fmla="*/ 4321146 w 5138442"/>
              <a:gd name="connsiteY8" fmla="*/ 1513211 h 1626499"/>
              <a:gd name="connsiteX9" fmla="*/ 4256410 w 5138442"/>
              <a:gd name="connsiteY9" fmla="*/ 1480842 h 1626499"/>
              <a:gd name="connsiteX10" fmla="*/ 3884177 w 5138442"/>
              <a:gd name="connsiteY10" fmla="*/ 1464658 h 1626499"/>
              <a:gd name="connsiteX11" fmla="*/ 3819440 w 5138442"/>
              <a:gd name="connsiteY11" fmla="*/ 1416106 h 1626499"/>
              <a:gd name="connsiteX12" fmla="*/ 3722336 w 5138442"/>
              <a:gd name="connsiteY12" fmla="*/ 1416106 h 1626499"/>
              <a:gd name="connsiteX13" fmla="*/ 3641415 w 5138442"/>
              <a:gd name="connsiteY13" fmla="*/ 1391830 h 1626499"/>
              <a:gd name="connsiteX14" fmla="*/ 3552403 w 5138442"/>
              <a:gd name="connsiteY14" fmla="*/ 1375646 h 1626499"/>
              <a:gd name="connsiteX15" fmla="*/ 3495759 w 5138442"/>
              <a:gd name="connsiteY15" fmla="*/ 1367554 h 1626499"/>
              <a:gd name="connsiteX16" fmla="*/ 3414838 w 5138442"/>
              <a:gd name="connsiteY16" fmla="*/ 1351370 h 1626499"/>
              <a:gd name="connsiteX17" fmla="*/ 3374378 w 5138442"/>
              <a:gd name="connsiteY17" fmla="*/ 1335186 h 1626499"/>
              <a:gd name="connsiteX18" fmla="*/ 3325826 w 5138442"/>
              <a:gd name="connsiteY18" fmla="*/ 1302818 h 1626499"/>
              <a:gd name="connsiteX19" fmla="*/ 3139709 w 5138442"/>
              <a:gd name="connsiteY19" fmla="*/ 1286634 h 1626499"/>
              <a:gd name="connsiteX20" fmla="*/ 3002145 w 5138442"/>
              <a:gd name="connsiteY20" fmla="*/ 1278542 h 1626499"/>
              <a:gd name="connsiteX21" fmla="*/ 2896948 w 5138442"/>
              <a:gd name="connsiteY21" fmla="*/ 1254265 h 1626499"/>
              <a:gd name="connsiteX22" fmla="*/ 2735108 w 5138442"/>
              <a:gd name="connsiteY22" fmla="*/ 1189529 h 1626499"/>
              <a:gd name="connsiteX23" fmla="*/ 2646095 w 5138442"/>
              <a:gd name="connsiteY23" fmla="*/ 1173345 h 1626499"/>
              <a:gd name="connsiteX24" fmla="*/ 2500438 w 5138442"/>
              <a:gd name="connsiteY24" fmla="*/ 1140977 h 1626499"/>
              <a:gd name="connsiteX25" fmla="*/ 2411426 w 5138442"/>
              <a:gd name="connsiteY25" fmla="*/ 1132885 h 1626499"/>
              <a:gd name="connsiteX26" fmla="*/ 2346690 w 5138442"/>
              <a:gd name="connsiteY26" fmla="*/ 1092425 h 1626499"/>
              <a:gd name="connsiteX27" fmla="*/ 2142973 w 5138442"/>
              <a:gd name="connsiteY27" fmla="*/ 1069854 h 1626499"/>
              <a:gd name="connsiteX28" fmla="*/ 1950180 w 5138442"/>
              <a:gd name="connsiteY28" fmla="*/ 1043872 h 1626499"/>
              <a:gd name="connsiteX29" fmla="*/ 1844984 w 5138442"/>
              <a:gd name="connsiteY29" fmla="*/ 954860 h 1626499"/>
              <a:gd name="connsiteX30" fmla="*/ 1699327 w 5138442"/>
              <a:gd name="connsiteY30" fmla="*/ 914400 h 1626499"/>
              <a:gd name="connsiteX31" fmla="*/ 1577946 w 5138442"/>
              <a:gd name="connsiteY31" fmla="*/ 890124 h 1626499"/>
              <a:gd name="connsiteX32" fmla="*/ 1461537 w 5138442"/>
              <a:gd name="connsiteY32" fmla="*/ 847959 h 1626499"/>
              <a:gd name="connsiteX33" fmla="*/ 1391830 w 5138442"/>
              <a:gd name="connsiteY33" fmla="*/ 793019 h 1626499"/>
              <a:gd name="connsiteX34" fmla="*/ 1205713 w 5138442"/>
              <a:gd name="connsiteY34" fmla="*/ 752559 h 1626499"/>
              <a:gd name="connsiteX35" fmla="*/ 1076240 w 5138442"/>
              <a:gd name="connsiteY35" fmla="*/ 728283 h 1626499"/>
              <a:gd name="connsiteX36" fmla="*/ 987228 w 5138442"/>
              <a:gd name="connsiteY36" fmla="*/ 704007 h 1626499"/>
              <a:gd name="connsiteX37" fmla="*/ 938676 w 5138442"/>
              <a:gd name="connsiteY37" fmla="*/ 671639 h 1626499"/>
              <a:gd name="connsiteX38" fmla="*/ 906308 w 5138442"/>
              <a:gd name="connsiteY38" fmla="*/ 614995 h 1626499"/>
              <a:gd name="connsiteX39" fmla="*/ 784927 w 5138442"/>
              <a:gd name="connsiteY39" fmla="*/ 550258 h 1626499"/>
              <a:gd name="connsiteX40" fmla="*/ 647362 w 5138442"/>
              <a:gd name="connsiteY40" fmla="*/ 509798 h 1626499"/>
              <a:gd name="connsiteX41" fmla="*/ 558350 w 5138442"/>
              <a:gd name="connsiteY41" fmla="*/ 477430 h 1626499"/>
              <a:gd name="connsiteX42" fmla="*/ 485522 w 5138442"/>
              <a:gd name="connsiteY42" fmla="*/ 428878 h 1626499"/>
              <a:gd name="connsiteX43" fmla="*/ 436969 w 5138442"/>
              <a:gd name="connsiteY43" fmla="*/ 250853 h 1626499"/>
              <a:gd name="connsiteX44" fmla="*/ 364141 w 5138442"/>
              <a:gd name="connsiteY44" fmla="*/ 169933 h 1626499"/>
              <a:gd name="connsiteX45" fmla="*/ 178024 w 5138442"/>
              <a:gd name="connsiteY45" fmla="*/ 72828 h 1626499"/>
              <a:gd name="connsiteX46" fmla="*/ 72828 w 5138442"/>
              <a:gd name="connsiteY46" fmla="*/ 32368 h 1626499"/>
              <a:gd name="connsiteX47" fmla="*/ 0 w 5138442"/>
              <a:gd name="connsiteY47" fmla="*/ 0 h 1626499"/>
              <a:gd name="connsiteX0" fmla="*/ 5138442 w 5138442"/>
              <a:gd name="connsiteY0" fmla="*/ 1626499 h 1626499"/>
              <a:gd name="connsiteX1" fmla="*/ 4992785 w 5138442"/>
              <a:gd name="connsiteY1" fmla="*/ 1626499 h 1626499"/>
              <a:gd name="connsiteX2" fmla="*/ 4960417 w 5138442"/>
              <a:gd name="connsiteY2" fmla="*/ 1569855 h 1626499"/>
              <a:gd name="connsiteX3" fmla="*/ 4798577 w 5138442"/>
              <a:gd name="connsiteY3" fmla="*/ 1577947 h 1626499"/>
              <a:gd name="connsiteX4" fmla="*/ 4798577 w 5138442"/>
              <a:gd name="connsiteY4" fmla="*/ 1577947 h 1626499"/>
              <a:gd name="connsiteX5" fmla="*/ 4784965 w 5138442"/>
              <a:gd name="connsiteY5" fmla="*/ 1554335 h 1626499"/>
              <a:gd name="connsiteX6" fmla="*/ 4617431 w 5138442"/>
              <a:gd name="connsiteY6" fmla="*/ 1551966 h 1626499"/>
              <a:gd name="connsiteX7" fmla="*/ 4559226 w 5138442"/>
              <a:gd name="connsiteY7" fmla="*/ 1513211 h 1626499"/>
              <a:gd name="connsiteX8" fmla="*/ 4321146 w 5138442"/>
              <a:gd name="connsiteY8" fmla="*/ 1513211 h 1626499"/>
              <a:gd name="connsiteX9" fmla="*/ 4256410 w 5138442"/>
              <a:gd name="connsiteY9" fmla="*/ 1480842 h 1626499"/>
              <a:gd name="connsiteX10" fmla="*/ 3884177 w 5138442"/>
              <a:gd name="connsiteY10" fmla="*/ 1464658 h 1626499"/>
              <a:gd name="connsiteX11" fmla="*/ 3819440 w 5138442"/>
              <a:gd name="connsiteY11" fmla="*/ 1416106 h 1626499"/>
              <a:gd name="connsiteX12" fmla="*/ 3722336 w 5138442"/>
              <a:gd name="connsiteY12" fmla="*/ 1416106 h 1626499"/>
              <a:gd name="connsiteX13" fmla="*/ 3641415 w 5138442"/>
              <a:gd name="connsiteY13" fmla="*/ 1391830 h 1626499"/>
              <a:gd name="connsiteX14" fmla="*/ 3552403 w 5138442"/>
              <a:gd name="connsiteY14" fmla="*/ 1375646 h 1626499"/>
              <a:gd name="connsiteX15" fmla="*/ 3495759 w 5138442"/>
              <a:gd name="connsiteY15" fmla="*/ 1367554 h 1626499"/>
              <a:gd name="connsiteX16" fmla="*/ 3414838 w 5138442"/>
              <a:gd name="connsiteY16" fmla="*/ 1351370 h 1626499"/>
              <a:gd name="connsiteX17" fmla="*/ 3374378 w 5138442"/>
              <a:gd name="connsiteY17" fmla="*/ 1335186 h 1626499"/>
              <a:gd name="connsiteX18" fmla="*/ 3325826 w 5138442"/>
              <a:gd name="connsiteY18" fmla="*/ 1302818 h 1626499"/>
              <a:gd name="connsiteX19" fmla="*/ 3139709 w 5138442"/>
              <a:gd name="connsiteY19" fmla="*/ 1286634 h 1626499"/>
              <a:gd name="connsiteX20" fmla="*/ 3002145 w 5138442"/>
              <a:gd name="connsiteY20" fmla="*/ 1278542 h 1626499"/>
              <a:gd name="connsiteX21" fmla="*/ 2896948 w 5138442"/>
              <a:gd name="connsiteY21" fmla="*/ 1254265 h 1626499"/>
              <a:gd name="connsiteX22" fmla="*/ 2735108 w 5138442"/>
              <a:gd name="connsiteY22" fmla="*/ 1189529 h 1626499"/>
              <a:gd name="connsiteX23" fmla="*/ 2646095 w 5138442"/>
              <a:gd name="connsiteY23" fmla="*/ 1173345 h 1626499"/>
              <a:gd name="connsiteX24" fmla="*/ 2500438 w 5138442"/>
              <a:gd name="connsiteY24" fmla="*/ 1140977 h 1626499"/>
              <a:gd name="connsiteX25" fmla="*/ 2411426 w 5138442"/>
              <a:gd name="connsiteY25" fmla="*/ 1132885 h 1626499"/>
              <a:gd name="connsiteX26" fmla="*/ 2346690 w 5138442"/>
              <a:gd name="connsiteY26" fmla="*/ 1092425 h 1626499"/>
              <a:gd name="connsiteX27" fmla="*/ 2142973 w 5138442"/>
              <a:gd name="connsiteY27" fmla="*/ 1069854 h 1626499"/>
              <a:gd name="connsiteX28" fmla="*/ 1950180 w 5138442"/>
              <a:gd name="connsiteY28" fmla="*/ 1043872 h 1626499"/>
              <a:gd name="connsiteX29" fmla="*/ 1844984 w 5138442"/>
              <a:gd name="connsiteY29" fmla="*/ 954860 h 1626499"/>
              <a:gd name="connsiteX30" fmla="*/ 1699327 w 5138442"/>
              <a:gd name="connsiteY30" fmla="*/ 914400 h 1626499"/>
              <a:gd name="connsiteX31" fmla="*/ 1577946 w 5138442"/>
              <a:gd name="connsiteY31" fmla="*/ 890124 h 1626499"/>
              <a:gd name="connsiteX32" fmla="*/ 1461537 w 5138442"/>
              <a:gd name="connsiteY32" fmla="*/ 847959 h 1626499"/>
              <a:gd name="connsiteX33" fmla="*/ 1391830 w 5138442"/>
              <a:gd name="connsiteY33" fmla="*/ 793019 h 1626499"/>
              <a:gd name="connsiteX34" fmla="*/ 1205713 w 5138442"/>
              <a:gd name="connsiteY34" fmla="*/ 752559 h 1626499"/>
              <a:gd name="connsiteX35" fmla="*/ 1076240 w 5138442"/>
              <a:gd name="connsiteY35" fmla="*/ 728283 h 1626499"/>
              <a:gd name="connsiteX36" fmla="*/ 987228 w 5138442"/>
              <a:gd name="connsiteY36" fmla="*/ 704007 h 1626499"/>
              <a:gd name="connsiteX37" fmla="*/ 938676 w 5138442"/>
              <a:gd name="connsiteY37" fmla="*/ 671639 h 1626499"/>
              <a:gd name="connsiteX38" fmla="*/ 906308 w 5138442"/>
              <a:gd name="connsiteY38" fmla="*/ 614995 h 1626499"/>
              <a:gd name="connsiteX39" fmla="*/ 784927 w 5138442"/>
              <a:gd name="connsiteY39" fmla="*/ 550258 h 1626499"/>
              <a:gd name="connsiteX40" fmla="*/ 647362 w 5138442"/>
              <a:gd name="connsiteY40" fmla="*/ 509798 h 1626499"/>
              <a:gd name="connsiteX41" fmla="*/ 558350 w 5138442"/>
              <a:gd name="connsiteY41" fmla="*/ 477430 h 1626499"/>
              <a:gd name="connsiteX42" fmla="*/ 485522 w 5138442"/>
              <a:gd name="connsiteY42" fmla="*/ 428878 h 1626499"/>
              <a:gd name="connsiteX43" fmla="*/ 436969 w 5138442"/>
              <a:gd name="connsiteY43" fmla="*/ 250853 h 1626499"/>
              <a:gd name="connsiteX44" fmla="*/ 364141 w 5138442"/>
              <a:gd name="connsiteY44" fmla="*/ 169933 h 1626499"/>
              <a:gd name="connsiteX45" fmla="*/ 178024 w 5138442"/>
              <a:gd name="connsiteY45" fmla="*/ 72828 h 1626499"/>
              <a:gd name="connsiteX46" fmla="*/ 72828 w 5138442"/>
              <a:gd name="connsiteY46" fmla="*/ 32368 h 1626499"/>
              <a:gd name="connsiteX47" fmla="*/ 0 w 5138442"/>
              <a:gd name="connsiteY47" fmla="*/ 0 h 1626499"/>
              <a:gd name="connsiteX0" fmla="*/ 5138442 w 5138442"/>
              <a:gd name="connsiteY0" fmla="*/ 1626499 h 1626499"/>
              <a:gd name="connsiteX1" fmla="*/ 4992785 w 5138442"/>
              <a:gd name="connsiteY1" fmla="*/ 1626499 h 1626499"/>
              <a:gd name="connsiteX2" fmla="*/ 4960417 w 5138442"/>
              <a:gd name="connsiteY2" fmla="*/ 1569855 h 1626499"/>
              <a:gd name="connsiteX3" fmla="*/ 4798577 w 5138442"/>
              <a:gd name="connsiteY3" fmla="*/ 1577947 h 1626499"/>
              <a:gd name="connsiteX4" fmla="*/ 4798577 w 5138442"/>
              <a:gd name="connsiteY4" fmla="*/ 1577947 h 1626499"/>
              <a:gd name="connsiteX5" fmla="*/ 4784965 w 5138442"/>
              <a:gd name="connsiteY5" fmla="*/ 1554335 h 1626499"/>
              <a:gd name="connsiteX6" fmla="*/ 4617431 w 5138442"/>
              <a:gd name="connsiteY6" fmla="*/ 1551966 h 1626499"/>
              <a:gd name="connsiteX7" fmla="*/ 4559226 w 5138442"/>
              <a:gd name="connsiteY7" fmla="*/ 1513211 h 1626499"/>
              <a:gd name="connsiteX8" fmla="*/ 4321146 w 5138442"/>
              <a:gd name="connsiteY8" fmla="*/ 1513211 h 1626499"/>
              <a:gd name="connsiteX9" fmla="*/ 4256410 w 5138442"/>
              <a:gd name="connsiteY9" fmla="*/ 1480842 h 1626499"/>
              <a:gd name="connsiteX10" fmla="*/ 4164479 w 5138442"/>
              <a:gd name="connsiteY10" fmla="*/ 1469427 h 1626499"/>
              <a:gd name="connsiteX11" fmla="*/ 3884177 w 5138442"/>
              <a:gd name="connsiteY11" fmla="*/ 1464658 h 1626499"/>
              <a:gd name="connsiteX12" fmla="*/ 3819440 w 5138442"/>
              <a:gd name="connsiteY12" fmla="*/ 1416106 h 1626499"/>
              <a:gd name="connsiteX13" fmla="*/ 3722336 w 5138442"/>
              <a:gd name="connsiteY13" fmla="*/ 1416106 h 1626499"/>
              <a:gd name="connsiteX14" fmla="*/ 3641415 w 5138442"/>
              <a:gd name="connsiteY14" fmla="*/ 1391830 h 1626499"/>
              <a:gd name="connsiteX15" fmla="*/ 3552403 w 5138442"/>
              <a:gd name="connsiteY15" fmla="*/ 1375646 h 1626499"/>
              <a:gd name="connsiteX16" fmla="*/ 3495759 w 5138442"/>
              <a:gd name="connsiteY16" fmla="*/ 1367554 h 1626499"/>
              <a:gd name="connsiteX17" fmla="*/ 3414838 w 5138442"/>
              <a:gd name="connsiteY17" fmla="*/ 1351370 h 1626499"/>
              <a:gd name="connsiteX18" fmla="*/ 3374378 w 5138442"/>
              <a:gd name="connsiteY18" fmla="*/ 1335186 h 1626499"/>
              <a:gd name="connsiteX19" fmla="*/ 3325826 w 5138442"/>
              <a:gd name="connsiteY19" fmla="*/ 1302818 h 1626499"/>
              <a:gd name="connsiteX20" fmla="*/ 3139709 w 5138442"/>
              <a:gd name="connsiteY20" fmla="*/ 1286634 h 1626499"/>
              <a:gd name="connsiteX21" fmla="*/ 3002145 w 5138442"/>
              <a:gd name="connsiteY21" fmla="*/ 1278542 h 1626499"/>
              <a:gd name="connsiteX22" fmla="*/ 2896948 w 5138442"/>
              <a:gd name="connsiteY22" fmla="*/ 1254265 h 1626499"/>
              <a:gd name="connsiteX23" fmla="*/ 2735108 w 5138442"/>
              <a:gd name="connsiteY23" fmla="*/ 1189529 h 1626499"/>
              <a:gd name="connsiteX24" fmla="*/ 2646095 w 5138442"/>
              <a:gd name="connsiteY24" fmla="*/ 1173345 h 1626499"/>
              <a:gd name="connsiteX25" fmla="*/ 2500438 w 5138442"/>
              <a:gd name="connsiteY25" fmla="*/ 1140977 h 1626499"/>
              <a:gd name="connsiteX26" fmla="*/ 2411426 w 5138442"/>
              <a:gd name="connsiteY26" fmla="*/ 1132885 h 1626499"/>
              <a:gd name="connsiteX27" fmla="*/ 2346690 w 5138442"/>
              <a:gd name="connsiteY27" fmla="*/ 1092425 h 1626499"/>
              <a:gd name="connsiteX28" fmla="*/ 2142973 w 5138442"/>
              <a:gd name="connsiteY28" fmla="*/ 1069854 h 1626499"/>
              <a:gd name="connsiteX29" fmla="*/ 1950180 w 5138442"/>
              <a:gd name="connsiteY29" fmla="*/ 1043872 h 1626499"/>
              <a:gd name="connsiteX30" fmla="*/ 1844984 w 5138442"/>
              <a:gd name="connsiteY30" fmla="*/ 954860 h 1626499"/>
              <a:gd name="connsiteX31" fmla="*/ 1699327 w 5138442"/>
              <a:gd name="connsiteY31" fmla="*/ 914400 h 1626499"/>
              <a:gd name="connsiteX32" fmla="*/ 1577946 w 5138442"/>
              <a:gd name="connsiteY32" fmla="*/ 890124 h 1626499"/>
              <a:gd name="connsiteX33" fmla="*/ 1461537 w 5138442"/>
              <a:gd name="connsiteY33" fmla="*/ 847959 h 1626499"/>
              <a:gd name="connsiteX34" fmla="*/ 1391830 w 5138442"/>
              <a:gd name="connsiteY34" fmla="*/ 793019 h 1626499"/>
              <a:gd name="connsiteX35" fmla="*/ 1205713 w 5138442"/>
              <a:gd name="connsiteY35" fmla="*/ 752559 h 1626499"/>
              <a:gd name="connsiteX36" fmla="*/ 1076240 w 5138442"/>
              <a:gd name="connsiteY36" fmla="*/ 728283 h 1626499"/>
              <a:gd name="connsiteX37" fmla="*/ 987228 w 5138442"/>
              <a:gd name="connsiteY37" fmla="*/ 704007 h 1626499"/>
              <a:gd name="connsiteX38" fmla="*/ 938676 w 5138442"/>
              <a:gd name="connsiteY38" fmla="*/ 671639 h 1626499"/>
              <a:gd name="connsiteX39" fmla="*/ 906308 w 5138442"/>
              <a:gd name="connsiteY39" fmla="*/ 614995 h 1626499"/>
              <a:gd name="connsiteX40" fmla="*/ 784927 w 5138442"/>
              <a:gd name="connsiteY40" fmla="*/ 550258 h 1626499"/>
              <a:gd name="connsiteX41" fmla="*/ 647362 w 5138442"/>
              <a:gd name="connsiteY41" fmla="*/ 509798 h 1626499"/>
              <a:gd name="connsiteX42" fmla="*/ 558350 w 5138442"/>
              <a:gd name="connsiteY42" fmla="*/ 477430 h 1626499"/>
              <a:gd name="connsiteX43" fmla="*/ 485522 w 5138442"/>
              <a:gd name="connsiteY43" fmla="*/ 428878 h 1626499"/>
              <a:gd name="connsiteX44" fmla="*/ 436969 w 5138442"/>
              <a:gd name="connsiteY44" fmla="*/ 250853 h 1626499"/>
              <a:gd name="connsiteX45" fmla="*/ 364141 w 5138442"/>
              <a:gd name="connsiteY45" fmla="*/ 169933 h 1626499"/>
              <a:gd name="connsiteX46" fmla="*/ 178024 w 5138442"/>
              <a:gd name="connsiteY46" fmla="*/ 72828 h 1626499"/>
              <a:gd name="connsiteX47" fmla="*/ 72828 w 5138442"/>
              <a:gd name="connsiteY47" fmla="*/ 32368 h 1626499"/>
              <a:gd name="connsiteX48" fmla="*/ 0 w 5138442"/>
              <a:gd name="connsiteY48" fmla="*/ 0 h 1626499"/>
              <a:gd name="connsiteX0" fmla="*/ 5138442 w 5138442"/>
              <a:gd name="connsiteY0" fmla="*/ 1626499 h 1626499"/>
              <a:gd name="connsiteX1" fmla="*/ 4992785 w 5138442"/>
              <a:gd name="connsiteY1" fmla="*/ 1626499 h 1626499"/>
              <a:gd name="connsiteX2" fmla="*/ 4960417 w 5138442"/>
              <a:gd name="connsiteY2" fmla="*/ 1569855 h 1626499"/>
              <a:gd name="connsiteX3" fmla="*/ 4798577 w 5138442"/>
              <a:gd name="connsiteY3" fmla="*/ 1577947 h 1626499"/>
              <a:gd name="connsiteX4" fmla="*/ 4798577 w 5138442"/>
              <a:gd name="connsiteY4" fmla="*/ 1577947 h 1626499"/>
              <a:gd name="connsiteX5" fmla="*/ 4784965 w 5138442"/>
              <a:gd name="connsiteY5" fmla="*/ 1554335 h 1626499"/>
              <a:gd name="connsiteX6" fmla="*/ 4617431 w 5138442"/>
              <a:gd name="connsiteY6" fmla="*/ 1551966 h 1626499"/>
              <a:gd name="connsiteX7" fmla="*/ 4559226 w 5138442"/>
              <a:gd name="connsiteY7" fmla="*/ 1513211 h 1626499"/>
              <a:gd name="connsiteX8" fmla="*/ 4321146 w 5138442"/>
              <a:gd name="connsiteY8" fmla="*/ 1513211 h 1626499"/>
              <a:gd name="connsiteX9" fmla="*/ 4200893 w 5138442"/>
              <a:gd name="connsiteY9" fmla="*/ 1480842 h 1626499"/>
              <a:gd name="connsiteX10" fmla="*/ 4164479 w 5138442"/>
              <a:gd name="connsiteY10" fmla="*/ 1469427 h 1626499"/>
              <a:gd name="connsiteX11" fmla="*/ 3884177 w 5138442"/>
              <a:gd name="connsiteY11" fmla="*/ 1464658 h 1626499"/>
              <a:gd name="connsiteX12" fmla="*/ 3819440 w 5138442"/>
              <a:gd name="connsiteY12" fmla="*/ 1416106 h 1626499"/>
              <a:gd name="connsiteX13" fmla="*/ 3722336 w 5138442"/>
              <a:gd name="connsiteY13" fmla="*/ 1416106 h 1626499"/>
              <a:gd name="connsiteX14" fmla="*/ 3641415 w 5138442"/>
              <a:gd name="connsiteY14" fmla="*/ 1391830 h 1626499"/>
              <a:gd name="connsiteX15" fmla="*/ 3552403 w 5138442"/>
              <a:gd name="connsiteY15" fmla="*/ 1375646 h 1626499"/>
              <a:gd name="connsiteX16" fmla="*/ 3495759 w 5138442"/>
              <a:gd name="connsiteY16" fmla="*/ 1367554 h 1626499"/>
              <a:gd name="connsiteX17" fmla="*/ 3414838 w 5138442"/>
              <a:gd name="connsiteY17" fmla="*/ 1351370 h 1626499"/>
              <a:gd name="connsiteX18" fmla="*/ 3374378 w 5138442"/>
              <a:gd name="connsiteY18" fmla="*/ 1335186 h 1626499"/>
              <a:gd name="connsiteX19" fmla="*/ 3325826 w 5138442"/>
              <a:gd name="connsiteY19" fmla="*/ 1302818 h 1626499"/>
              <a:gd name="connsiteX20" fmla="*/ 3139709 w 5138442"/>
              <a:gd name="connsiteY20" fmla="*/ 1286634 h 1626499"/>
              <a:gd name="connsiteX21" fmla="*/ 3002145 w 5138442"/>
              <a:gd name="connsiteY21" fmla="*/ 1278542 h 1626499"/>
              <a:gd name="connsiteX22" fmla="*/ 2896948 w 5138442"/>
              <a:gd name="connsiteY22" fmla="*/ 1254265 h 1626499"/>
              <a:gd name="connsiteX23" fmla="*/ 2735108 w 5138442"/>
              <a:gd name="connsiteY23" fmla="*/ 1189529 h 1626499"/>
              <a:gd name="connsiteX24" fmla="*/ 2646095 w 5138442"/>
              <a:gd name="connsiteY24" fmla="*/ 1173345 h 1626499"/>
              <a:gd name="connsiteX25" fmla="*/ 2500438 w 5138442"/>
              <a:gd name="connsiteY25" fmla="*/ 1140977 h 1626499"/>
              <a:gd name="connsiteX26" fmla="*/ 2411426 w 5138442"/>
              <a:gd name="connsiteY26" fmla="*/ 1132885 h 1626499"/>
              <a:gd name="connsiteX27" fmla="*/ 2346690 w 5138442"/>
              <a:gd name="connsiteY27" fmla="*/ 1092425 h 1626499"/>
              <a:gd name="connsiteX28" fmla="*/ 2142973 w 5138442"/>
              <a:gd name="connsiteY28" fmla="*/ 1069854 h 1626499"/>
              <a:gd name="connsiteX29" fmla="*/ 1950180 w 5138442"/>
              <a:gd name="connsiteY29" fmla="*/ 1043872 h 1626499"/>
              <a:gd name="connsiteX30" fmla="*/ 1844984 w 5138442"/>
              <a:gd name="connsiteY30" fmla="*/ 954860 h 1626499"/>
              <a:gd name="connsiteX31" fmla="*/ 1699327 w 5138442"/>
              <a:gd name="connsiteY31" fmla="*/ 914400 h 1626499"/>
              <a:gd name="connsiteX32" fmla="*/ 1577946 w 5138442"/>
              <a:gd name="connsiteY32" fmla="*/ 890124 h 1626499"/>
              <a:gd name="connsiteX33" fmla="*/ 1461537 w 5138442"/>
              <a:gd name="connsiteY33" fmla="*/ 847959 h 1626499"/>
              <a:gd name="connsiteX34" fmla="*/ 1391830 w 5138442"/>
              <a:gd name="connsiteY34" fmla="*/ 793019 h 1626499"/>
              <a:gd name="connsiteX35" fmla="*/ 1205713 w 5138442"/>
              <a:gd name="connsiteY35" fmla="*/ 752559 h 1626499"/>
              <a:gd name="connsiteX36" fmla="*/ 1076240 w 5138442"/>
              <a:gd name="connsiteY36" fmla="*/ 728283 h 1626499"/>
              <a:gd name="connsiteX37" fmla="*/ 987228 w 5138442"/>
              <a:gd name="connsiteY37" fmla="*/ 704007 h 1626499"/>
              <a:gd name="connsiteX38" fmla="*/ 938676 w 5138442"/>
              <a:gd name="connsiteY38" fmla="*/ 671639 h 1626499"/>
              <a:gd name="connsiteX39" fmla="*/ 906308 w 5138442"/>
              <a:gd name="connsiteY39" fmla="*/ 614995 h 1626499"/>
              <a:gd name="connsiteX40" fmla="*/ 784927 w 5138442"/>
              <a:gd name="connsiteY40" fmla="*/ 550258 h 1626499"/>
              <a:gd name="connsiteX41" fmla="*/ 647362 w 5138442"/>
              <a:gd name="connsiteY41" fmla="*/ 509798 h 1626499"/>
              <a:gd name="connsiteX42" fmla="*/ 558350 w 5138442"/>
              <a:gd name="connsiteY42" fmla="*/ 477430 h 1626499"/>
              <a:gd name="connsiteX43" fmla="*/ 485522 w 5138442"/>
              <a:gd name="connsiteY43" fmla="*/ 428878 h 1626499"/>
              <a:gd name="connsiteX44" fmla="*/ 436969 w 5138442"/>
              <a:gd name="connsiteY44" fmla="*/ 250853 h 1626499"/>
              <a:gd name="connsiteX45" fmla="*/ 364141 w 5138442"/>
              <a:gd name="connsiteY45" fmla="*/ 169933 h 1626499"/>
              <a:gd name="connsiteX46" fmla="*/ 178024 w 5138442"/>
              <a:gd name="connsiteY46" fmla="*/ 72828 h 1626499"/>
              <a:gd name="connsiteX47" fmla="*/ 72828 w 5138442"/>
              <a:gd name="connsiteY47" fmla="*/ 32368 h 1626499"/>
              <a:gd name="connsiteX48" fmla="*/ 0 w 5138442"/>
              <a:gd name="connsiteY48" fmla="*/ 0 h 1626499"/>
              <a:gd name="connsiteX0" fmla="*/ 5138442 w 5138442"/>
              <a:gd name="connsiteY0" fmla="*/ 1626499 h 1626499"/>
              <a:gd name="connsiteX1" fmla="*/ 4992785 w 5138442"/>
              <a:gd name="connsiteY1" fmla="*/ 1626499 h 1626499"/>
              <a:gd name="connsiteX2" fmla="*/ 4960417 w 5138442"/>
              <a:gd name="connsiteY2" fmla="*/ 1569855 h 1626499"/>
              <a:gd name="connsiteX3" fmla="*/ 4798577 w 5138442"/>
              <a:gd name="connsiteY3" fmla="*/ 1577947 h 1626499"/>
              <a:gd name="connsiteX4" fmla="*/ 4798577 w 5138442"/>
              <a:gd name="connsiteY4" fmla="*/ 1577947 h 1626499"/>
              <a:gd name="connsiteX5" fmla="*/ 4784965 w 5138442"/>
              <a:gd name="connsiteY5" fmla="*/ 1554335 h 1626499"/>
              <a:gd name="connsiteX6" fmla="*/ 4617431 w 5138442"/>
              <a:gd name="connsiteY6" fmla="*/ 1551966 h 1626499"/>
              <a:gd name="connsiteX7" fmla="*/ 4559226 w 5138442"/>
              <a:gd name="connsiteY7" fmla="*/ 1513211 h 1626499"/>
              <a:gd name="connsiteX8" fmla="*/ 4321146 w 5138442"/>
              <a:gd name="connsiteY8" fmla="*/ 1513211 h 1626499"/>
              <a:gd name="connsiteX9" fmla="*/ 4295107 w 5138442"/>
              <a:gd name="connsiteY9" fmla="*/ 1489021 h 1626499"/>
              <a:gd name="connsiteX10" fmla="*/ 4200893 w 5138442"/>
              <a:gd name="connsiteY10" fmla="*/ 1480842 h 1626499"/>
              <a:gd name="connsiteX11" fmla="*/ 4164479 w 5138442"/>
              <a:gd name="connsiteY11" fmla="*/ 1469427 h 1626499"/>
              <a:gd name="connsiteX12" fmla="*/ 3884177 w 5138442"/>
              <a:gd name="connsiteY12" fmla="*/ 1464658 h 1626499"/>
              <a:gd name="connsiteX13" fmla="*/ 3819440 w 5138442"/>
              <a:gd name="connsiteY13" fmla="*/ 1416106 h 1626499"/>
              <a:gd name="connsiteX14" fmla="*/ 3722336 w 5138442"/>
              <a:gd name="connsiteY14" fmla="*/ 1416106 h 1626499"/>
              <a:gd name="connsiteX15" fmla="*/ 3641415 w 5138442"/>
              <a:gd name="connsiteY15" fmla="*/ 1391830 h 1626499"/>
              <a:gd name="connsiteX16" fmla="*/ 3552403 w 5138442"/>
              <a:gd name="connsiteY16" fmla="*/ 1375646 h 1626499"/>
              <a:gd name="connsiteX17" fmla="*/ 3495759 w 5138442"/>
              <a:gd name="connsiteY17" fmla="*/ 1367554 h 1626499"/>
              <a:gd name="connsiteX18" fmla="*/ 3414838 w 5138442"/>
              <a:gd name="connsiteY18" fmla="*/ 1351370 h 1626499"/>
              <a:gd name="connsiteX19" fmla="*/ 3374378 w 5138442"/>
              <a:gd name="connsiteY19" fmla="*/ 1335186 h 1626499"/>
              <a:gd name="connsiteX20" fmla="*/ 3325826 w 5138442"/>
              <a:gd name="connsiteY20" fmla="*/ 1302818 h 1626499"/>
              <a:gd name="connsiteX21" fmla="*/ 3139709 w 5138442"/>
              <a:gd name="connsiteY21" fmla="*/ 1286634 h 1626499"/>
              <a:gd name="connsiteX22" fmla="*/ 3002145 w 5138442"/>
              <a:gd name="connsiteY22" fmla="*/ 1278542 h 1626499"/>
              <a:gd name="connsiteX23" fmla="*/ 2896948 w 5138442"/>
              <a:gd name="connsiteY23" fmla="*/ 1254265 h 1626499"/>
              <a:gd name="connsiteX24" fmla="*/ 2735108 w 5138442"/>
              <a:gd name="connsiteY24" fmla="*/ 1189529 h 1626499"/>
              <a:gd name="connsiteX25" fmla="*/ 2646095 w 5138442"/>
              <a:gd name="connsiteY25" fmla="*/ 1173345 h 1626499"/>
              <a:gd name="connsiteX26" fmla="*/ 2500438 w 5138442"/>
              <a:gd name="connsiteY26" fmla="*/ 1140977 h 1626499"/>
              <a:gd name="connsiteX27" fmla="*/ 2411426 w 5138442"/>
              <a:gd name="connsiteY27" fmla="*/ 1132885 h 1626499"/>
              <a:gd name="connsiteX28" fmla="*/ 2346690 w 5138442"/>
              <a:gd name="connsiteY28" fmla="*/ 1092425 h 1626499"/>
              <a:gd name="connsiteX29" fmla="*/ 2142973 w 5138442"/>
              <a:gd name="connsiteY29" fmla="*/ 1069854 h 1626499"/>
              <a:gd name="connsiteX30" fmla="*/ 1950180 w 5138442"/>
              <a:gd name="connsiteY30" fmla="*/ 1043872 h 1626499"/>
              <a:gd name="connsiteX31" fmla="*/ 1844984 w 5138442"/>
              <a:gd name="connsiteY31" fmla="*/ 954860 h 1626499"/>
              <a:gd name="connsiteX32" fmla="*/ 1699327 w 5138442"/>
              <a:gd name="connsiteY32" fmla="*/ 914400 h 1626499"/>
              <a:gd name="connsiteX33" fmla="*/ 1577946 w 5138442"/>
              <a:gd name="connsiteY33" fmla="*/ 890124 h 1626499"/>
              <a:gd name="connsiteX34" fmla="*/ 1461537 w 5138442"/>
              <a:gd name="connsiteY34" fmla="*/ 847959 h 1626499"/>
              <a:gd name="connsiteX35" fmla="*/ 1391830 w 5138442"/>
              <a:gd name="connsiteY35" fmla="*/ 793019 h 1626499"/>
              <a:gd name="connsiteX36" fmla="*/ 1205713 w 5138442"/>
              <a:gd name="connsiteY36" fmla="*/ 752559 h 1626499"/>
              <a:gd name="connsiteX37" fmla="*/ 1076240 w 5138442"/>
              <a:gd name="connsiteY37" fmla="*/ 728283 h 1626499"/>
              <a:gd name="connsiteX38" fmla="*/ 987228 w 5138442"/>
              <a:gd name="connsiteY38" fmla="*/ 704007 h 1626499"/>
              <a:gd name="connsiteX39" fmla="*/ 938676 w 5138442"/>
              <a:gd name="connsiteY39" fmla="*/ 671639 h 1626499"/>
              <a:gd name="connsiteX40" fmla="*/ 906308 w 5138442"/>
              <a:gd name="connsiteY40" fmla="*/ 614995 h 1626499"/>
              <a:gd name="connsiteX41" fmla="*/ 784927 w 5138442"/>
              <a:gd name="connsiteY41" fmla="*/ 550258 h 1626499"/>
              <a:gd name="connsiteX42" fmla="*/ 647362 w 5138442"/>
              <a:gd name="connsiteY42" fmla="*/ 509798 h 1626499"/>
              <a:gd name="connsiteX43" fmla="*/ 558350 w 5138442"/>
              <a:gd name="connsiteY43" fmla="*/ 477430 h 1626499"/>
              <a:gd name="connsiteX44" fmla="*/ 485522 w 5138442"/>
              <a:gd name="connsiteY44" fmla="*/ 428878 h 1626499"/>
              <a:gd name="connsiteX45" fmla="*/ 436969 w 5138442"/>
              <a:gd name="connsiteY45" fmla="*/ 250853 h 1626499"/>
              <a:gd name="connsiteX46" fmla="*/ 364141 w 5138442"/>
              <a:gd name="connsiteY46" fmla="*/ 169933 h 1626499"/>
              <a:gd name="connsiteX47" fmla="*/ 178024 w 5138442"/>
              <a:gd name="connsiteY47" fmla="*/ 72828 h 1626499"/>
              <a:gd name="connsiteX48" fmla="*/ 72828 w 5138442"/>
              <a:gd name="connsiteY48" fmla="*/ 32368 h 1626499"/>
              <a:gd name="connsiteX49" fmla="*/ 0 w 5138442"/>
              <a:gd name="connsiteY49" fmla="*/ 0 h 1626499"/>
              <a:gd name="connsiteX0" fmla="*/ 5138442 w 5138442"/>
              <a:gd name="connsiteY0" fmla="*/ 1626499 h 1626499"/>
              <a:gd name="connsiteX1" fmla="*/ 4992785 w 5138442"/>
              <a:gd name="connsiteY1" fmla="*/ 1626499 h 1626499"/>
              <a:gd name="connsiteX2" fmla="*/ 4976746 w 5138442"/>
              <a:gd name="connsiteY2" fmla="*/ 1579653 h 1626499"/>
              <a:gd name="connsiteX3" fmla="*/ 4798577 w 5138442"/>
              <a:gd name="connsiteY3" fmla="*/ 1577947 h 1626499"/>
              <a:gd name="connsiteX4" fmla="*/ 4798577 w 5138442"/>
              <a:gd name="connsiteY4" fmla="*/ 1577947 h 1626499"/>
              <a:gd name="connsiteX5" fmla="*/ 4784965 w 5138442"/>
              <a:gd name="connsiteY5" fmla="*/ 1554335 h 1626499"/>
              <a:gd name="connsiteX6" fmla="*/ 4617431 w 5138442"/>
              <a:gd name="connsiteY6" fmla="*/ 1551966 h 1626499"/>
              <a:gd name="connsiteX7" fmla="*/ 4559226 w 5138442"/>
              <a:gd name="connsiteY7" fmla="*/ 1513211 h 1626499"/>
              <a:gd name="connsiteX8" fmla="*/ 4321146 w 5138442"/>
              <a:gd name="connsiteY8" fmla="*/ 1513211 h 1626499"/>
              <a:gd name="connsiteX9" fmla="*/ 4295107 w 5138442"/>
              <a:gd name="connsiteY9" fmla="*/ 1489021 h 1626499"/>
              <a:gd name="connsiteX10" fmla="*/ 4200893 w 5138442"/>
              <a:gd name="connsiteY10" fmla="*/ 1480842 h 1626499"/>
              <a:gd name="connsiteX11" fmla="*/ 4164479 w 5138442"/>
              <a:gd name="connsiteY11" fmla="*/ 1469427 h 1626499"/>
              <a:gd name="connsiteX12" fmla="*/ 3884177 w 5138442"/>
              <a:gd name="connsiteY12" fmla="*/ 1464658 h 1626499"/>
              <a:gd name="connsiteX13" fmla="*/ 3819440 w 5138442"/>
              <a:gd name="connsiteY13" fmla="*/ 1416106 h 1626499"/>
              <a:gd name="connsiteX14" fmla="*/ 3722336 w 5138442"/>
              <a:gd name="connsiteY14" fmla="*/ 1416106 h 1626499"/>
              <a:gd name="connsiteX15" fmla="*/ 3641415 w 5138442"/>
              <a:gd name="connsiteY15" fmla="*/ 1391830 h 1626499"/>
              <a:gd name="connsiteX16" fmla="*/ 3552403 w 5138442"/>
              <a:gd name="connsiteY16" fmla="*/ 1375646 h 1626499"/>
              <a:gd name="connsiteX17" fmla="*/ 3495759 w 5138442"/>
              <a:gd name="connsiteY17" fmla="*/ 1367554 h 1626499"/>
              <a:gd name="connsiteX18" fmla="*/ 3414838 w 5138442"/>
              <a:gd name="connsiteY18" fmla="*/ 1351370 h 1626499"/>
              <a:gd name="connsiteX19" fmla="*/ 3374378 w 5138442"/>
              <a:gd name="connsiteY19" fmla="*/ 1335186 h 1626499"/>
              <a:gd name="connsiteX20" fmla="*/ 3325826 w 5138442"/>
              <a:gd name="connsiteY20" fmla="*/ 1302818 h 1626499"/>
              <a:gd name="connsiteX21" fmla="*/ 3139709 w 5138442"/>
              <a:gd name="connsiteY21" fmla="*/ 1286634 h 1626499"/>
              <a:gd name="connsiteX22" fmla="*/ 3002145 w 5138442"/>
              <a:gd name="connsiteY22" fmla="*/ 1278542 h 1626499"/>
              <a:gd name="connsiteX23" fmla="*/ 2896948 w 5138442"/>
              <a:gd name="connsiteY23" fmla="*/ 1254265 h 1626499"/>
              <a:gd name="connsiteX24" fmla="*/ 2735108 w 5138442"/>
              <a:gd name="connsiteY24" fmla="*/ 1189529 h 1626499"/>
              <a:gd name="connsiteX25" fmla="*/ 2646095 w 5138442"/>
              <a:gd name="connsiteY25" fmla="*/ 1173345 h 1626499"/>
              <a:gd name="connsiteX26" fmla="*/ 2500438 w 5138442"/>
              <a:gd name="connsiteY26" fmla="*/ 1140977 h 1626499"/>
              <a:gd name="connsiteX27" fmla="*/ 2411426 w 5138442"/>
              <a:gd name="connsiteY27" fmla="*/ 1132885 h 1626499"/>
              <a:gd name="connsiteX28" fmla="*/ 2346690 w 5138442"/>
              <a:gd name="connsiteY28" fmla="*/ 1092425 h 1626499"/>
              <a:gd name="connsiteX29" fmla="*/ 2142973 w 5138442"/>
              <a:gd name="connsiteY29" fmla="*/ 1069854 h 1626499"/>
              <a:gd name="connsiteX30" fmla="*/ 1950180 w 5138442"/>
              <a:gd name="connsiteY30" fmla="*/ 1043872 h 1626499"/>
              <a:gd name="connsiteX31" fmla="*/ 1844984 w 5138442"/>
              <a:gd name="connsiteY31" fmla="*/ 954860 h 1626499"/>
              <a:gd name="connsiteX32" fmla="*/ 1699327 w 5138442"/>
              <a:gd name="connsiteY32" fmla="*/ 914400 h 1626499"/>
              <a:gd name="connsiteX33" fmla="*/ 1577946 w 5138442"/>
              <a:gd name="connsiteY33" fmla="*/ 890124 h 1626499"/>
              <a:gd name="connsiteX34" fmla="*/ 1461537 w 5138442"/>
              <a:gd name="connsiteY34" fmla="*/ 847959 h 1626499"/>
              <a:gd name="connsiteX35" fmla="*/ 1391830 w 5138442"/>
              <a:gd name="connsiteY35" fmla="*/ 793019 h 1626499"/>
              <a:gd name="connsiteX36" fmla="*/ 1205713 w 5138442"/>
              <a:gd name="connsiteY36" fmla="*/ 752559 h 1626499"/>
              <a:gd name="connsiteX37" fmla="*/ 1076240 w 5138442"/>
              <a:gd name="connsiteY37" fmla="*/ 728283 h 1626499"/>
              <a:gd name="connsiteX38" fmla="*/ 987228 w 5138442"/>
              <a:gd name="connsiteY38" fmla="*/ 704007 h 1626499"/>
              <a:gd name="connsiteX39" fmla="*/ 938676 w 5138442"/>
              <a:gd name="connsiteY39" fmla="*/ 671639 h 1626499"/>
              <a:gd name="connsiteX40" fmla="*/ 906308 w 5138442"/>
              <a:gd name="connsiteY40" fmla="*/ 614995 h 1626499"/>
              <a:gd name="connsiteX41" fmla="*/ 784927 w 5138442"/>
              <a:gd name="connsiteY41" fmla="*/ 550258 h 1626499"/>
              <a:gd name="connsiteX42" fmla="*/ 647362 w 5138442"/>
              <a:gd name="connsiteY42" fmla="*/ 509798 h 1626499"/>
              <a:gd name="connsiteX43" fmla="*/ 558350 w 5138442"/>
              <a:gd name="connsiteY43" fmla="*/ 477430 h 1626499"/>
              <a:gd name="connsiteX44" fmla="*/ 485522 w 5138442"/>
              <a:gd name="connsiteY44" fmla="*/ 428878 h 1626499"/>
              <a:gd name="connsiteX45" fmla="*/ 436969 w 5138442"/>
              <a:gd name="connsiteY45" fmla="*/ 250853 h 1626499"/>
              <a:gd name="connsiteX46" fmla="*/ 364141 w 5138442"/>
              <a:gd name="connsiteY46" fmla="*/ 169933 h 1626499"/>
              <a:gd name="connsiteX47" fmla="*/ 178024 w 5138442"/>
              <a:gd name="connsiteY47" fmla="*/ 72828 h 1626499"/>
              <a:gd name="connsiteX48" fmla="*/ 72828 w 5138442"/>
              <a:gd name="connsiteY48" fmla="*/ 32368 h 1626499"/>
              <a:gd name="connsiteX49" fmla="*/ 0 w 5138442"/>
              <a:gd name="connsiteY49" fmla="*/ 0 h 1626499"/>
              <a:gd name="connsiteX0" fmla="*/ 5138442 w 5138442"/>
              <a:gd name="connsiteY0" fmla="*/ 1626499 h 1626499"/>
              <a:gd name="connsiteX1" fmla="*/ 4992785 w 5138442"/>
              <a:gd name="connsiteY1" fmla="*/ 1626499 h 1626499"/>
              <a:gd name="connsiteX2" fmla="*/ 4976746 w 5138442"/>
              <a:gd name="connsiteY2" fmla="*/ 1579653 h 1626499"/>
              <a:gd name="connsiteX3" fmla="*/ 4798577 w 5138442"/>
              <a:gd name="connsiteY3" fmla="*/ 1577947 h 1626499"/>
              <a:gd name="connsiteX4" fmla="*/ 4798577 w 5138442"/>
              <a:gd name="connsiteY4" fmla="*/ 1577947 h 1626499"/>
              <a:gd name="connsiteX5" fmla="*/ 4784965 w 5138442"/>
              <a:gd name="connsiteY5" fmla="*/ 1554335 h 1626499"/>
              <a:gd name="connsiteX6" fmla="*/ 4617431 w 5138442"/>
              <a:gd name="connsiteY6" fmla="*/ 1551966 h 1626499"/>
              <a:gd name="connsiteX7" fmla="*/ 4559226 w 5138442"/>
              <a:gd name="connsiteY7" fmla="*/ 1513211 h 1626499"/>
              <a:gd name="connsiteX8" fmla="*/ 4321146 w 5138442"/>
              <a:gd name="connsiteY8" fmla="*/ 1513211 h 1626499"/>
              <a:gd name="connsiteX9" fmla="*/ 4295107 w 5138442"/>
              <a:gd name="connsiteY9" fmla="*/ 1489021 h 1626499"/>
              <a:gd name="connsiteX10" fmla="*/ 4200893 w 5138442"/>
              <a:gd name="connsiteY10" fmla="*/ 1480842 h 1626499"/>
              <a:gd name="connsiteX11" fmla="*/ 4164479 w 5138442"/>
              <a:gd name="connsiteY11" fmla="*/ 1469427 h 1626499"/>
              <a:gd name="connsiteX12" fmla="*/ 3884177 w 5138442"/>
              <a:gd name="connsiteY12" fmla="*/ 1464658 h 1626499"/>
              <a:gd name="connsiteX13" fmla="*/ 3819440 w 5138442"/>
              <a:gd name="connsiteY13" fmla="*/ 1416106 h 1626499"/>
              <a:gd name="connsiteX14" fmla="*/ 3722336 w 5138442"/>
              <a:gd name="connsiteY14" fmla="*/ 1416106 h 1626499"/>
              <a:gd name="connsiteX15" fmla="*/ 3641415 w 5138442"/>
              <a:gd name="connsiteY15" fmla="*/ 1391830 h 1626499"/>
              <a:gd name="connsiteX16" fmla="*/ 3552403 w 5138442"/>
              <a:gd name="connsiteY16" fmla="*/ 1375646 h 1626499"/>
              <a:gd name="connsiteX17" fmla="*/ 3495759 w 5138442"/>
              <a:gd name="connsiteY17" fmla="*/ 1367554 h 1626499"/>
              <a:gd name="connsiteX18" fmla="*/ 3414838 w 5138442"/>
              <a:gd name="connsiteY18" fmla="*/ 1351370 h 1626499"/>
              <a:gd name="connsiteX19" fmla="*/ 3374378 w 5138442"/>
              <a:gd name="connsiteY19" fmla="*/ 1335186 h 1626499"/>
              <a:gd name="connsiteX20" fmla="*/ 3325826 w 5138442"/>
              <a:gd name="connsiteY20" fmla="*/ 1302818 h 1626499"/>
              <a:gd name="connsiteX21" fmla="*/ 3139709 w 5138442"/>
              <a:gd name="connsiteY21" fmla="*/ 1286634 h 1626499"/>
              <a:gd name="connsiteX22" fmla="*/ 3002145 w 5138442"/>
              <a:gd name="connsiteY22" fmla="*/ 1278542 h 1626499"/>
              <a:gd name="connsiteX23" fmla="*/ 2896948 w 5138442"/>
              <a:gd name="connsiteY23" fmla="*/ 1254265 h 1626499"/>
              <a:gd name="connsiteX24" fmla="*/ 2735108 w 5138442"/>
              <a:gd name="connsiteY24" fmla="*/ 1189529 h 1626499"/>
              <a:gd name="connsiteX25" fmla="*/ 2646095 w 5138442"/>
              <a:gd name="connsiteY25" fmla="*/ 1173345 h 1626499"/>
              <a:gd name="connsiteX26" fmla="*/ 2500438 w 5138442"/>
              <a:gd name="connsiteY26" fmla="*/ 1140977 h 1626499"/>
              <a:gd name="connsiteX27" fmla="*/ 2411426 w 5138442"/>
              <a:gd name="connsiteY27" fmla="*/ 1132885 h 1626499"/>
              <a:gd name="connsiteX28" fmla="*/ 2346690 w 5138442"/>
              <a:gd name="connsiteY28" fmla="*/ 1092425 h 1626499"/>
              <a:gd name="connsiteX29" fmla="*/ 2142973 w 5138442"/>
              <a:gd name="connsiteY29" fmla="*/ 1069854 h 1626499"/>
              <a:gd name="connsiteX30" fmla="*/ 1950180 w 5138442"/>
              <a:gd name="connsiteY30" fmla="*/ 1043872 h 1626499"/>
              <a:gd name="connsiteX31" fmla="*/ 1844984 w 5138442"/>
              <a:gd name="connsiteY31" fmla="*/ 954860 h 1626499"/>
              <a:gd name="connsiteX32" fmla="*/ 1699327 w 5138442"/>
              <a:gd name="connsiteY32" fmla="*/ 914400 h 1626499"/>
              <a:gd name="connsiteX33" fmla="*/ 1577946 w 5138442"/>
              <a:gd name="connsiteY33" fmla="*/ 890124 h 1626499"/>
              <a:gd name="connsiteX34" fmla="*/ 1461537 w 5138442"/>
              <a:gd name="connsiteY34" fmla="*/ 847959 h 1626499"/>
              <a:gd name="connsiteX35" fmla="*/ 1391830 w 5138442"/>
              <a:gd name="connsiteY35" fmla="*/ 793019 h 1626499"/>
              <a:gd name="connsiteX36" fmla="*/ 1205713 w 5138442"/>
              <a:gd name="connsiteY36" fmla="*/ 752559 h 1626499"/>
              <a:gd name="connsiteX37" fmla="*/ 1076240 w 5138442"/>
              <a:gd name="connsiteY37" fmla="*/ 728283 h 1626499"/>
              <a:gd name="connsiteX38" fmla="*/ 987228 w 5138442"/>
              <a:gd name="connsiteY38" fmla="*/ 704007 h 1626499"/>
              <a:gd name="connsiteX39" fmla="*/ 938676 w 5138442"/>
              <a:gd name="connsiteY39" fmla="*/ 671639 h 1626499"/>
              <a:gd name="connsiteX40" fmla="*/ 906308 w 5138442"/>
              <a:gd name="connsiteY40" fmla="*/ 614995 h 1626499"/>
              <a:gd name="connsiteX41" fmla="*/ 784927 w 5138442"/>
              <a:gd name="connsiteY41" fmla="*/ 550258 h 1626499"/>
              <a:gd name="connsiteX42" fmla="*/ 647362 w 5138442"/>
              <a:gd name="connsiteY42" fmla="*/ 509798 h 1626499"/>
              <a:gd name="connsiteX43" fmla="*/ 558350 w 5138442"/>
              <a:gd name="connsiteY43" fmla="*/ 477430 h 1626499"/>
              <a:gd name="connsiteX44" fmla="*/ 485522 w 5138442"/>
              <a:gd name="connsiteY44" fmla="*/ 428878 h 1626499"/>
              <a:gd name="connsiteX45" fmla="*/ 467690 w 5138442"/>
              <a:gd name="connsiteY45" fmla="*/ 293770 h 1626499"/>
              <a:gd name="connsiteX46" fmla="*/ 436969 w 5138442"/>
              <a:gd name="connsiteY46" fmla="*/ 250853 h 1626499"/>
              <a:gd name="connsiteX47" fmla="*/ 364141 w 5138442"/>
              <a:gd name="connsiteY47" fmla="*/ 169933 h 1626499"/>
              <a:gd name="connsiteX48" fmla="*/ 178024 w 5138442"/>
              <a:gd name="connsiteY48" fmla="*/ 72828 h 1626499"/>
              <a:gd name="connsiteX49" fmla="*/ 72828 w 5138442"/>
              <a:gd name="connsiteY49" fmla="*/ 32368 h 1626499"/>
              <a:gd name="connsiteX50" fmla="*/ 0 w 5138442"/>
              <a:gd name="connsiteY50" fmla="*/ 0 h 1626499"/>
              <a:gd name="connsiteX0" fmla="*/ 5138442 w 5138442"/>
              <a:gd name="connsiteY0" fmla="*/ 1626499 h 1626499"/>
              <a:gd name="connsiteX1" fmla="*/ 4992785 w 5138442"/>
              <a:gd name="connsiteY1" fmla="*/ 1626499 h 1626499"/>
              <a:gd name="connsiteX2" fmla="*/ 4976746 w 5138442"/>
              <a:gd name="connsiteY2" fmla="*/ 1579653 h 1626499"/>
              <a:gd name="connsiteX3" fmla="*/ 4798577 w 5138442"/>
              <a:gd name="connsiteY3" fmla="*/ 1577947 h 1626499"/>
              <a:gd name="connsiteX4" fmla="*/ 4798577 w 5138442"/>
              <a:gd name="connsiteY4" fmla="*/ 1577947 h 1626499"/>
              <a:gd name="connsiteX5" fmla="*/ 4784965 w 5138442"/>
              <a:gd name="connsiteY5" fmla="*/ 1554335 h 1626499"/>
              <a:gd name="connsiteX6" fmla="*/ 4617431 w 5138442"/>
              <a:gd name="connsiteY6" fmla="*/ 1551966 h 1626499"/>
              <a:gd name="connsiteX7" fmla="*/ 4559226 w 5138442"/>
              <a:gd name="connsiteY7" fmla="*/ 1513211 h 1626499"/>
              <a:gd name="connsiteX8" fmla="*/ 4321146 w 5138442"/>
              <a:gd name="connsiteY8" fmla="*/ 1513211 h 1626499"/>
              <a:gd name="connsiteX9" fmla="*/ 4295107 w 5138442"/>
              <a:gd name="connsiteY9" fmla="*/ 1489021 h 1626499"/>
              <a:gd name="connsiteX10" fmla="*/ 4200893 w 5138442"/>
              <a:gd name="connsiteY10" fmla="*/ 1480842 h 1626499"/>
              <a:gd name="connsiteX11" fmla="*/ 4164479 w 5138442"/>
              <a:gd name="connsiteY11" fmla="*/ 1469427 h 1626499"/>
              <a:gd name="connsiteX12" fmla="*/ 3884177 w 5138442"/>
              <a:gd name="connsiteY12" fmla="*/ 1464658 h 1626499"/>
              <a:gd name="connsiteX13" fmla="*/ 3819440 w 5138442"/>
              <a:gd name="connsiteY13" fmla="*/ 1416106 h 1626499"/>
              <a:gd name="connsiteX14" fmla="*/ 3722336 w 5138442"/>
              <a:gd name="connsiteY14" fmla="*/ 1416106 h 1626499"/>
              <a:gd name="connsiteX15" fmla="*/ 3641415 w 5138442"/>
              <a:gd name="connsiteY15" fmla="*/ 1391830 h 1626499"/>
              <a:gd name="connsiteX16" fmla="*/ 3552403 w 5138442"/>
              <a:gd name="connsiteY16" fmla="*/ 1375646 h 1626499"/>
              <a:gd name="connsiteX17" fmla="*/ 3495759 w 5138442"/>
              <a:gd name="connsiteY17" fmla="*/ 1367554 h 1626499"/>
              <a:gd name="connsiteX18" fmla="*/ 3414838 w 5138442"/>
              <a:gd name="connsiteY18" fmla="*/ 1351370 h 1626499"/>
              <a:gd name="connsiteX19" fmla="*/ 3374378 w 5138442"/>
              <a:gd name="connsiteY19" fmla="*/ 1335186 h 1626499"/>
              <a:gd name="connsiteX20" fmla="*/ 3325826 w 5138442"/>
              <a:gd name="connsiteY20" fmla="*/ 1302818 h 1626499"/>
              <a:gd name="connsiteX21" fmla="*/ 3139709 w 5138442"/>
              <a:gd name="connsiteY21" fmla="*/ 1286634 h 1626499"/>
              <a:gd name="connsiteX22" fmla="*/ 3002145 w 5138442"/>
              <a:gd name="connsiteY22" fmla="*/ 1278542 h 1626499"/>
              <a:gd name="connsiteX23" fmla="*/ 2896948 w 5138442"/>
              <a:gd name="connsiteY23" fmla="*/ 1254265 h 1626499"/>
              <a:gd name="connsiteX24" fmla="*/ 2735108 w 5138442"/>
              <a:gd name="connsiteY24" fmla="*/ 1189529 h 1626499"/>
              <a:gd name="connsiteX25" fmla="*/ 2646095 w 5138442"/>
              <a:gd name="connsiteY25" fmla="*/ 1173345 h 1626499"/>
              <a:gd name="connsiteX26" fmla="*/ 2500438 w 5138442"/>
              <a:gd name="connsiteY26" fmla="*/ 1140977 h 1626499"/>
              <a:gd name="connsiteX27" fmla="*/ 2411426 w 5138442"/>
              <a:gd name="connsiteY27" fmla="*/ 1132885 h 1626499"/>
              <a:gd name="connsiteX28" fmla="*/ 2346690 w 5138442"/>
              <a:gd name="connsiteY28" fmla="*/ 1092425 h 1626499"/>
              <a:gd name="connsiteX29" fmla="*/ 2142973 w 5138442"/>
              <a:gd name="connsiteY29" fmla="*/ 1069854 h 1626499"/>
              <a:gd name="connsiteX30" fmla="*/ 1950180 w 5138442"/>
              <a:gd name="connsiteY30" fmla="*/ 1043872 h 1626499"/>
              <a:gd name="connsiteX31" fmla="*/ 1844984 w 5138442"/>
              <a:gd name="connsiteY31" fmla="*/ 954860 h 1626499"/>
              <a:gd name="connsiteX32" fmla="*/ 1699327 w 5138442"/>
              <a:gd name="connsiteY32" fmla="*/ 914400 h 1626499"/>
              <a:gd name="connsiteX33" fmla="*/ 1577946 w 5138442"/>
              <a:gd name="connsiteY33" fmla="*/ 890124 h 1626499"/>
              <a:gd name="connsiteX34" fmla="*/ 1461537 w 5138442"/>
              <a:gd name="connsiteY34" fmla="*/ 847959 h 1626499"/>
              <a:gd name="connsiteX35" fmla="*/ 1391830 w 5138442"/>
              <a:gd name="connsiteY35" fmla="*/ 793019 h 1626499"/>
              <a:gd name="connsiteX36" fmla="*/ 1205713 w 5138442"/>
              <a:gd name="connsiteY36" fmla="*/ 752559 h 1626499"/>
              <a:gd name="connsiteX37" fmla="*/ 1076240 w 5138442"/>
              <a:gd name="connsiteY37" fmla="*/ 728283 h 1626499"/>
              <a:gd name="connsiteX38" fmla="*/ 987228 w 5138442"/>
              <a:gd name="connsiteY38" fmla="*/ 704007 h 1626499"/>
              <a:gd name="connsiteX39" fmla="*/ 938676 w 5138442"/>
              <a:gd name="connsiteY39" fmla="*/ 671639 h 1626499"/>
              <a:gd name="connsiteX40" fmla="*/ 906308 w 5138442"/>
              <a:gd name="connsiteY40" fmla="*/ 614995 h 1626499"/>
              <a:gd name="connsiteX41" fmla="*/ 784927 w 5138442"/>
              <a:gd name="connsiteY41" fmla="*/ 550258 h 1626499"/>
              <a:gd name="connsiteX42" fmla="*/ 647362 w 5138442"/>
              <a:gd name="connsiteY42" fmla="*/ 509798 h 1626499"/>
              <a:gd name="connsiteX43" fmla="*/ 558350 w 5138442"/>
              <a:gd name="connsiteY43" fmla="*/ 477430 h 1626499"/>
              <a:gd name="connsiteX44" fmla="*/ 485522 w 5138442"/>
              <a:gd name="connsiteY44" fmla="*/ 428878 h 1626499"/>
              <a:gd name="connsiteX45" fmla="*/ 467690 w 5138442"/>
              <a:gd name="connsiteY45" fmla="*/ 293770 h 1626499"/>
              <a:gd name="connsiteX46" fmla="*/ 430437 w 5138442"/>
              <a:gd name="connsiteY46" fmla="*/ 218196 h 1626499"/>
              <a:gd name="connsiteX47" fmla="*/ 364141 w 5138442"/>
              <a:gd name="connsiteY47" fmla="*/ 169933 h 1626499"/>
              <a:gd name="connsiteX48" fmla="*/ 178024 w 5138442"/>
              <a:gd name="connsiteY48" fmla="*/ 72828 h 1626499"/>
              <a:gd name="connsiteX49" fmla="*/ 72828 w 5138442"/>
              <a:gd name="connsiteY49" fmla="*/ 32368 h 1626499"/>
              <a:gd name="connsiteX50" fmla="*/ 0 w 5138442"/>
              <a:gd name="connsiteY50" fmla="*/ 0 h 1626499"/>
              <a:gd name="connsiteX0" fmla="*/ 5138442 w 5138442"/>
              <a:gd name="connsiteY0" fmla="*/ 1626499 h 1626499"/>
              <a:gd name="connsiteX1" fmla="*/ 4992785 w 5138442"/>
              <a:gd name="connsiteY1" fmla="*/ 1626499 h 1626499"/>
              <a:gd name="connsiteX2" fmla="*/ 4976746 w 5138442"/>
              <a:gd name="connsiteY2" fmla="*/ 1579653 h 1626499"/>
              <a:gd name="connsiteX3" fmla="*/ 4798577 w 5138442"/>
              <a:gd name="connsiteY3" fmla="*/ 1577947 h 1626499"/>
              <a:gd name="connsiteX4" fmla="*/ 4798577 w 5138442"/>
              <a:gd name="connsiteY4" fmla="*/ 1577947 h 1626499"/>
              <a:gd name="connsiteX5" fmla="*/ 4784965 w 5138442"/>
              <a:gd name="connsiteY5" fmla="*/ 1554335 h 1626499"/>
              <a:gd name="connsiteX6" fmla="*/ 4617431 w 5138442"/>
              <a:gd name="connsiteY6" fmla="*/ 1551966 h 1626499"/>
              <a:gd name="connsiteX7" fmla="*/ 4559226 w 5138442"/>
              <a:gd name="connsiteY7" fmla="*/ 1513211 h 1626499"/>
              <a:gd name="connsiteX8" fmla="*/ 4321146 w 5138442"/>
              <a:gd name="connsiteY8" fmla="*/ 1513211 h 1626499"/>
              <a:gd name="connsiteX9" fmla="*/ 4295107 w 5138442"/>
              <a:gd name="connsiteY9" fmla="*/ 1489021 h 1626499"/>
              <a:gd name="connsiteX10" fmla="*/ 4200893 w 5138442"/>
              <a:gd name="connsiteY10" fmla="*/ 1480842 h 1626499"/>
              <a:gd name="connsiteX11" fmla="*/ 4164479 w 5138442"/>
              <a:gd name="connsiteY11" fmla="*/ 1469427 h 1626499"/>
              <a:gd name="connsiteX12" fmla="*/ 3884177 w 5138442"/>
              <a:gd name="connsiteY12" fmla="*/ 1464658 h 1626499"/>
              <a:gd name="connsiteX13" fmla="*/ 3819440 w 5138442"/>
              <a:gd name="connsiteY13" fmla="*/ 1416106 h 1626499"/>
              <a:gd name="connsiteX14" fmla="*/ 3722336 w 5138442"/>
              <a:gd name="connsiteY14" fmla="*/ 1416106 h 1626499"/>
              <a:gd name="connsiteX15" fmla="*/ 3641415 w 5138442"/>
              <a:gd name="connsiteY15" fmla="*/ 1391830 h 1626499"/>
              <a:gd name="connsiteX16" fmla="*/ 3552403 w 5138442"/>
              <a:gd name="connsiteY16" fmla="*/ 1375646 h 1626499"/>
              <a:gd name="connsiteX17" fmla="*/ 3495759 w 5138442"/>
              <a:gd name="connsiteY17" fmla="*/ 1367554 h 1626499"/>
              <a:gd name="connsiteX18" fmla="*/ 3414838 w 5138442"/>
              <a:gd name="connsiteY18" fmla="*/ 1351370 h 1626499"/>
              <a:gd name="connsiteX19" fmla="*/ 3374378 w 5138442"/>
              <a:gd name="connsiteY19" fmla="*/ 1335186 h 1626499"/>
              <a:gd name="connsiteX20" fmla="*/ 3325826 w 5138442"/>
              <a:gd name="connsiteY20" fmla="*/ 1302818 h 1626499"/>
              <a:gd name="connsiteX21" fmla="*/ 3139709 w 5138442"/>
              <a:gd name="connsiteY21" fmla="*/ 1286634 h 1626499"/>
              <a:gd name="connsiteX22" fmla="*/ 3002145 w 5138442"/>
              <a:gd name="connsiteY22" fmla="*/ 1278542 h 1626499"/>
              <a:gd name="connsiteX23" fmla="*/ 2896948 w 5138442"/>
              <a:gd name="connsiteY23" fmla="*/ 1254265 h 1626499"/>
              <a:gd name="connsiteX24" fmla="*/ 2735108 w 5138442"/>
              <a:gd name="connsiteY24" fmla="*/ 1189529 h 1626499"/>
              <a:gd name="connsiteX25" fmla="*/ 2646095 w 5138442"/>
              <a:gd name="connsiteY25" fmla="*/ 1173345 h 1626499"/>
              <a:gd name="connsiteX26" fmla="*/ 2500438 w 5138442"/>
              <a:gd name="connsiteY26" fmla="*/ 1140977 h 1626499"/>
              <a:gd name="connsiteX27" fmla="*/ 2411426 w 5138442"/>
              <a:gd name="connsiteY27" fmla="*/ 1132885 h 1626499"/>
              <a:gd name="connsiteX28" fmla="*/ 2346690 w 5138442"/>
              <a:gd name="connsiteY28" fmla="*/ 1092425 h 1626499"/>
              <a:gd name="connsiteX29" fmla="*/ 2142973 w 5138442"/>
              <a:gd name="connsiteY29" fmla="*/ 1069854 h 1626499"/>
              <a:gd name="connsiteX30" fmla="*/ 1950180 w 5138442"/>
              <a:gd name="connsiteY30" fmla="*/ 1043872 h 1626499"/>
              <a:gd name="connsiteX31" fmla="*/ 1844984 w 5138442"/>
              <a:gd name="connsiteY31" fmla="*/ 954860 h 1626499"/>
              <a:gd name="connsiteX32" fmla="*/ 1699327 w 5138442"/>
              <a:gd name="connsiteY32" fmla="*/ 914400 h 1626499"/>
              <a:gd name="connsiteX33" fmla="*/ 1577946 w 5138442"/>
              <a:gd name="connsiteY33" fmla="*/ 890124 h 1626499"/>
              <a:gd name="connsiteX34" fmla="*/ 1461537 w 5138442"/>
              <a:gd name="connsiteY34" fmla="*/ 847959 h 1626499"/>
              <a:gd name="connsiteX35" fmla="*/ 1391830 w 5138442"/>
              <a:gd name="connsiteY35" fmla="*/ 793019 h 1626499"/>
              <a:gd name="connsiteX36" fmla="*/ 1205713 w 5138442"/>
              <a:gd name="connsiteY36" fmla="*/ 752559 h 1626499"/>
              <a:gd name="connsiteX37" fmla="*/ 1076240 w 5138442"/>
              <a:gd name="connsiteY37" fmla="*/ 728283 h 1626499"/>
              <a:gd name="connsiteX38" fmla="*/ 987228 w 5138442"/>
              <a:gd name="connsiteY38" fmla="*/ 704007 h 1626499"/>
              <a:gd name="connsiteX39" fmla="*/ 938676 w 5138442"/>
              <a:gd name="connsiteY39" fmla="*/ 671639 h 1626499"/>
              <a:gd name="connsiteX40" fmla="*/ 938965 w 5138442"/>
              <a:gd name="connsiteY40" fmla="*/ 631324 h 1626499"/>
              <a:gd name="connsiteX41" fmla="*/ 784927 w 5138442"/>
              <a:gd name="connsiteY41" fmla="*/ 550258 h 1626499"/>
              <a:gd name="connsiteX42" fmla="*/ 647362 w 5138442"/>
              <a:gd name="connsiteY42" fmla="*/ 509798 h 1626499"/>
              <a:gd name="connsiteX43" fmla="*/ 558350 w 5138442"/>
              <a:gd name="connsiteY43" fmla="*/ 477430 h 1626499"/>
              <a:gd name="connsiteX44" fmla="*/ 485522 w 5138442"/>
              <a:gd name="connsiteY44" fmla="*/ 428878 h 1626499"/>
              <a:gd name="connsiteX45" fmla="*/ 467690 w 5138442"/>
              <a:gd name="connsiteY45" fmla="*/ 293770 h 1626499"/>
              <a:gd name="connsiteX46" fmla="*/ 430437 w 5138442"/>
              <a:gd name="connsiteY46" fmla="*/ 218196 h 1626499"/>
              <a:gd name="connsiteX47" fmla="*/ 364141 w 5138442"/>
              <a:gd name="connsiteY47" fmla="*/ 169933 h 1626499"/>
              <a:gd name="connsiteX48" fmla="*/ 178024 w 5138442"/>
              <a:gd name="connsiteY48" fmla="*/ 72828 h 1626499"/>
              <a:gd name="connsiteX49" fmla="*/ 72828 w 5138442"/>
              <a:gd name="connsiteY49" fmla="*/ 32368 h 1626499"/>
              <a:gd name="connsiteX50" fmla="*/ 0 w 5138442"/>
              <a:gd name="connsiteY50" fmla="*/ 0 h 162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138442" h="1626499">
                <a:moveTo>
                  <a:pt x="5138442" y="1626499"/>
                </a:moveTo>
                <a:lnTo>
                  <a:pt x="4992785" y="1626499"/>
                </a:lnTo>
                <a:lnTo>
                  <a:pt x="4976746" y="1579653"/>
                </a:lnTo>
                <a:lnTo>
                  <a:pt x="4798577" y="1577947"/>
                </a:lnTo>
                <a:lnTo>
                  <a:pt x="4798577" y="1577947"/>
                </a:lnTo>
                <a:lnTo>
                  <a:pt x="4784965" y="1554335"/>
                </a:lnTo>
                <a:lnTo>
                  <a:pt x="4617431" y="1551966"/>
                </a:lnTo>
                <a:lnTo>
                  <a:pt x="4559226" y="1513211"/>
                </a:lnTo>
                <a:lnTo>
                  <a:pt x="4321146" y="1513211"/>
                </a:lnTo>
                <a:lnTo>
                  <a:pt x="4295107" y="1489021"/>
                </a:lnTo>
                <a:lnTo>
                  <a:pt x="4200893" y="1480842"/>
                </a:lnTo>
                <a:lnTo>
                  <a:pt x="4164479" y="1469427"/>
                </a:lnTo>
                <a:lnTo>
                  <a:pt x="3884177" y="1464658"/>
                </a:lnTo>
                <a:lnTo>
                  <a:pt x="3819440" y="1416106"/>
                </a:lnTo>
                <a:lnTo>
                  <a:pt x="3722336" y="1416106"/>
                </a:lnTo>
                <a:lnTo>
                  <a:pt x="3641415" y="1391830"/>
                </a:lnTo>
                <a:lnTo>
                  <a:pt x="3552403" y="1375646"/>
                </a:lnTo>
                <a:lnTo>
                  <a:pt x="3495759" y="1367554"/>
                </a:lnTo>
                <a:lnTo>
                  <a:pt x="3414838" y="1351370"/>
                </a:lnTo>
                <a:lnTo>
                  <a:pt x="3374378" y="1335186"/>
                </a:lnTo>
                <a:lnTo>
                  <a:pt x="3325826" y="1302818"/>
                </a:lnTo>
                <a:lnTo>
                  <a:pt x="3139709" y="1286634"/>
                </a:lnTo>
                <a:lnTo>
                  <a:pt x="3002145" y="1278542"/>
                </a:lnTo>
                <a:lnTo>
                  <a:pt x="2896948" y="1254265"/>
                </a:lnTo>
                <a:lnTo>
                  <a:pt x="2735108" y="1189529"/>
                </a:lnTo>
                <a:lnTo>
                  <a:pt x="2646095" y="1173345"/>
                </a:lnTo>
                <a:lnTo>
                  <a:pt x="2500438" y="1140977"/>
                </a:lnTo>
                <a:lnTo>
                  <a:pt x="2411426" y="1132885"/>
                </a:lnTo>
                <a:lnTo>
                  <a:pt x="2346690" y="1092425"/>
                </a:lnTo>
                <a:lnTo>
                  <a:pt x="2142973" y="1069854"/>
                </a:lnTo>
                <a:lnTo>
                  <a:pt x="1950180" y="1043872"/>
                </a:lnTo>
                <a:lnTo>
                  <a:pt x="1844984" y="954860"/>
                </a:lnTo>
                <a:lnTo>
                  <a:pt x="1699327" y="914400"/>
                </a:lnTo>
                <a:lnTo>
                  <a:pt x="1577946" y="890124"/>
                </a:lnTo>
                <a:lnTo>
                  <a:pt x="1461537" y="847959"/>
                </a:lnTo>
                <a:lnTo>
                  <a:pt x="1391830" y="793019"/>
                </a:lnTo>
                <a:lnTo>
                  <a:pt x="1205713" y="752559"/>
                </a:lnTo>
                <a:lnTo>
                  <a:pt x="1076240" y="728283"/>
                </a:lnTo>
                <a:lnTo>
                  <a:pt x="987228" y="704007"/>
                </a:lnTo>
                <a:lnTo>
                  <a:pt x="938676" y="671639"/>
                </a:lnTo>
                <a:cubicBezTo>
                  <a:pt x="938772" y="658201"/>
                  <a:pt x="938869" y="644762"/>
                  <a:pt x="938965" y="631324"/>
                </a:cubicBezTo>
                <a:lnTo>
                  <a:pt x="784927" y="550258"/>
                </a:lnTo>
                <a:lnTo>
                  <a:pt x="647362" y="509798"/>
                </a:lnTo>
                <a:lnTo>
                  <a:pt x="558350" y="477430"/>
                </a:lnTo>
                <a:lnTo>
                  <a:pt x="485522" y="428878"/>
                </a:lnTo>
                <a:lnTo>
                  <a:pt x="467690" y="293770"/>
                </a:lnTo>
                <a:lnTo>
                  <a:pt x="430437" y="218196"/>
                </a:lnTo>
                <a:lnTo>
                  <a:pt x="364141" y="169933"/>
                </a:lnTo>
                <a:lnTo>
                  <a:pt x="178024" y="72828"/>
                </a:lnTo>
                <a:lnTo>
                  <a:pt x="72828" y="32368"/>
                </a:lnTo>
                <a:lnTo>
                  <a:pt x="0" y="0"/>
                </a:lnTo>
              </a:path>
            </a:pathLst>
          </a:custGeom>
          <a:ln w="28575">
            <a:solidFill>
              <a:srgbClr val="E253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45" name="Rectangle 1861"/>
          <p:cNvSpPr>
            <a:spLocks noChangeArrowheads="1"/>
          </p:cNvSpPr>
          <p:nvPr/>
        </p:nvSpPr>
        <p:spPr bwMode="auto">
          <a:xfrm>
            <a:off x="5328658" y="1441638"/>
            <a:ext cx="309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HR=0.82, 95% CI 0.75, 0.89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E25326"/>
                </a:solidFill>
                <a:latin typeface="Arial" pitchFamily="34" charset="0"/>
              </a:rPr>
              <a:t>P&lt;0.0001</a:t>
            </a:r>
            <a:r>
              <a:rPr lang="en-US" sz="1400" b="1" i="1" dirty="0">
                <a:solidFill>
                  <a:srgbClr val="E25326"/>
                </a:solidFill>
                <a:latin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(Superiority)</a:t>
            </a:r>
          </a:p>
        </p:txBody>
      </p:sp>
      <p:graphicFrame>
        <p:nvGraphicFramePr>
          <p:cNvPr id="63" name="Table 62"/>
          <p:cNvGraphicFramePr>
            <a:graphicFrameLocks noGrp="1"/>
          </p:cNvGraphicFramePr>
          <p:nvPr/>
        </p:nvGraphicFramePr>
        <p:xfrm>
          <a:off x="3360704" y="3868888"/>
          <a:ext cx="2818716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293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cs typeface="Arial" pitchFamily="34" charset="0"/>
                        </a:rPr>
                        <a:t>KM estimate</a:t>
                      </a:r>
                      <a:br>
                        <a:rPr kumimoji="0" lang="en-US" sz="120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cs typeface="Arial" pitchFamily="34" charset="0"/>
                        </a:rPr>
                      </a:br>
                      <a:r>
                        <a:rPr kumimoji="0" lang="en-US" sz="120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cs typeface="Arial" pitchFamily="34" charset="0"/>
                        </a:rPr>
                        <a:t>of median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chemeClr val="tx2"/>
                          </a:solidFill>
                          <a:cs typeface="Arial" pitchFamily="34" charset="0"/>
                        </a:rPr>
                        <a:t>Denosumab</a:t>
                      </a:r>
                      <a:endParaRPr lang="en-US" sz="1200" dirty="0">
                        <a:solidFill>
                          <a:schemeClr val="tx2"/>
                        </a:solidFill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2"/>
                          </a:solidFill>
                          <a:cs typeface="Arial" pitchFamily="34" charset="0"/>
                        </a:rPr>
                        <a:t>27.7 months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005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2"/>
                          </a:solidFill>
                          <a:cs typeface="Arial" pitchFamily="34" charset="0"/>
                        </a:rPr>
                        <a:t>Zoledronic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cs typeface="Arial" pitchFamily="34" charset="0"/>
                        </a:rPr>
                        <a:t> Acid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cs typeface="Arial" pitchFamily="34" charset="0"/>
                        </a:rPr>
                        <a:t>19.4 months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8" name="AutoShape 27"/>
          <p:cNvSpPr>
            <a:spLocks noChangeArrowheads="1"/>
          </p:cNvSpPr>
          <p:nvPr/>
        </p:nvSpPr>
        <p:spPr bwMode="auto">
          <a:xfrm>
            <a:off x="5248740" y="1958857"/>
            <a:ext cx="892175" cy="870790"/>
          </a:xfrm>
          <a:prstGeom prst="downArrow">
            <a:avLst>
              <a:gd name="adj1" fmla="val 50000"/>
              <a:gd name="adj2" fmla="val 2673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18%</a:t>
            </a:r>
          </a:p>
        </p:txBody>
      </p:sp>
      <p:sp>
        <p:nvSpPr>
          <p:cNvPr id="69" name="TextBox 74"/>
          <p:cNvSpPr txBox="1"/>
          <p:nvPr/>
        </p:nvSpPr>
        <p:spPr>
          <a:xfrm>
            <a:off x="6085893" y="2276327"/>
            <a:ext cx="1378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Risk Reduction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0B0E5C9-C64D-47CA-A8DE-6F55C34C3BBB}"/>
              </a:ext>
            </a:extLst>
          </p:cNvPr>
          <p:cNvSpPr/>
          <p:nvPr/>
        </p:nvSpPr>
        <p:spPr>
          <a:xfrm>
            <a:off x="7668344" y="-26988"/>
            <a:ext cx="1475223" cy="404813"/>
          </a:xfrm>
          <a:prstGeom prst="rect">
            <a:avLst/>
          </a:prstGeom>
          <a:solidFill>
            <a:srgbClr val="E2532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b="1" dirty="0">
                <a:solidFill>
                  <a:srgbClr val="FFFFFF"/>
                </a:solidFill>
              </a:rPr>
              <a:t>Int. </a:t>
            </a:r>
            <a:r>
              <a:rPr lang="de-DE" sz="1200" b="1" dirty="0" err="1">
                <a:solidFill>
                  <a:srgbClr val="FFFFFF"/>
                </a:solidFill>
              </a:rPr>
              <a:t>analysis</a:t>
            </a:r>
            <a:endParaRPr lang="de-DE" sz="1200" b="1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de-DE" sz="1200" b="1" dirty="0">
                <a:solidFill>
                  <a:srgbClr val="FFFFFF"/>
                </a:solidFill>
              </a:rPr>
              <a:t>solid </a:t>
            </a:r>
            <a:r>
              <a:rPr lang="de-DE" sz="1200" b="1" dirty="0" err="1">
                <a:solidFill>
                  <a:srgbClr val="FFFFFF"/>
                </a:solidFill>
              </a:rPr>
              <a:t>tumors</a:t>
            </a:r>
            <a:endParaRPr lang="de-DE" sz="1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69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Solid Tumors: Time to First-and-Subsequent On-study SREs</a:t>
            </a:r>
          </a:p>
        </p:txBody>
      </p:sp>
      <p:sp>
        <p:nvSpPr>
          <p:cNvPr id="58" name="Text Placeholder 57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hlinkClick r:id="rId3" action="ppaction://hlinkfile"/>
              </a:rPr>
              <a:t>Richardson G, Siena S, Lipton A, et al. </a:t>
            </a:r>
            <a:r>
              <a:rPr lang="en-US" i="1" dirty="0">
                <a:hlinkClick r:id="rId3" action="ppaction://hlinkfile"/>
              </a:rPr>
              <a:t>COSA 2011</a:t>
            </a:r>
            <a:r>
              <a:rPr lang="en-US" dirty="0">
                <a:hlinkClick r:id="rId3" action="ppaction://hlinkfile"/>
              </a:rPr>
              <a:t>: abstract and oral presentation.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 rot="16200000">
            <a:off x="-511173" y="3559741"/>
            <a:ext cx="36237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Cumulative mean number of SREs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6352238" y="5296688"/>
            <a:ext cx="0" cy="96774"/>
          </a:xfrm>
          <a:prstGeom prst="line">
            <a:avLst/>
          </a:prstGeom>
          <a:noFill/>
          <a:ln w="17463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7610197" y="5296688"/>
            <a:ext cx="0" cy="96774"/>
          </a:xfrm>
          <a:prstGeom prst="line">
            <a:avLst/>
          </a:prstGeom>
          <a:noFill/>
          <a:ln w="17463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2529822" y="5296688"/>
            <a:ext cx="0" cy="96774"/>
          </a:xfrm>
          <a:prstGeom prst="line">
            <a:avLst/>
          </a:prstGeom>
          <a:noFill/>
          <a:ln w="17463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3370332" y="5296688"/>
            <a:ext cx="0" cy="96774"/>
          </a:xfrm>
          <a:prstGeom prst="line">
            <a:avLst/>
          </a:prstGeom>
          <a:noFill/>
          <a:ln w="17463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4212656" y="5296688"/>
            <a:ext cx="0" cy="96774"/>
          </a:xfrm>
          <a:prstGeom prst="line">
            <a:avLst/>
          </a:prstGeom>
          <a:noFill/>
          <a:ln w="17463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4643879" y="5296688"/>
            <a:ext cx="0" cy="96774"/>
          </a:xfrm>
          <a:prstGeom prst="line">
            <a:avLst/>
          </a:prstGeom>
          <a:noFill/>
          <a:ln w="17463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 flipH="1">
            <a:off x="1959525" y="5289127"/>
            <a:ext cx="122480" cy="0"/>
          </a:xfrm>
          <a:prstGeom prst="line">
            <a:avLst/>
          </a:prstGeom>
          <a:noFill/>
          <a:ln w="17463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 flipH="1">
            <a:off x="1959525" y="4431787"/>
            <a:ext cx="122480" cy="0"/>
          </a:xfrm>
          <a:prstGeom prst="line">
            <a:avLst/>
          </a:prstGeom>
          <a:noFill/>
          <a:ln w="17463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 flipH="1">
            <a:off x="1959525" y="3600331"/>
            <a:ext cx="122480" cy="0"/>
          </a:xfrm>
          <a:prstGeom prst="line">
            <a:avLst/>
          </a:prstGeom>
          <a:noFill/>
          <a:ln w="17463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 flipH="1">
            <a:off x="1959525" y="2753658"/>
            <a:ext cx="122480" cy="0"/>
          </a:xfrm>
          <a:prstGeom prst="line">
            <a:avLst/>
          </a:prstGeom>
          <a:noFill/>
          <a:ln w="17463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 flipH="1">
            <a:off x="1959525" y="1920285"/>
            <a:ext cx="122480" cy="0"/>
          </a:xfrm>
          <a:prstGeom prst="line">
            <a:avLst/>
          </a:prstGeom>
          <a:noFill/>
          <a:ln w="17463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1570918" y="5175721"/>
            <a:ext cx="2853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0.0</a:t>
            </a:r>
          </a:p>
        </p:txBody>
      </p:sp>
      <p:sp>
        <p:nvSpPr>
          <p:cNvPr id="42" name="Rectangle 38"/>
          <p:cNvSpPr>
            <a:spLocks noChangeArrowheads="1"/>
          </p:cNvSpPr>
          <p:nvPr/>
        </p:nvSpPr>
        <p:spPr bwMode="auto">
          <a:xfrm>
            <a:off x="1570918" y="4315962"/>
            <a:ext cx="2853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0.5</a:t>
            </a: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1570918" y="3481784"/>
            <a:ext cx="2853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1.0</a:t>
            </a:r>
          </a:p>
        </p:txBody>
      </p:sp>
      <p:sp>
        <p:nvSpPr>
          <p:cNvPr id="44" name="Rectangle 40"/>
          <p:cNvSpPr>
            <a:spLocks noChangeArrowheads="1"/>
          </p:cNvSpPr>
          <p:nvPr/>
        </p:nvSpPr>
        <p:spPr bwMode="auto">
          <a:xfrm>
            <a:off x="1570918" y="2638438"/>
            <a:ext cx="2853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1.5</a:t>
            </a:r>
          </a:p>
        </p:txBody>
      </p:sp>
      <p:sp>
        <p:nvSpPr>
          <p:cNvPr id="45" name="Rectangle 41"/>
          <p:cNvSpPr>
            <a:spLocks noChangeArrowheads="1"/>
          </p:cNvSpPr>
          <p:nvPr/>
        </p:nvSpPr>
        <p:spPr bwMode="auto">
          <a:xfrm>
            <a:off x="1570918" y="1802342"/>
            <a:ext cx="2853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2.0</a:t>
            </a:r>
          </a:p>
        </p:txBody>
      </p:sp>
      <p:sp>
        <p:nvSpPr>
          <p:cNvPr id="46" name="Rectangle 1852"/>
          <p:cNvSpPr>
            <a:spLocks noChangeArrowheads="1"/>
          </p:cNvSpPr>
          <p:nvPr/>
        </p:nvSpPr>
        <p:spPr bwMode="auto">
          <a:xfrm>
            <a:off x="2463291" y="5493259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47" name="Rectangle 1853"/>
          <p:cNvSpPr>
            <a:spLocks noChangeArrowheads="1"/>
          </p:cNvSpPr>
          <p:nvPr/>
        </p:nvSpPr>
        <p:spPr bwMode="auto">
          <a:xfrm>
            <a:off x="3302289" y="5493259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6</a:t>
            </a:r>
          </a:p>
        </p:txBody>
      </p:sp>
      <p:sp>
        <p:nvSpPr>
          <p:cNvPr id="48" name="Rectangle 1854"/>
          <p:cNvSpPr>
            <a:spLocks noChangeArrowheads="1"/>
          </p:cNvSpPr>
          <p:nvPr/>
        </p:nvSpPr>
        <p:spPr bwMode="auto">
          <a:xfrm>
            <a:off x="4084128" y="5493259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12</a:t>
            </a:r>
          </a:p>
        </p:txBody>
      </p:sp>
      <p:sp>
        <p:nvSpPr>
          <p:cNvPr id="49" name="Rectangle 1855"/>
          <p:cNvSpPr>
            <a:spLocks noChangeArrowheads="1"/>
          </p:cNvSpPr>
          <p:nvPr/>
        </p:nvSpPr>
        <p:spPr bwMode="auto">
          <a:xfrm>
            <a:off x="4512327" y="5493259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15</a:t>
            </a:r>
          </a:p>
        </p:txBody>
      </p:sp>
      <p:sp>
        <p:nvSpPr>
          <p:cNvPr id="50" name="Rectangle 1856"/>
          <p:cNvSpPr>
            <a:spLocks noChangeArrowheads="1"/>
          </p:cNvSpPr>
          <p:nvPr/>
        </p:nvSpPr>
        <p:spPr bwMode="auto">
          <a:xfrm>
            <a:off x="6219174" y="5493259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27</a:t>
            </a:r>
          </a:p>
        </p:txBody>
      </p:sp>
      <p:sp>
        <p:nvSpPr>
          <p:cNvPr id="51" name="Rectangle 1857"/>
          <p:cNvSpPr>
            <a:spLocks noChangeArrowheads="1"/>
          </p:cNvSpPr>
          <p:nvPr/>
        </p:nvSpPr>
        <p:spPr bwMode="auto">
          <a:xfrm>
            <a:off x="7481670" y="5493259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36</a:t>
            </a:r>
          </a:p>
        </p:txBody>
      </p:sp>
      <p:sp>
        <p:nvSpPr>
          <p:cNvPr id="52" name="Rectangle 1858"/>
          <p:cNvSpPr>
            <a:spLocks noChangeArrowheads="1"/>
          </p:cNvSpPr>
          <p:nvPr/>
        </p:nvSpPr>
        <p:spPr bwMode="auto">
          <a:xfrm>
            <a:off x="4423749" y="5818358"/>
            <a:ext cx="11525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Study Month</a:t>
            </a:r>
          </a:p>
        </p:txBody>
      </p:sp>
      <p:sp>
        <p:nvSpPr>
          <p:cNvPr id="55" name="Rectangle 1871"/>
          <p:cNvSpPr>
            <a:spLocks noChangeArrowheads="1"/>
          </p:cNvSpPr>
          <p:nvPr/>
        </p:nvSpPr>
        <p:spPr bwMode="auto">
          <a:xfrm>
            <a:off x="5588023" y="2139448"/>
            <a:ext cx="4103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19%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59" name="Line 1877"/>
          <p:cNvSpPr>
            <a:spLocks noChangeShapeType="1"/>
          </p:cNvSpPr>
          <p:nvPr/>
        </p:nvSpPr>
        <p:spPr bwMode="auto">
          <a:xfrm flipH="1">
            <a:off x="2261390" y="3289409"/>
            <a:ext cx="368949" cy="0"/>
          </a:xfrm>
          <a:prstGeom prst="line">
            <a:avLst/>
          </a:prstGeom>
          <a:noFill/>
          <a:ln w="28575" cap="rnd">
            <a:solidFill>
              <a:srgbClr val="E2532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0" name="Line 1878"/>
          <p:cNvSpPr>
            <a:spLocks noChangeShapeType="1"/>
          </p:cNvSpPr>
          <p:nvPr/>
        </p:nvSpPr>
        <p:spPr bwMode="auto">
          <a:xfrm flipH="1">
            <a:off x="2251357" y="3489144"/>
            <a:ext cx="388607" cy="1513"/>
          </a:xfrm>
          <a:prstGeom prst="line">
            <a:avLst/>
          </a:prstGeom>
          <a:noFill/>
          <a:ln w="28575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2" name="Freeform 1949"/>
          <p:cNvSpPr>
            <a:spLocks/>
          </p:cNvSpPr>
          <p:nvPr/>
        </p:nvSpPr>
        <p:spPr bwMode="auto">
          <a:xfrm>
            <a:off x="2082003" y="1889954"/>
            <a:ext cx="5739886" cy="339917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248"/>
              </a:cxn>
              <a:cxn ang="0">
                <a:pos x="3796" y="2248"/>
              </a:cxn>
            </a:cxnLst>
            <a:rect l="0" t="0" r="r" b="b"/>
            <a:pathLst>
              <a:path w="3796" h="2248">
                <a:moveTo>
                  <a:pt x="0" y="0"/>
                </a:moveTo>
                <a:lnTo>
                  <a:pt x="0" y="2248"/>
                </a:lnTo>
                <a:lnTo>
                  <a:pt x="3796" y="2248"/>
                </a:lnTo>
              </a:path>
            </a:pathLst>
          </a:custGeom>
          <a:noFill/>
          <a:ln w="17463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5" name="Rectangle 1861"/>
          <p:cNvSpPr>
            <a:spLocks noChangeArrowheads="1"/>
          </p:cNvSpPr>
          <p:nvPr/>
        </p:nvSpPr>
        <p:spPr bwMode="auto">
          <a:xfrm>
            <a:off x="5460731" y="1435369"/>
            <a:ext cx="309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RR 0.81, 95% CI 0.74, 0.88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&lt;0.0001 (Superiority)</a:t>
            </a:r>
          </a:p>
        </p:txBody>
      </p:sp>
      <p:sp>
        <p:nvSpPr>
          <p:cNvPr id="66" name="Rectangle 1861"/>
          <p:cNvSpPr>
            <a:spLocks noChangeArrowheads="1"/>
          </p:cNvSpPr>
          <p:nvPr/>
        </p:nvSpPr>
        <p:spPr bwMode="auto">
          <a:xfrm>
            <a:off x="4375161" y="2658792"/>
            <a:ext cx="86401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Events (n)</a:t>
            </a:r>
          </a:p>
        </p:txBody>
      </p:sp>
      <p:sp>
        <p:nvSpPr>
          <p:cNvPr id="67" name="Rectangle 1861"/>
          <p:cNvSpPr>
            <a:spLocks noChangeArrowheads="1"/>
          </p:cNvSpPr>
          <p:nvPr/>
        </p:nvSpPr>
        <p:spPr bwMode="auto">
          <a:xfrm>
            <a:off x="2737890" y="3165496"/>
            <a:ext cx="12244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Denosumab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Zoledronic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Acid</a:t>
            </a:r>
          </a:p>
        </p:txBody>
      </p:sp>
      <p:sp>
        <p:nvSpPr>
          <p:cNvPr id="68" name="Rectangle 1861"/>
          <p:cNvSpPr>
            <a:spLocks noChangeArrowheads="1"/>
          </p:cNvSpPr>
          <p:nvPr/>
        </p:nvSpPr>
        <p:spPr bwMode="auto">
          <a:xfrm>
            <a:off x="4235342" y="3165496"/>
            <a:ext cx="113510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1296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1566</a:t>
            </a:r>
          </a:p>
        </p:txBody>
      </p:sp>
      <p:sp>
        <p:nvSpPr>
          <p:cNvPr id="69" name="Line 13"/>
          <p:cNvSpPr>
            <a:spLocks noChangeShapeType="1"/>
          </p:cNvSpPr>
          <p:nvPr/>
        </p:nvSpPr>
        <p:spPr bwMode="auto">
          <a:xfrm>
            <a:off x="2938070" y="5296688"/>
            <a:ext cx="0" cy="96774"/>
          </a:xfrm>
          <a:prstGeom prst="line">
            <a:avLst/>
          </a:prstGeom>
          <a:noFill/>
          <a:ln w="17463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0" name="Rectangle 1853"/>
          <p:cNvSpPr>
            <a:spLocks noChangeArrowheads="1"/>
          </p:cNvSpPr>
          <p:nvPr/>
        </p:nvSpPr>
        <p:spPr bwMode="auto">
          <a:xfrm>
            <a:off x="2870027" y="5493259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71" name="Line 14"/>
          <p:cNvSpPr>
            <a:spLocks noChangeShapeType="1"/>
          </p:cNvSpPr>
          <p:nvPr/>
        </p:nvSpPr>
        <p:spPr bwMode="auto">
          <a:xfrm>
            <a:off x="3797020" y="5296688"/>
            <a:ext cx="0" cy="96774"/>
          </a:xfrm>
          <a:prstGeom prst="line">
            <a:avLst/>
          </a:prstGeom>
          <a:noFill/>
          <a:ln w="17463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2" name="Rectangle 1854"/>
          <p:cNvSpPr>
            <a:spLocks noChangeArrowheads="1"/>
          </p:cNvSpPr>
          <p:nvPr/>
        </p:nvSpPr>
        <p:spPr bwMode="auto">
          <a:xfrm>
            <a:off x="3668492" y="5493259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9</a:t>
            </a:r>
          </a:p>
        </p:txBody>
      </p:sp>
      <p:sp>
        <p:nvSpPr>
          <p:cNvPr id="73" name="Line 15"/>
          <p:cNvSpPr>
            <a:spLocks noChangeShapeType="1"/>
          </p:cNvSpPr>
          <p:nvPr/>
        </p:nvSpPr>
        <p:spPr bwMode="auto">
          <a:xfrm>
            <a:off x="5079465" y="5296688"/>
            <a:ext cx="0" cy="96774"/>
          </a:xfrm>
          <a:prstGeom prst="line">
            <a:avLst/>
          </a:prstGeom>
          <a:noFill/>
          <a:ln w="17463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4" name="Rectangle 1855"/>
          <p:cNvSpPr>
            <a:spLocks noChangeArrowheads="1"/>
          </p:cNvSpPr>
          <p:nvPr/>
        </p:nvSpPr>
        <p:spPr bwMode="auto">
          <a:xfrm>
            <a:off x="4947913" y="5493259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18</a:t>
            </a:r>
          </a:p>
        </p:txBody>
      </p:sp>
      <p:sp>
        <p:nvSpPr>
          <p:cNvPr id="75" name="Line 15"/>
          <p:cNvSpPr>
            <a:spLocks noChangeShapeType="1"/>
          </p:cNvSpPr>
          <p:nvPr/>
        </p:nvSpPr>
        <p:spPr bwMode="auto">
          <a:xfrm>
            <a:off x="5498426" y="5296688"/>
            <a:ext cx="0" cy="96774"/>
          </a:xfrm>
          <a:prstGeom prst="line">
            <a:avLst/>
          </a:prstGeom>
          <a:noFill/>
          <a:ln w="17463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6" name="Rectangle 1855"/>
          <p:cNvSpPr>
            <a:spLocks noChangeArrowheads="1"/>
          </p:cNvSpPr>
          <p:nvPr/>
        </p:nvSpPr>
        <p:spPr bwMode="auto">
          <a:xfrm>
            <a:off x="5366874" y="5493259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21</a:t>
            </a:r>
          </a:p>
        </p:txBody>
      </p:sp>
      <p:sp>
        <p:nvSpPr>
          <p:cNvPr id="77" name="Line 15"/>
          <p:cNvSpPr>
            <a:spLocks noChangeShapeType="1"/>
          </p:cNvSpPr>
          <p:nvPr/>
        </p:nvSpPr>
        <p:spPr bwMode="auto">
          <a:xfrm>
            <a:off x="5910738" y="5296688"/>
            <a:ext cx="0" cy="96774"/>
          </a:xfrm>
          <a:prstGeom prst="line">
            <a:avLst/>
          </a:prstGeom>
          <a:noFill/>
          <a:ln w="17463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8" name="Rectangle 1855"/>
          <p:cNvSpPr>
            <a:spLocks noChangeArrowheads="1"/>
          </p:cNvSpPr>
          <p:nvPr/>
        </p:nvSpPr>
        <p:spPr bwMode="auto">
          <a:xfrm>
            <a:off x="5779186" y="5493259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24</a:t>
            </a:r>
          </a:p>
        </p:txBody>
      </p:sp>
      <p:sp>
        <p:nvSpPr>
          <p:cNvPr id="79" name="Line 10"/>
          <p:cNvSpPr>
            <a:spLocks noChangeShapeType="1"/>
          </p:cNvSpPr>
          <p:nvPr/>
        </p:nvSpPr>
        <p:spPr bwMode="auto">
          <a:xfrm>
            <a:off x="6771199" y="5296688"/>
            <a:ext cx="0" cy="96774"/>
          </a:xfrm>
          <a:prstGeom prst="line">
            <a:avLst/>
          </a:prstGeom>
          <a:noFill/>
          <a:ln w="17463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0" name="Rectangle 1856"/>
          <p:cNvSpPr>
            <a:spLocks noChangeArrowheads="1"/>
          </p:cNvSpPr>
          <p:nvPr/>
        </p:nvSpPr>
        <p:spPr bwMode="auto">
          <a:xfrm>
            <a:off x="6638135" y="5493259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30</a:t>
            </a:r>
          </a:p>
        </p:txBody>
      </p:sp>
      <p:sp>
        <p:nvSpPr>
          <p:cNvPr id="81" name="Line 10"/>
          <p:cNvSpPr>
            <a:spLocks noChangeShapeType="1"/>
          </p:cNvSpPr>
          <p:nvPr/>
        </p:nvSpPr>
        <p:spPr bwMode="auto">
          <a:xfrm>
            <a:off x="7210111" y="5296688"/>
            <a:ext cx="0" cy="96774"/>
          </a:xfrm>
          <a:prstGeom prst="line">
            <a:avLst/>
          </a:prstGeom>
          <a:noFill/>
          <a:ln w="17463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2" name="Rectangle 1856"/>
          <p:cNvSpPr>
            <a:spLocks noChangeArrowheads="1"/>
          </p:cNvSpPr>
          <p:nvPr/>
        </p:nvSpPr>
        <p:spPr bwMode="auto">
          <a:xfrm>
            <a:off x="7077047" y="5493259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33</a:t>
            </a:r>
          </a:p>
        </p:txBody>
      </p:sp>
      <p:sp>
        <p:nvSpPr>
          <p:cNvPr id="83" name="Freeform 82"/>
          <p:cNvSpPr/>
          <p:nvPr/>
        </p:nvSpPr>
        <p:spPr>
          <a:xfrm>
            <a:off x="2552164" y="2565694"/>
            <a:ext cx="4803569" cy="2725387"/>
          </a:xfrm>
          <a:custGeom>
            <a:avLst/>
            <a:gdLst>
              <a:gd name="connsiteX0" fmla="*/ 4803569 w 4803569"/>
              <a:gd name="connsiteY0" fmla="*/ 0 h 2725387"/>
              <a:gd name="connsiteX1" fmla="*/ 4803569 w 4803569"/>
              <a:gd name="connsiteY1" fmla="*/ 160317 h 2725387"/>
              <a:gd name="connsiteX2" fmla="*/ 4684816 w 4803569"/>
              <a:gd name="connsiteY2" fmla="*/ 160317 h 2725387"/>
              <a:gd name="connsiteX3" fmla="*/ 4684816 w 4803569"/>
              <a:gd name="connsiteY3" fmla="*/ 374073 h 2725387"/>
              <a:gd name="connsiteX4" fmla="*/ 4393870 w 4803569"/>
              <a:gd name="connsiteY4" fmla="*/ 374073 h 2725387"/>
              <a:gd name="connsiteX5" fmla="*/ 4381995 w 4803569"/>
              <a:gd name="connsiteY5" fmla="*/ 415636 h 2725387"/>
              <a:gd name="connsiteX6" fmla="*/ 4322618 w 4803569"/>
              <a:gd name="connsiteY6" fmla="*/ 421574 h 2725387"/>
              <a:gd name="connsiteX7" fmla="*/ 4310743 w 4803569"/>
              <a:gd name="connsiteY7" fmla="*/ 463138 h 2725387"/>
              <a:gd name="connsiteX8" fmla="*/ 4298868 w 4803569"/>
              <a:gd name="connsiteY8" fmla="*/ 498764 h 2725387"/>
              <a:gd name="connsiteX9" fmla="*/ 4275117 w 4803569"/>
              <a:gd name="connsiteY9" fmla="*/ 516577 h 2725387"/>
              <a:gd name="connsiteX10" fmla="*/ 4245429 w 4803569"/>
              <a:gd name="connsiteY10" fmla="*/ 528452 h 2725387"/>
              <a:gd name="connsiteX11" fmla="*/ 4245429 w 4803569"/>
              <a:gd name="connsiteY11" fmla="*/ 528452 h 2725387"/>
              <a:gd name="connsiteX12" fmla="*/ 4191990 w 4803569"/>
              <a:gd name="connsiteY12" fmla="*/ 564078 h 2725387"/>
              <a:gd name="connsiteX13" fmla="*/ 4174177 w 4803569"/>
              <a:gd name="connsiteY13" fmla="*/ 581891 h 2725387"/>
              <a:gd name="connsiteX14" fmla="*/ 4114800 w 4803569"/>
              <a:gd name="connsiteY14" fmla="*/ 593766 h 2725387"/>
              <a:gd name="connsiteX15" fmla="*/ 4055424 w 4803569"/>
              <a:gd name="connsiteY15" fmla="*/ 641268 h 2725387"/>
              <a:gd name="connsiteX16" fmla="*/ 4025735 w 4803569"/>
              <a:gd name="connsiteY16" fmla="*/ 659081 h 2725387"/>
              <a:gd name="connsiteX17" fmla="*/ 4013860 w 4803569"/>
              <a:gd name="connsiteY17" fmla="*/ 694707 h 2725387"/>
              <a:gd name="connsiteX18" fmla="*/ 3912920 w 4803569"/>
              <a:gd name="connsiteY18" fmla="*/ 700644 h 2725387"/>
              <a:gd name="connsiteX19" fmla="*/ 3877294 w 4803569"/>
              <a:gd name="connsiteY19" fmla="*/ 777834 h 2725387"/>
              <a:gd name="connsiteX20" fmla="*/ 3853543 w 4803569"/>
              <a:gd name="connsiteY20" fmla="*/ 813460 h 2725387"/>
              <a:gd name="connsiteX21" fmla="*/ 3764478 w 4803569"/>
              <a:gd name="connsiteY21" fmla="*/ 831273 h 2725387"/>
              <a:gd name="connsiteX22" fmla="*/ 3705102 w 4803569"/>
              <a:gd name="connsiteY22" fmla="*/ 855023 h 2725387"/>
              <a:gd name="connsiteX23" fmla="*/ 3651663 w 4803569"/>
              <a:gd name="connsiteY23" fmla="*/ 872836 h 2725387"/>
              <a:gd name="connsiteX24" fmla="*/ 3562598 w 4803569"/>
              <a:gd name="connsiteY24" fmla="*/ 896587 h 2725387"/>
              <a:gd name="connsiteX25" fmla="*/ 3526972 w 4803569"/>
              <a:gd name="connsiteY25" fmla="*/ 938151 h 2725387"/>
              <a:gd name="connsiteX26" fmla="*/ 3479470 w 4803569"/>
              <a:gd name="connsiteY26" fmla="*/ 979714 h 2725387"/>
              <a:gd name="connsiteX27" fmla="*/ 3384468 w 4803569"/>
              <a:gd name="connsiteY27" fmla="*/ 991590 h 2725387"/>
              <a:gd name="connsiteX28" fmla="*/ 3307278 w 4803569"/>
              <a:gd name="connsiteY28" fmla="*/ 1033153 h 2725387"/>
              <a:gd name="connsiteX29" fmla="*/ 3265715 w 4803569"/>
              <a:gd name="connsiteY29" fmla="*/ 1050966 h 2725387"/>
              <a:gd name="connsiteX30" fmla="*/ 3182587 w 4803569"/>
              <a:gd name="connsiteY30" fmla="*/ 1062842 h 2725387"/>
              <a:gd name="connsiteX31" fmla="*/ 3111335 w 4803569"/>
              <a:gd name="connsiteY31" fmla="*/ 1122218 h 2725387"/>
              <a:gd name="connsiteX32" fmla="*/ 3016333 w 4803569"/>
              <a:gd name="connsiteY32" fmla="*/ 1163782 h 2725387"/>
              <a:gd name="connsiteX33" fmla="*/ 2945081 w 4803569"/>
              <a:gd name="connsiteY33" fmla="*/ 1205345 h 2725387"/>
              <a:gd name="connsiteX34" fmla="*/ 2945081 w 4803569"/>
              <a:gd name="connsiteY34" fmla="*/ 1205345 h 2725387"/>
              <a:gd name="connsiteX35" fmla="*/ 2838203 w 4803569"/>
              <a:gd name="connsiteY35" fmla="*/ 1252847 h 2725387"/>
              <a:gd name="connsiteX36" fmla="*/ 2755076 w 4803569"/>
              <a:gd name="connsiteY36" fmla="*/ 1264722 h 2725387"/>
              <a:gd name="connsiteX37" fmla="*/ 2689761 w 4803569"/>
              <a:gd name="connsiteY37" fmla="*/ 1347849 h 2725387"/>
              <a:gd name="connsiteX38" fmla="*/ 2624447 w 4803569"/>
              <a:gd name="connsiteY38" fmla="*/ 1371600 h 2725387"/>
              <a:gd name="connsiteX39" fmla="*/ 2529444 w 4803569"/>
              <a:gd name="connsiteY39" fmla="*/ 1395351 h 2725387"/>
              <a:gd name="connsiteX40" fmla="*/ 2428504 w 4803569"/>
              <a:gd name="connsiteY40" fmla="*/ 1419101 h 2725387"/>
              <a:gd name="connsiteX41" fmla="*/ 2339439 w 4803569"/>
              <a:gd name="connsiteY41" fmla="*/ 1496291 h 2725387"/>
              <a:gd name="connsiteX42" fmla="*/ 2274125 w 4803569"/>
              <a:gd name="connsiteY42" fmla="*/ 1543792 h 2725387"/>
              <a:gd name="connsiteX43" fmla="*/ 2238499 w 4803569"/>
              <a:gd name="connsiteY43" fmla="*/ 1549730 h 2725387"/>
              <a:gd name="connsiteX44" fmla="*/ 2238499 w 4803569"/>
              <a:gd name="connsiteY44" fmla="*/ 1549730 h 2725387"/>
              <a:gd name="connsiteX45" fmla="*/ 2155372 w 4803569"/>
              <a:gd name="connsiteY45" fmla="*/ 1585356 h 2725387"/>
              <a:gd name="connsiteX46" fmla="*/ 2012868 w 4803569"/>
              <a:gd name="connsiteY46" fmla="*/ 1632857 h 2725387"/>
              <a:gd name="connsiteX47" fmla="*/ 1995055 w 4803569"/>
              <a:gd name="connsiteY47" fmla="*/ 1632857 h 2725387"/>
              <a:gd name="connsiteX48" fmla="*/ 1894115 w 4803569"/>
              <a:gd name="connsiteY48" fmla="*/ 1727860 h 2725387"/>
              <a:gd name="connsiteX49" fmla="*/ 1781299 w 4803569"/>
              <a:gd name="connsiteY49" fmla="*/ 1733797 h 2725387"/>
              <a:gd name="connsiteX50" fmla="*/ 1662546 w 4803569"/>
              <a:gd name="connsiteY50" fmla="*/ 1781299 h 2725387"/>
              <a:gd name="connsiteX51" fmla="*/ 1585356 w 4803569"/>
              <a:gd name="connsiteY51" fmla="*/ 1805049 h 2725387"/>
              <a:gd name="connsiteX52" fmla="*/ 1561606 w 4803569"/>
              <a:gd name="connsiteY52" fmla="*/ 1810987 h 2725387"/>
              <a:gd name="connsiteX53" fmla="*/ 1525980 w 4803569"/>
              <a:gd name="connsiteY53" fmla="*/ 1858488 h 2725387"/>
              <a:gd name="connsiteX54" fmla="*/ 1478478 w 4803569"/>
              <a:gd name="connsiteY54" fmla="*/ 1905990 h 2725387"/>
              <a:gd name="connsiteX55" fmla="*/ 1430977 w 4803569"/>
              <a:gd name="connsiteY55" fmla="*/ 1917865 h 2725387"/>
              <a:gd name="connsiteX56" fmla="*/ 1341912 w 4803569"/>
              <a:gd name="connsiteY56" fmla="*/ 1935678 h 2725387"/>
              <a:gd name="connsiteX57" fmla="*/ 1240972 w 4803569"/>
              <a:gd name="connsiteY57" fmla="*/ 1971304 h 2725387"/>
              <a:gd name="connsiteX58" fmla="*/ 1187533 w 4803569"/>
              <a:gd name="connsiteY58" fmla="*/ 1983179 h 2725387"/>
              <a:gd name="connsiteX59" fmla="*/ 1128156 w 4803569"/>
              <a:gd name="connsiteY59" fmla="*/ 2072244 h 2725387"/>
              <a:gd name="connsiteX60" fmla="*/ 979715 w 4803569"/>
              <a:gd name="connsiteY60" fmla="*/ 2119745 h 2725387"/>
              <a:gd name="connsiteX61" fmla="*/ 801585 w 4803569"/>
              <a:gd name="connsiteY61" fmla="*/ 2185060 h 2725387"/>
              <a:gd name="connsiteX62" fmla="*/ 748146 w 4803569"/>
              <a:gd name="connsiteY62" fmla="*/ 2280062 h 2725387"/>
              <a:gd name="connsiteX63" fmla="*/ 623455 w 4803569"/>
              <a:gd name="connsiteY63" fmla="*/ 2321626 h 2725387"/>
              <a:gd name="connsiteX64" fmla="*/ 463138 w 4803569"/>
              <a:gd name="connsiteY64" fmla="*/ 2404753 h 2725387"/>
              <a:gd name="connsiteX65" fmla="*/ 391886 w 4803569"/>
              <a:gd name="connsiteY65" fmla="*/ 2476005 h 2725387"/>
              <a:gd name="connsiteX66" fmla="*/ 362198 w 4803569"/>
              <a:gd name="connsiteY66" fmla="*/ 2565070 h 2725387"/>
              <a:gd name="connsiteX67" fmla="*/ 314696 w 4803569"/>
              <a:gd name="connsiteY67" fmla="*/ 2606634 h 2725387"/>
              <a:gd name="connsiteX68" fmla="*/ 195943 w 4803569"/>
              <a:gd name="connsiteY68" fmla="*/ 2660073 h 2725387"/>
              <a:gd name="connsiteX69" fmla="*/ 0 w 4803569"/>
              <a:gd name="connsiteY69" fmla="*/ 2725387 h 272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803569" h="2725387">
                <a:moveTo>
                  <a:pt x="4803569" y="0"/>
                </a:moveTo>
                <a:lnTo>
                  <a:pt x="4803569" y="160317"/>
                </a:lnTo>
                <a:lnTo>
                  <a:pt x="4684816" y="160317"/>
                </a:lnTo>
                <a:lnTo>
                  <a:pt x="4684816" y="374073"/>
                </a:lnTo>
                <a:lnTo>
                  <a:pt x="4393870" y="374073"/>
                </a:lnTo>
                <a:lnTo>
                  <a:pt x="4381995" y="415636"/>
                </a:lnTo>
                <a:lnTo>
                  <a:pt x="4322618" y="421574"/>
                </a:lnTo>
                <a:lnTo>
                  <a:pt x="4310743" y="463138"/>
                </a:lnTo>
                <a:lnTo>
                  <a:pt x="4298868" y="498764"/>
                </a:lnTo>
                <a:lnTo>
                  <a:pt x="4275117" y="516577"/>
                </a:lnTo>
                <a:lnTo>
                  <a:pt x="4245429" y="528452"/>
                </a:lnTo>
                <a:lnTo>
                  <a:pt x="4245429" y="528452"/>
                </a:lnTo>
                <a:lnTo>
                  <a:pt x="4191990" y="564078"/>
                </a:lnTo>
                <a:lnTo>
                  <a:pt x="4174177" y="581891"/>
                </a:lnTo>
                <a:lnTo>
                  <a:pt x="4114800" y="593766"/>
                </a:lnTo>
                <a:lnTo>
                  <a:pt x="4055424" y="641268"/>
                </a:lnTo>
                <a:lnTo>
                  <a:pt x="4025735" y="659081"/>
                </a:lnTo>
                <a:lnTo>
                  <a:pt x="4013860" y="694707"/>
                </a:lnTo>
                <a:lnTo>
                  <a:pt x="3912920" y="700644"/>
                </a:lnTo>
                <a:lnTo>
                  <a:pt x="3877294" y="777834"/>
                </a:lnTo>
                <a:lnTo>
                  <a:pt x="3853543" y="813460"/>
                </a:lnTo>
                <a:lnTo>
                  <a:pt x="3764478" y="831273"/>
                </a:lnTo>
                <a:lnTo>
                  <a:pt x="3705102" y="855023"/>
                </a:lnTo>
                <a:lnTo>
                  <a:pt x="3651663" y="872836"/>
                </a:lnTo>
                <a:lnTo>
                  <a:pt x="3562598" y="896587"/>
                </a:lnTo>
                <a:lnTo>
                  <a:pt x="3526972" y="938151"/>
                </a:lnTo>
                <a:lnTo>
                  <a:pt x="3479470" y="979714"/>
                </a:lnTo>
                <a:lnTo>
                  <a:pt x="3384468" y="991590"/>
                </a:lnTo>
                <a:lnTo>
                  <a:pt x="3307278" y="1033153"/>
                </a:lnTo>
                <a:lnTo>
                  <a:pt x="3265715" y="1050966"/>
                </a:lnTo>
                <a:lnTo>
                  <a:pt x="3182587" y="1062842"/>
                </a:lnTo>
                <a:lnTo>
                  <a:pt x="3111335" y="1122218"/>
                </a:lnTo>
                <a:lnTo>
                  <a:pt x="3016333" y="1163782"/>
                </a:lnTo>
                <a:lnTo>
                  <a:pt x="2945081" y="1205345"/>
                </a:lnTo>
                <a:lnTo>
                  <a:pt x="2945081" y="1205345"/>
                </a:lnTo>
                <a:lnTo>
                  <a:pt x="2838203" y="1252847"/>
                </a:lnTo>
                <a:lnTo>
                  <a:pt x="2755076" y="1264722"/>
                </a:lnTo>
                <a:lnTo>
                  <a:pt x="2689761" y="1347849"/>
                </a:lnTo>
                <a:lnTo>
                  <a:pt x="2624447" y="1371600"/>
                </a:lnTo>
                <a:lnTo>
                  <a:pt x="2529444" y="1395351"/>
                </a:lnTo>
                <a:lnTo>
                  <a:pt x="2428504" y="1419101"/>
                </a:lnTo>
                <a:lnTo>
                  <a:pt x="2339439" y="1496291"/>
                </a:lnTo>
                <a:lnTo>
                  <a:pt x="2274125" y="1543792"/>
                </a:lnTo>
                <a:lnTo>
                  <a:pt x="2238499" y="1549730"/>
                </a:lnTo>
                <a:lnTo>
                  <a:pt x="2238499" y="1549730"/>
                </a:lnTo>
                <a:lnTo>
                  <a:pt x="2155372" y="1585356"/>
                </a:lnTo>
                <a:lnTo>
                  <a:pt x="2012868" y="1632857"/>
                </a:lnTo>
                <a:lnTo>
                  <a:pt x="1995055" y="1632857"/>
                </a:lnTo>
                <a:lnTo>
                  <a:pt x="1894115" y="1727860"/>
                </a:lnTo>
                <a:lnTo>
                  <a:pt x="1781299" y="1733797"/>
                </a:lnTo>
                <a:lnTo>
                  <a:pt x="1662546" y="1781299"/>
                </a:lnTo>
                <a:lnTo>
                  <a:pt x="1585356" y="1805049"/>
                </a:lnTo>
                <a:lnTo>
                  <a:pt x="1561606" y="1810987"/>
                </a:lnTo>
                <a:lnTo>
                  <a:pt x="1525980" y="1858488"/>
                </a:lnTo>
                <a:lnTo>
                  <a:pt x="1478478" y="1905990"/>
                </a:lnTo>
                <a:lnTo>
                  <a:pt x="1430977" y="1917865"/>
                </a:lnTo>
                <a:lnTo>
                  <a:pt x="1341912" y="1935678"/>
                </a:lnTo>
                <a:lnTo>
                  <a:pt x="1240972" y="1971304"/>
                </a:lnTo>
                <a:lnTo>
                  <a:pt x="1187533" y="1983179"/>
                </a:lnTo>
                <a:lnTo>
                  <a:pt x="1128156" y="2072244"/>
                </a:lnTo>
                <a:lnTo>
                  <a:pt x="979715" y="2119745"/>
                </a:lnTo>
                <a:lnTo>
                  <a:pt x="801585" y="2185060"/>
                </a:lnTo>
                <a:lnTo>
                  <a:pt x="748146" y="2280062"/>
                </a:lnTo>
                <a:lnTo>
                  <a:pt x="623455" y="2321626"/>
                </a:lnTo>
                <a:lnTo>
                  <a:pt x="463138" y="2404753"/>
                </a:lnTo>
                <a:lnTo>
                  <a:pt x="391886" y="2476005"/>
                </a:lnTo>
                <a:lnTo>
                  <a:pt x="362198" y="2565070"/>
                </a:lnTo>
                <a:lnTo>
                  <a:pt x="314696" y="2606634"/>
                </a:lnTo>
                <a:lnTo>
                  <a:pt x="195943" y="2660073"/>
                </a:lnTo>
                <a:lnTo>
                  <a:pt x="0" y="2725387"/>
                </a:lnTo>
              </a:path>
            </a:pathLst>
          </a:custGeom>
          <a:noFill/>
          <a:ln w="28575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" name="Freeform 83"/>
          <p:cNvSpPr/>
          <p:nvPr/>
        </p:nvSpPr>
        <p:spPr>
          <a:xfrm>
            <a:off x="2564040" y="3147585"/>
            <a:ext cx="4785755" cy="2143496"/>
          </a:xfrm>
          <a:custGeom>
            <a:avLst/>
            <a:gdLst>
              <a:gd name="connsiteX0" fmla="*/ 4785755 w 4785755"/>
              <a:gd name="connsiteY0" fmla="*/ 0 h 2143496"/>
              <a:gd name="connsiteX1" fmla="*/ 4785755 w 4785755"/>
              <a:gd name="connsiteY1" fmla="*/ 142504 h 2143496"/>
              <a:gd name="connsiteX2" fmla="*/ 4726379 w 4785755"/>
              <a:gd name="connsiteY2" fmla="*/ 142504 h 2143496"/>
              <a:gd name="connsiteX3" fmla="*/ 4714504 w 4785755"/>
              <a:gd name="connsiteY3" fmla="*/ 261257 h 2143496"/>
              <a:gd name="connsiteX4" fmla="*/ 4643252 w 4785755"/>
              <a:gd name="connsiteY4" fmla="*/ 255319 h 2143496"/>
              <a:gd name="connsiteX5" fmla="*/ 4643252 w 4785755"/>
              <a:gd name="connsiteY5" fmla="*/ 457200 h 2143496"/>
              <a:gd name="connsiteX6" fmla="*/ 4049485 w 4785755"/>
              <a:gd name="connsiteY6" fmla="*/ 457200 h 2143496"/>
              <a:gd name="connsiteX7" fmla="*/ 4055423 w 4785755"/>
              <a:gd name="connsiteY7" fmla="*/ 546265 h 2143496"/>
              <a:gd name="connsiteX8" fmla="*/ 3966358 w 4785755"/>
              <a:gd name="connsiteY8" fmla="*/ 546265 h 2143496"/>
              <a:gd name="connsiteX9" fmla="*/ 3960420 w 4785755"/>
              <a:gd name="connsiteY9" fmla="*/ 575953 h 2143496"/>
              <a:gd name="connsiteX10" fmla="*/ 3906981 w 4785755"/>
              <a:gd name="connsiteY10" fmla="*/ 575953 h 2143496"/>
              <a:gd name="connsiteX11" fmla="*/ 3901044 w 4785755"/>
              <a:gd name="connsiteY11" fmla="*/ 611579 h 2143496"/>
              <a:gd name="connsiteX12" fmla="*/ 3901044 w 4785755"/>
              <a:gd name="connsiteY12" fmla="*/ 611579 h 2143496"/>
              <a:gd name="connsiteX13" fmla="*/ 3823854 w 4785755"/>
              <a:gd name="connsiteY13" fmla="*/ 670956 h 2143496"/>
              <a:gd name="connsiteX14" fmla="*/ 3734789 w 4785755"/>
              <a:gd name="connsiteY14" fmla="*/ 670956 h 2143496"/>
              <a:gd name="connsiteX15" fmla="*/ 3693226 w 4785755"/>
              <a:gd name="connsiteY15" fmla="*/ 706582 h 2143496"/>
              <a:gd name="connsiteX16" fmla="*/ 3550722 w 4785755"/>
              <a:gd name="connsiteY16" fmla="*/ 706582 h 2143496"/>
              <a:gd name="connsiteX17" fmla="*/ 3503220 w 4785755"/>
              <a:gd name="connsiteY17" fmla="*/ 724395 h 2143496"/>
              <a:gd name="connsiteX18" fmla="*/ 3491345 w 4785755"/>
              <a:gd name="connsiteY18" fmla="*/ 765958 h 2143496"/>
              <a:gd name="connsiteX19" fmla="*/ 3467594 w 4785755"/>
              <a:gd name="connsiteY19" fmla="*/ 783771 h 2143496"/>
              <a:gd name="connsiteX20" fmla="*/ 3408218 w 4785755"/>
              <a:gd name="connsiteY20" fmla="*/ 801584 h 2143496"/>
              <a:gd name="connsiteX21" fmla="*/ 3348841 w 4785755"/>
              <a:gd name="connsiteY21" fmla="*/ 813460 h 2143496"/>
              <a:gd name="connsiteX22" fmla="*/ 3241963 w 4785755"/>
              <a:gd name="connsiteY22" fmla="*/ 831273 h 2143496"/>
              <a:gd name="connsiteX23" fmla="*/ 3164774 w 4785755"/>
              <a:gd name="connsiteY23" fmla="*/ 837210 h 2143496"/>
              <a:gd name="connsiteX24" fmla="*/ 3123210 w 4785755"/>
              <a:gd name="connsiteY24" fmla="*/ 878774 h 2143496"/>
              <a:gd name="connsiteX25" fmla="*/ 3087584 w 4785755"/>
              <a:gd name="connsiteY25" fmla="*/ 926275 h 2143496"/>
              <a:gd name="connsiteX26" fmla="*/ 2921330 w 4785755"/>
              <a:gd name="connsiteY26" fmla="*/ 938151 h 2143496"/>
              <a:gd name="connsiteX27" fmla="*/ 2808514 w 4785755"/>
              <a:gd name="connsiteY27" fmla="*/ 973777 h 2143496"/>
              <a:gd name="connsiteX28" fmla="*/ 2737262 w 4785755"/>
              <a:gd name="connsiteY28" fmla="*/ 1009403 h 2143496"/>
              <a:gd name="connsiteX29" fmla="*/ 2689761 w 4785755"/>
              <a:gd name="connsiteY29" fmla="*/ 1050966 h 2143496"/>
              <a:gd name="connsiteX30" fmla="*/ 2606633 w 4785755"/>
              <a:gd name="connsiteY30" fmla="*/ 1074717 h 2143496"/>
              <a:gd name="connsiteX31" fmla="*/ 2535381 w 4785755"/>
              <a:gd name="connsiteY31" fmla="*/ 1062841 h 2143496"/>
              <a:gd name="connsiteX32" fmla="*/ 2499755 w 4785755"/>
              <a:gd name="connsiteY32" fmla="*/ 1050966 h 2143496"/>
              <a:gd name="connsiteX33" fmla="*/ 2476005 w 4785755"/>
              <a:gd name="connsiteY33" fmla="*/ 1092530 h 2143496"/>
              <a:gd name="connsiteX34" fmla="*/ 2404753 w 4785755"/>
              <a:gd name="connsiteY34" fmla="*/ 1104405 h 2143496"/>
              <a:gd name="connsiteX35" fmla="*/ 2339439 w 4785755"/>
              <a:gd name="connsiteY35" fmla="*/ 1122218 h 2143496"/>
              <a:gd name="connsiteX36" fmla="*/ 2262249 w 4785755"/>
              <a:gd name="connsiteY36" fmla="*/ 1175657 h 2143496"/>
              <a:gd name="connsiteX37" fmla="*/ 2167246 w 4785755"/>
              <a:gd name="connsiteY37" fmla="*/ 1199408 h 2143496"/>
              <a:gd name="connsiteX38" fmla="*/ 2101932 w 4785755"/>
              <a:gd name="connsiteY38" fmla="*/ 1217221 h 2143496"/>
              <a:gd name="connsiteX39" fmla="*/ 2000992 w 4785755"/>
              <a:gd name="connsiteY39" fmla="*/ 1246909 h 2143496"/>
              <a:gd name="connsiteX40" fmla="*/ 1947553 w 4785755"/>
              <a:gd name="connsiteY40" fmla="*/ 1246909 h 2143496"/>
              <a:gd name="connsiteX41" fmla="*/ 1900052 w 4785755"/>
              <a:gd name="connsiteY41" fmla="*/ 1294410 h 2143496"/>
              <a:gd name="connsiteX42" fmla="*/ 1828800 w 4785755"/>
              <a:gd name="connsiteY42" fmla="*/ 1294410 h 2143496"/>
              <a:gd name="connsiteX43" fmla="*/ 1763485 w 4785755"/>
              <a:gd name="connsiteY43" fmla="*/ 1306286 h 2143496"/>
              <a:gd name="connsiteX44" fmla="*/ 1763485 w 4785755"/>
              <a:gd name="connsiteY44" fmla="*/ 1306286 h 2143496"/>
              <a:gd name="connsiteX45" fmla="*/ 1686296 w 4785755"/>
              <a:gd name="connsiteY45" fmla="*/ 1324099 h 2143496"/>
              <a:gd name="connsiteX46" fmla="*/ 1656607 w 4785755"/>
              <a:gd name="connsiteY46" fmla="*/ 1341912 h 2143496"/>
              <a:gd name="connsiteX47" fmla="*/ 1591293 w 4785755"/>
              <a:gd name="connsiteY47" fmla="*/ 1347849 h 2143496"/>
              <a:gd name="connsiteX48" fmla="*/ 1514104 w 4785755"/>
              <a:gd name="connsiteY48" fmla="*/ 1419101 h 2143496"/>
              <a:gd name="connsiteX49" fmla="*/ 1407226 w 4785755"/>
              <a:gd name="connsiteY49" fmla="*/ 1460665 h 2143496"/>
              <a:gd name="connsiteX50" fmla="*/ 1324098 w 4785755"/>
              <a:gd name="connsiteY50" fmla="*/ 1484416 h 2143496"/>
              <a:gd name="connsiteX51" fmla="*/ 1235033 w 4785755"/>
              <a:gd name="connsiteY51" fmla="*/ 1502229 h 2143496"/>
              <a:gd name="connsiteX52" fmla="*/ 1187532 w 4785755"/>
              <a:gd name="connsiteY52" fmla="*/ 1520041 h 2143496"/>
              <a:gd name="connsiteX53" fmla="*/ 1134093 w 4785755"/>
              <a:gd name="connsiteY53" fmla="*/ 1591293 h 2143496"/>
              <a:gd name="connsiteX54" fmla="*/ 1003465 w 4785755"/>
              <a:gd name="connsiteY54" fmla="*/ 1626919 h 2143496"/>
              <a:gd name="connsiteX55" fmla="*/ 878774 w 4785755"/>
              <a:gd name="connsiteY55" fmla="*/ 1656608 h 2143496"/>
              <a:gd name="connsiteX56" fmla="*/ 801584 w 4785755"/>
              <a:gd name="connsiteY56" fmla="*/ 1674421 h 2143496"/>
              <a:gd name="connsiteX57" fmla="*/ 742207 w 4785755"/>
              <a:gd name="connsiteY57" fmla="*/ 1715984 h 2143496"/>
              <a:gd name="connsiteX58" fmla="*/ 706581 w 4785755"/>
              <a:gd name="connsiteY58" fmla="*/ 1769423 h 2143496"/>
              <a:gd name="connsiteX59" fmla="*/ 593766 w 4785755"/>
              <a:gd name="connsiteY59" fmla="*/ 1816925 h 2143496"/>
              <a:gd name="connsiteX60" fmla="*/ 492826 w 4785755"/>
              <a:gd name="connsiteY60" fmla="*/ 1852551 h 2143496"/>
              <a:gd name="connsiteX61" fmla="*/ 415636 w 4785755"/>
              <a:gd name="connsiteY61" fmla="*/ 1852551 h 2143496"/>
              <a:gd name="connsiteX62" fmla="*/ 362197 w 4785755"/>
              <a:gd name="connsiteY62" fmla="*/ 1935678 h 2143496"/>
              <a:gd name="connsiteX63" fmla="*/ 344384 w 4785755"/>
              <a:gd name="connsiteY63" fmla="*/ 2000992 h 2143496"/>
              <a:gd name="connsiteX64" fmla="*/ 231568 w 4785755"/>
              <a:gd name="connsiteY64" fmla="*/ 2060369 h 2143496"/>
              <a:gd name="connsiteX65" fmla="*/ 100940 w 4785755"/>
              <a:gd name="connsiteY65" fmla="*/ 2113808 h 2143496"/>
              <a:gd name="connsiteX66" fmla="*/ 0 w 4785755"/>
              <a:gd name="connsiteY66" fmla="*/ 2143496 h 2143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785755" h="2143496">
                <a:moveTo>
                  <a:pt x="4785755" y="0"/>
                </a:moveTo>
                <a:lnTo>
                  <a:pt x="4785755" y="142504"/>
                </a:lnTo>
                <a:lnTo>
                  <a:pt x="4726379" y="142504"/>
                </a:lnTo>
                <a:lnTo>
                  <a:pt x="4714504" y="261257"/>
                </a:lnTo>
                <a:lnTo>
                  <a:pt x="4643252" y="255319"/>
                </a:lnTo>
                <a:lnTo>
                  <a:pt x="4643252" y="457200"/>
                </a:lnTo>
                <a:lnTo>
                  <a:pt x="4049485" y="457200"/>
                </a:lnTo>
                <a:lnTo>
                  <a:pt x="4055423" y="546265"/>
                </a:lnTo>
                <a:lnTo>
                  <a:pt x="3966358" y="546265"/>
                </a:lnTo>
                <a:lnTo>
                  <a:pt x="3960420" y="575953"/>
                </a:lnTo>
                <a:lnTo>
                  <a:pt x="3906981" y="575953"/>
                </a:lnTo>
                <a:lnTo>
                  <a:pt x="3901044" y="611579"/>
                </a:lnTo>
                <a:lnTo>
                  <a:pt x="3901044" y="611579"/>
                </a:lnTo>
                <a:lnTo>
                  <a:pt x="3823854" y="670956"/>
                </a:lnTo>
                <a:lnTo>
                  <a:pt x="3734789" y="670956"/>
                </a:lnTo>
                <a:lnTo>
                  <a:pt x="3693226" y="706582"/>
                </a:lnTo>
                <a:lnTo>
                  <a:pt x="3550722" y="706582"/>
                </a:lnTo>
                <a:lnTo>
                  <a:pt x="3503220" y="724395"/>
                </a:lnTo>
                <a:lnTo>
                  <a:pt x="3491345" y="765958"/>
                </a:lnTo>
                <a:lnTo>
                  <a:pt x="3467594" y="783771"/>
                </a:lnTo>
                <a:lnTo>
                  <a:pt x="3408218" y="801584"/>
                </a:lnTo>
                <a:lnTo>
                  <a:pt x="3348841" y="813460"/>
                </a:lnTo>
                <a:lnTo>
                  <a:pt x="3241963" y="831273"/>
                </a:lnTo>
                <a:lnTo>
                  <a:pt x="3164774" y="837210"/>
                </a:lnTo>
                <a:lnTo>
                  <a:pt x="3123210" y="878774"/>
                </a:lnTo>
                <a:lnTo>
                  <a:pt x="3087584" y="926275"/>
                </a:lnTo>
                <a:lnTo>
                  <a:pt x="2921330" y="938151"/>
                </a:lnTo>
                <a:lnTo>
                  <a:pt x="2808514" y="973777"/>
                </a:lnTo>
                <a:lnTo>
                  <a:pt x="2737262" y="1009403"/>
                </a:lnTo>
                <a:lnTo>
                  <a:pt x="2689761" y="1050966"/>
                </a:lnTo>
                <a:lnTo>
                  <a:pt x="2606633" y="1074717"/>
                </a:lnTo>
                <a:lnTo>
                  <a:pt x="2535381" y="1062841"/>
                </a:lnTo>
                <a:lnTo>
                  <a:pt x="2499755" y="1050966"/>
                </a:lnTo>
                <a:lnTo>
                  <a:pt x="2476005" y="1092530"/>
                </a:lnTo>
                <a:lnTo>
                  <a:pt x="2404753" y="1104405"/>
                </a:lnTo>
                <a:lnTo>
                  <a:pt x="2339439" y="1122218"/>
                </a:lnTo>
                <a:lnTo>
                  <a:pt x="2262249" y="1175657"/>
                </a:lnTo>
                <a:lnTo>
                  <a:pt x="2167246" y="1199408"/>
                </a:lnTo>
                <a:lnTo>
                  <a:pt x="2101932" y="1217221"/>
                </a:lnTo>
                <a:lnTo>
                  <a:pt x="2000992" y="1246909"/>
                </a:lnTo>
                <a:lnTo>
                  <a:pt x="1947553" y="1246909"/>
                </a:lnTo>
                <a:lnTo>
                  <a:pt x="1900052" y="1294410"/>
                </a:lnTo>
                <a:lnTo>
                  <a:pt x="1828800" y="1294410"/>
                </a:lnTo>
                <a:lnTo>
                  <a:pt x="1763485" y="1306286"/>
                </a:lnTo>
                <a:lnTo>
                  <a:pt x="1763485" y="1306286"/>
                </a:lnTo>
                <a:lnTo>
                  <a:pt x="1686296" y="1324099"/>
                </a:lnTo>
                <a:lnTo>
                  <a:pt x="1656607" y="1341912"/>
                </a:lnTo>
                <a:lnTo>
                  <a:pt x="1591293" y="1347849"/>
                </a:lnTo>
                <a:lnTo>
                  <a:pt x="1514104" y="1419101"/>
                </a:lnTo>
                <a:lnTo>
                  <a:pt x="1407226" y="1460665"/>
                </a:lnTo>
                <a:lnTo>
                  <a:pt x="1324098" y="1484416"/>
                </a:lnTo>
                <a:lnTo>
                  <a:pt x="1235033" y="1502229"/>
                </a:lnTo>
                <a:lnTo>
                  <a:pt x="1187532" y="1520041"/>
                </a:lnTo>
                <a:lnTo>
                  <a:pt x="1134093" y="1591293"/>
                </a:lnTo>
                <a:lnTo>
                  <a:pt x="1003465" y="1626919"/>
                </a:lnTo>
                <a:lnTo>
                  <a:pt x="878774" y="1656608"/>
                </a:lnTo>
                <a:lnTo>
                  <a:pt x="801584" y="1674421"/>
                </a:lnTo>
                <a:lnTo>
                  <a:pt x="742207" y="1715984"/>
                </a:lnTo>
                <a:lnTo>
                  <a:pt x="706581" y="1769423"/>
                </a:lnTo>
                <a:lnTo>
                  <a:pt x="593766" y="1816925"/>
                </a:lnTo>
                <a:lnTo>
                  <a:pt x="492826" y="1852551"/>
                </a:lnTo>
                <a:lnTo>
                  <a:pt x="415636" y="1852551"/>
                </a:lnTo>
                <a:lnTo>
                  <a:pt x="362197" y="1935678"/>
                </a:lnTo>
                <a:lnTo>
                  <a:pt x="344384" y="2000992"/>
                </a:lnTo>
                <a:lnTo>
                  <a:pt x="231568" y="2060369"/>
                </a:lnTo>
                <a:lnTo>
                  <a:pt x="100940" y="2113808"/>
                </a:lnTo>
                <a:lnTo>
                  <a:pt x="0" y="2143496"/>
                </a:lnTo>
              </a:path>
            </a:pathLst>
          </a:custGeom>
          <a:noFill/>
          <a:ln w="28575" cap="rnd">
            <a:solidFill>
              <a:srgbClr val="E2532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2235093" y="3150547"/>
            <a:ext cx="30044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AutoShape 27"/>
          <p:cNvSpPr>
            <a:spLocks noChangeArrowheads="1"/>
          </p:cNvSpPr>
          <p:nvPr/>
        </p:nvSpPr>
        <p:spPr bwMode="auto">
          <a:xfrm>
            <a:off x="5248740" y="1958857"/>
            <a:ext cx="892175" cy="870790"/>
          </a:xfrm>
          <a:prstGeom prst="downArrow">
            <a:avLst>
              <a:gd name="adj1" fmla="val 50000"/>
              <a:gd name="adj2" fmla="val 2673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19%</a:t>
            </a:r>
          </a:p>
        </p:txBody>
      </p:sp>
      <p:sp>
        <p:nvSpPr>
          <p:cNvPr id="87" name="TextBox 74"/>
          <p:cNvSpPr txBox="1"/>
          <p:nvPr/>
        </p:nvSpPr>
        <p:spPr>
          <a:xfrm>
            <a:off x="6085893" y="2276327"/>
            <a:ext cx="1378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Risk Reduction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142C4BE-3E2B-4D12-BAA1-679082767322}"/>
              </a:ext>
            </a:extLst>
          </p:cNvPr>
          <p:cNvSpPr/>
          <p:nvPr/>
        </p:nvSpPr>
        <p:spPr>
          <a:xfrm>
            <a:off x="7668344" y="-26988"/>
            <a:ext cx="1475223" cy="404813"/>
          </a:xfrm>
          <a:prstGeom prst="rect">
            <a:avLst/>
          </a:prstGeom>
          <a:solidFill>
            <a:srgbClr val="E2532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b="1" dirty="0">
                <a:solidFill>
                  <a:srgbClr val="FFFFFF"/>
                </a:solidFill>
              </a:rPr>
              <a:t>Int. </a:t>
            </a:r>
            <a:r>
              <a:rPr lang="de-DE" sz="1200" b="1" dirty="0" err="1">
                <a:solidFill>
                  <a:srgbClr val="FFFFFF"/>
                </a:solidFill>
              </a:rPr>
              <a:t>analysis</a:t>
            </a:r>
            <a:endParaRPr lang="de-DE" sz="1200" b="1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de-DE" sz="1200" b="1" dirty="0">
                <a:solidFill>
                  <a:srgbClr val="FFFFFF"/>
                </a:solidFill>
              </a:rPr>
              <a:t>solid </a:t>
            </a:r>
            <a:r>
              <a:rPr lang="de-DE" sz="1200" b="1" dirty="0" err="1">
                <a:solidFill>
                  <a:srgbClr val="FFFFFF"/>
                </a:solidFill>
              </a:rPr>
              <a:t>tumors</a:t>
            </a:r>
            <a:endParaRPr lang="de-DE" sz="1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69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Solid Tumors: Adverse Events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hlinkClick r:id="rId3" action="ppaction://hlinkfile"/>
              </a:rPr>
              <a:t>Richardson G, Siena S, Lipton A, et al. </a:t>
            </a:r>
            <a:r>
              <a:rPr lang="en-US" i="1">
                <a:hlinkClick r:id="rId3" action="ppaction://hlinkfile"/>
              </a:rPr>
              <a:t>COSA 2011</a:t>
            </a:r>
            <a:r>
              <a:rPr lang="en-US">
                <a:hlinkClick r:id="rId3" action="ppaction://hlinkfile"/>
              </a:rPr>
              <a:t>: abstract and oral presentation.</a:t>
            </a:r>
            <a:endParaRPr lang="en-US" dirty="0"/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type="tbl" sz="quarter" idx="4294967295"/>
            <p:extLst/>
          </p:nvPr>
        </p:nvGraphicFramePr>
        <p:xfrm>
          <a:off x="310896" y="1597025"/>
          <a:ext cx="8520366" cy="41785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74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3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57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Patient Incidence, n (%)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585" marR="43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bg1"/>
                          </a:solidFill>
                        </a:rPr>
                        <a:t>Denosumab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bg1"/>
                          </a:solidFill>
                        </a:rPr>
                        <a:t>(n=2755)</a:t>
                      </a:r>
                      <a:endParaRPr lang="en-US" sz="17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585" marR="4358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err="1">
                          <a:solidFill>
                            <a:schemeClr val="bg1"/>
                          </a:solidFill>
                        </a:rPr>
                        <a:t>Zoledronic</a:t>
                      </a:r>
                      <a:r>
                        <a:rPr lang="en-US" sz="1700" baseline="0" dirty="0">
                          <a:solidFill>
                            <a:schemeClr val="bg1"/>
                          </a:solidFill>
                        </a:rPr>
                        <a:t> Acid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bg1"/>
                          </a:solidFill>
                        </a:rPr>
                        <a:t>(n=2744)</a:t>
                      </a:r>
                      <a:endParaRPr lang="en-US" sz="17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585" marR="4358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8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46A"/>
                          </a:solidFill>
                        </a:rPr>
                        <a:t>All adverse events (AEs)</a:t>
                      </a:r>
                      <a:endParaRPr lang="en-US" sz="1600" dirty="0">
                        <a:solidFill>
                          <a:srgbClr val="00446A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585" marR="43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46A"/>
                          </a:solidFill>
                        </a:rPr>
                        <a:t>2650 (96.2)</a:t>
                      </a:r>
                      <a:endParaRPr lang="en-US" sz="1600" dirty="0">
                        <a:solidFill>
                          <a:srgbClr val="00446A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585" marR="43585" marT="0" marB="0" anchor="ctr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46A"/>
                          </a:solidFill>
                        </a:rPr>
                        <a:t>2654 (96.7)</a:t>
                      </a:r>
                      <a:endParaRPr lang="en-US" sz="1600" dirty="0">
                        <a:solidFill>
                          <a:srgbClr val="00446A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585" marR="43585" marT="0" marB="0" anchor="ctr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8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46A"/>
                          </a:solidFill>
                        </a:rPr>
                        <a:t>CTCAE Grade 3, 4, or 5 AEs</a:t>
                      </a:r>
                      <a:endParaRPr lang="en-US" sz="1600" dirty="0">
                        <a:solidFill>
                          <a:srgbClr val="00446A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585" marR="43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46A"/>
                          </a:solidFill>
                        </a:rPr>
                        <a:t>1934 (70.2)</a:t>
                      </a:r>
                      <a:endParaRPr lang="en-US" sz="1600" dirty="0">
                        <a:solidFill>
                          <a:srgbClr val="00446A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585" marR="43585" marT="0" marB="0" anchor="ctr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46A"/>
                          </a:solidFill>
                        </a:rPr>
                        <a:t>1941 (70.7)</a:t>
                      </a:r>
                      <a:endParaRPr lang="en-US" sz="1600" dirty="0">
                        <a:solidFill>
                          <a:srgbClr val="00446A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585" marR="43585" marT="0" marB="0" anchor="ctr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8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46A"/>
                          </a:solidFill>
                        </a:rPr>
                        <a:t>Serious AEs</a:t>
                      </a:r>
                      <a:endParaRPr lang="en-US" sz="1600" dirty="0">
                        <a:solidFill>
                          <a:srgbClr val="00446A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585" marR="43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46A"/>
                          </a:solidFill>
                        </a:rPr>
                        <a:t>1549 (56.2)</a:t>
                      </a:r>
                      <a:endParaRPr lang="en-US" sz="1600" dirty="0">
                        <a:solidFill>
                          <a:srgbClr val="00446A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585" marR="43585" marT="0" marB="0" anchor="ctr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46A"/>
                          </a:solidFill>
                        </a:rPr>
                        <a:t>1573 (57.3)</a:t>
                      </a:r>
                      <a:endParaRPr lang="en-US" sz="1600" dirty="0">
                        <a:solidFill>
                          <a:srgbClr val="00446A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585" marR="43585" marT="0" marB="0" anchor="ctr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8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46A"/>
                          </a:solidFill>
                        </a:rPr>
                        <a:t>AEs leading to study discontinuation</a:t>
                      </a:r>
                      <a:endParaRPr lang="en-US" sz="1600" dirty="0">
                        <a:solidFill>
                          <a:srgbClr val="00446A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585" marR="43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46A"/>
                          </a:solidFill>
                        </a:rPr>
                        <a:t>261 (9.5)</a:t>
                      </a:r>
                      <a:endParaRPr lang="en-US" sz="1600" dirty="0">
                        <a:solidFill>
                          <a:srgbClr val="00446A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585" marR="43585" marT="0" marB="0" anchor="ctr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46A"/>
                          </a:solidFill>
                        </a:rPr>
                        <a:t>270 (9.8)</a:t>
                      </a:r>
                      <a:endParaRPr lang="en-US" sz="1600" dirty="0">
                        <a:solidFill>
                          <a:srgbClr val="00446A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585" marR="43585" marT="0" marB="0" anchor="ctr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8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446A"/>
                          </a:solidFill>
                        </a:rPr>
                        <a:t>Adverse</a:t>
                      </a:r>
                      <a:r>
                        <a:rPr lang="en-US" sz="1600" b="1" baseline="0" dirty="0">
                          <a:solidFill>
                            <a:srgbClr val="00446A"/>
                          </a:solidFill>
                        </a:rPr>
                        <a:t> events of interest</a:t>
                      </a:r>
                      <a:endParaRPr lang="en-US" sz="1600" b="1" dirty="0">
                        <a:solidFill>
                          <a:srgbClr val="00446A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585" marR="43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446A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585" marR="43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446A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585" marR="43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8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46A"/>
                          </a:solidFill>
                        </a:rPr>
                        <a:t>Acute phase reactions (first 3 days)</a:t>
                      </a:r>
                      <a:endParaRPr lang="en-US" sz="1600" dirty="0">
                        <a:solidFill>
                          <a:srgbClr val="00446A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585" marR="43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46A"/>
                          </a:solidFill>
                        </a:rPr>
                        <a:t>241 (8.7)</a:t>
                      </a:r>
                      <a:endParaRPr lang="en-US" sz="1600" dirty="0">
                        <a:solidFill>
                          <a:srgbClr val="00446A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585" marR="43585" marT="0" marB="0" anchor="ctr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46A"/>
                          </a:solidFill>
                        </a:rPr>
                        <a:t>561 (20.4)</a:t>
                      </a:r>
                      <a:endParaRPr lang="en-US" sz="1600" dirty="0">
                        <a:solidFill>
                          <a:srgbClr val="00446A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585" marR="43585" marT="0" marB="0" anchor="ctr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8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46A"/>
                          </a:solidFill>
                        </a:rPr>
                        <a:t>ONJ (adjudicated)</a:t>
                      </a:r>
                      <a:endParaRPr lang="en-US" sz="1600" dirty="0">
                        <a:solidFill>
                          <a:srgbClr val="00446A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585" marR="43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46A"/>
                          </a:solidFill>
                        </a:rPr>
                        <a:t>48 (1.7) </a:t>
                      </a:r>
                      <a:endParaRPr lang="en-US" sz="1600" dirty="0">
                        <a:solidFill>
                          <a:srgbClr val="00446A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585" marR="43585" marT="0" marB="0" anchor="ctr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46A"/>
                          </a:solidFill>
                        </a:rPr>
                        <a:t>35 (1.3)</a:t>
                      </a:r>
                      <a:endParaRPr lang="en-US" sz="1600" dirty="0">
                        <a:solidFill>
                          <a:srgbClr val="00446A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585" marR="43585" marT="0" marB="0" anchor="ctr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8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446A"/>
                          </a:solidFill>
                        </a:rPr>
                        <a:t>Hypocalcemia</a:t>
                      </a:r>
                      <a:r>
                        <a:rPr lang="en-US" sz="1600" dirty="0">
                          <a:solidFill>
                            <a:srgbClr val="00446A"/>
                          </a:solidFill>
                        </a:rPr>
                        <a:t>* </a:t>
                      </a:r>
                      <a:endParaRPr lang="en-US" sz="1600" dirty="0">
                        <a:solidFill>
                          <a:srgbClr val="00446A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585" marR="43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46A"/>
                          </a:solidFill>
                        </a:rPr>
                        <a:t>261 (9.5)</a:t>
                      </a:r>
                      <a:endParaRPr lang="en-US" sz="1600" dirty="0">
                        <a:solidFill>
                          <a:srgbClr val="00446A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585" marR="43585" marT="0" marB="0" anchor="ctr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46A"/>
                          </a:solidFill>
                        </a:rPr>
                        <a:t>131 (4.8)</a:t>
                      </a:r>
                      <a:endParaRPr lang="en-US" sz="1600" dirty="0">
                        <a:solidFill>
                          <a:srgbClr val="00446A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585" marR="43585" marT="0" marB="0" anchor="ctr">
                    <a:lnL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7476" y="5778231"/>
            <a:ext cx="86972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n=the number of patients who received at least one dose of active drug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*Includes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hypocalcemia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blood calcium decreased, calcium deficiency, and calcium ionized decreased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AF330C-4FFA-462E-A689-DA63690CC79B}"/>
              </a:ext>
            </a:extLst>
          </p:cNvPr>
          <p:cNvSpPr/>
          <p:nvPr/>
        </p:nvSpPr>
        <p:spPr>
          <a:xfrm>
            <a:off x="7668344" y="-26988"/>
            <a:ext cx="1475223" cy="404813"/>
          </a:xfrm>
          <a:prstGeom prst="rect">
            <a:avLst/>
          </a:prstGeom>
          <a:solidFill>
            <a:srgbClr val="E2532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b="1" dirty="0">
                <a:solidFill>
                  <a:srgbClr val="FFFFFF"/>
                </a:solidFill>
              </a:rPr>
              <a:t>Int. </a:t>
            </a:r>
            <a:r>
              <a:rPr lang="de-DE" sz="1200" b="1" dirty="0" err="1">
                <a:solidFill>
                  <a:srgbClr val="FFFFFF"/>
                </a:solidFill>
              </a:rPr>
              <a:t>analysis</a:t>
            </a:r>
            <a:endParaRPr lang="de-DE" sz="1200" b="1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de-DE" sz="1200" b="1" dirty="0">
                <a:solidFill>
                  <a:srgbClr val="FFFFFF"/>
                </a:solidFill>
              </a:rPr>
              <a:t>solid </a:t>
            </a:r>
            <a:r>
              <a:rPr lang="de-DE" sz="1200" b="1" dirty="0" err="1">
                <a:solidFill>
                  <a:srgbClr val="FFFFFF"/>
                </a:solidFill>
              </a:rPr>
              <a:t>tumors</a:t>
            </a:r>
            <a:endParaRPr lang="de-DE" sz="1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/>
          <p:cNvSpPr>
            <a:spLocks noGrp="1" noChangeArrowheads="1"/>
          </p:cNvSpPr>
          <p:nvPr>
            <p:ph type="ctrTitle"/>
          </p:nvPr>
        </p:nvSpPr>
        <p:spPr bwMode="auto">
          <a:xfrm>
            <a:off x="458788" y="957263"/>
            <a:ext cx="8177212" cy="2590800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0" i="1" dirty="0">
                <a:cs typeface="Arial" pitchFamily="34" charset="0"/>
              </a:rPr>
              <a:t>Pain and Pain Interference, </a:t>
            </a:r>
            <a:r>
              <a:rPr lang="en-US" sz="2800" b="0" i="1" dirty="0" err="1">
                <a:cs typeface="Arial" pitchFamily="34" charset="0"/>
              </a:rPr>
              <a:t>analgetics</a:t>
            </a:r>
            <a:r>
              <a:rPr lang="en-US" sz="2800" b="0" i="1" dirty="0">
                <a:cs typeface="Arial" pitchFamily="34" charset="0"/>
              </a:rPr>
              <a:t> use and Quality of life</a:t>
            </a:r>
            <a:br>
              <a:rPr lang="en-US" sz="2800" b="0" i="1" dirty="0">
                <a:cs typeface="Arial" pitchFamily="34" charset="0"/>
              </a:rPr>
            </a:br>
            <a:br>
              <a:rPr lang="en-US" sz="2800" b="0" i="1" dirty="0">
                <a:cs typeface="Arial" pitchFamily="34" charset="0"/>
              </a:rPr>
            </a:br>
            <a:r>
              <a:rPr lang="en-US" altLang="de-DE" sz="2800" b="0" dirty="0">
                <a:cs typeface="Arial" pitchFamily="34" charset="0"/>
              </a:rPr>
              <a:t>Post-hoc-Analysis of the subgroup “solid tumors”</a:t>
            </a:r>
            <a:endParaRPr lang="en-US" altLang="de-DE" sz="2800" b="0" i="1" dirty="0">
              <a:cs typeface="Arial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8788" y="3891116"/>
            <a:ext cx="8243887" cy="1608139"/>
          </a:xfrm>
        </p:spPr>
        <p:txBody>
          <a:bodyPr/>
          <a:lstStyle/>
          <a:p>
            <a:pPr lvl="0" eaLnBrk="1" hangingPunct="1">
              <a:lnSpc>
                <a:spcPct val="80000"/>
              </a:lnSpc>
              <a:spcBef>
                <a:spcPts val="0"/>
              </a:spcBef>
              <a:buClr>
                <a:srgbClr val="717073"/>
              </a:buClr>
            </a:pPr>
            <a:r>
              <a:rPr lang="en-US" dirty="0">
                <a:solidFill>
                  <a:srgbClr val="FFFFFF"/>
                </a:solidFill>
              </a:rPr>
              <a:t>von Moos R, Body JJ, </a:t>
            </a:r>
            <a:r>
              <a:rPr lang="en-US" dirty="0" err="1">
                <a:solidFill>
                  <a:srgbClr val="FFFFFF"/>
                </a:solidFill>
              </a:rPr>
              <a:t>Egerdie</a:t>
            </a:r>
            <a:r>
              <a:rPr lang="en-US" dirty="0">
                <a:solidFill>
                  <a:srgbClr val="FFFFFF"/>
                </a:solidFill>
              </a:rPr>
              <a:t> B, et al. </a:t>
            </a:r>
            <a:r>
              <a:rPr lang="en-US" i="1" dirty="0">
                <a:solidFill>
                  <a:srgbClr val="FFFFFF"/>
                </a:solidFill>
              </a:rPr>
              <a:t>Support Care Cancer </a:t>
            </a:r>
            <a:r>
              <a:rPr lang="en-US" dirty="0">
                <a:solidFill>
                  <a:srgbClr val="FFFFFF"/>
                </a:solidFill>
              </a:rPr>
              <a:t>2013; </a:t>
            </a:r>
            <a:r>
              <a:rPr lang="en-US" dirty="0" err="1">
                <a:solidFill>
                  <a:srgbClr val="FFFFFF"/>
                </a:solidFill>
              </a:rPr>
              <a:t>doi</a:t>
            </a:r>
            <a:r>
              <a:rPr lang="en-US" dirty="0">
                <a:solidFill>
                  <a:srgbClr val="FFFFFF"/>
                </a:solidFill>
              </a:rPr>
              <a:t> 10.1007/s00520-013-1932-2.</a:t>
            </a:r>
          </a:p>
          <a:p>
            <a:pPr lvl="0" eaLnBrk="1" hangingPunct="1">
              <a:lnSpc>
                <a:spcPct val="80000"/>
              </a:lnSpc>
              <a:spcBef>
                <a:spcPts val="0"/>
              </a:spcBef>
              <a:buClr>
                <a:srgbClr val="717073"/>
              </a:buClr>
            </a:pPr>
            <a:r>
              <a:rPr lang="en-US" sz="1600" dirty="0">
                <a:solidFill>
                  <a:srgbClr val="FFFFFF"/>
                </a:solidFill>
              </a:rPr>
              <a:t>von Moos R, et al. </a:t>
            </a:r>
            <a:r>
              <a:rPr lang="en-US" sz="1600" i="1" dirty="0">
                <a:solidFill>
                  <a:srgbClr val="FFFFFF"/>
                </a:solidFill>
              </a:rPr>
              <a:t>ECC 2013</a:t>
            </a:r>
            <a:r>
              <a:rPr lang="en-US" sz="1600" dirty="0">
                <a:solidFill>
                  <a:srgbClr val="FFFFFF"/>
                </a:solidFill>
              </a:rPr>
              <a:t>: abstract P081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and poster presentation.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20425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smaller amount of patients with denosumab experienced Pain progression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>
                <a:hlinkClick r:id="rId3" action="ppaction://hlinkfile"/>
              </a:rPr>
              <a:t>von Moos R, Body JJ, Egerdie B, et al. </a:t>
            </a:r>
            <a:r>
              <a:rPr lang="en-US" i="1">
                <a:hlinkClick r:id="rId3" action="ppaction://hlinkfile"/>
              </a:rPr>
              <a:t>Support Care Cancer </a:t>
            </a:r>
            <a:r>
              <a:rPr lang="en-US">
                <a:hlinkClick r:id="rId3" action="ppaction://hlinkfile"/>
              </a:rPr>
              <a:t>2013; doi 10.1007/s00520-013-1932-2</a:t>
            </a:r>
            <a:r>
              <a:rPr lang="en-US"/>
              <a:t>.</a:t>
            </a:r>
            <a:endParaRPr lang="en-US" dirty="0"/>
          </a:p>
        </p:txBody>
      </p:sp>
      <p:grpSp>
        <p:nvGrpSpPr>
          <p:cNvPr id="7" name="Group 24"/>
          <p:cNvGrpSpPr/>
          <p:nvPr/>
        </p:nvGrpSpPr>
        <p:grpSpPr>
          <a:xfrm>
            <a:off x="476222" y="5500702"/>
            <a:ext cx="7080921" cy="500693"/>
            <a:chOff x="476222" y="5500702"/>
            <a:chExt cx="7080921" cy="500693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476222" y="5500702"/>
              <a:ext cx="1304925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Patients at Risk:</a:t>
              </a:r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476223" y="5714224"/>
              <a:ext cx="1007817" cy="14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635125" algn="ctr"/>
                  <a:tab pos="2216150" algn="ctr"/>
                  <a:tab pos="2797175" algn="ctr"/>
                  <a:tab pos="3370263" algn="ctr"/>
                  <a:tab pos="3951288" algn="ctr"/>
                  <a:tab pos="4533900" algn="ctr"/>
                  <a:tab pos="5122863" algn="ctr"/>
                  <a:tab pos="5703888" algn="ctr"/>
                  <a:tab pos="6284913" algn="ctr"/>
                  <a:tab pos="6848475" algn="ctr"/>
                </a:tabLst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Denosumab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1890755" y="5714224"/>
              <a:ext cx="443198" cy="14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635125" algn="ctr"/>
                  <a:tab pos="2216150" algn="ctr"/>
                  <a:tab pos="2797175" algn="ctr"/>
                  <a:tab pos="3370263" algn="ctr"/>
                  <a:tab pos="3951288" algn="ctr"/>
                  <a:tab pos="4533900" algn="ctr"/>
                  <a:tab pos="5122863" algn="ctr"/>
                  <a:tab pos="5703888" algn="ctr"/>
                  <a:tab pos="6284913" algn="ctr"/>
                  <a:tab pos="6848475" algn="ctr"/>
                </a:tabLst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1386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3629911" y="5714224"/>
              <a:ext cx="443198" cy="14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635125" algn="ctr"/>
                  <a:tab pos="2216150" algn="ctr"/>
                  <a:tab pos="2797175" algn="ctr"/>
                  <a:tab pos="3370263" algn="ctr"/>
                  <a:tab pos="3951288" algn="ctr"/>
                  <a:tab pos="4533900" algn="ctr"/>
                  <a:tab pos="5122863" algn="ctr"/>
                  <a:tab pos="5703888" algn="ctr"/>
                  <a:tab pos="6284913" algn="ctr"/>
                  <a:tab pos="6848475" algn="ctr"/>
                </a:tabLst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859</a:t>
              </a:r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5371927" y="5714224"/>
              <a:ext cx="443198" cy="14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635125" algn="ctr"/>
                  <a:tab pos="2216150" algn="ctr"/>
                  <a:tab pos="2797175" algn="ctr"/>
                  <a:tab pos="3370263" algn="ctr"/>
                  <a:tab pos="3951288" algn="ctr"/>
                  <a:tab pos="4533900" algn="ctr"/>
                  <a:tab pos="5122863" algn="ctr"/>
                  <a:tab pos="5703888" algn="ctr"/>
                  <a:tab pos="6284913" algn="ctr"/>
                  <a:tab pos="6848475" algn="ctr"/>
                </a:tabLst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621</a:t>
              </a:r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7113465" y="5714224"/>
              <a:ext cx="443198" cy="14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635125" algn="ctr"/>
                  <a:tab pos="2216150" algn="ctr"/>
                  <a:tab pos="2797175" algn="ctr"/>
                  <a:tab pos="3370263" algn="ctr"/>
                  <a:tab pos="3951288" algn="ctr"/>
                  <a:tab pos="4533900" algn="ctr"/>
                  <a:tab pos="5122863" algn="ctr"/>
                  <a:tab pos="5703888" algn="ctr"/>
                  <a:tab pos="6284913" algn="ctr"/>
                  <a:tab pos="6848475" algn="ctr"/>
                </a:tabLst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480</a:t>
              </a:r>
            </a:p>
          </p:txBody>
        </p:sp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476223" y="5857728"/>
              <a:ext cx="1007817" cy="14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635125" algn="ctr"/>
                  <a:tab pos="2216150" algn="ctr"/>
                  <a:tab pos="2797175" algn="ctr"/>
                  <a:tab pos="3370263" algn="ctr"/>
                  <a:tab pos="3951288" algn="ctr"/>
                  <a:tab pos="4533900" algn="ctr"/>
                  <a:tab pos="5122863" algn="ctr"/>
                  <a:tab pos="5703888" algn="ctr"/>
                  <a:tab pos="6284913" algn="ctr"/>
                  <a:tab pos="6848475" algn="ctr"/>
                </a:tabLst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Zoledronic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 Acid</a:t>
              </a:r>
            </a:p>
          </p:txBody>
        </p:sp>
        <p:sp>
          <p:nvSpPr>
            <p:cNvPr id="21" name="Rectangle 28"/>
            <p:cNvSpPr>
              <a:spLocks noChangeArrowheads="1"/>
            </p:cNvSpPr>
            <p:nvPr/>
          </p:nvSpPr>
          <p:spPr bwMode="auto">
            <a:xfrm>
              <a:off x="1890755" y="5856701"/>
              <a:ext cx="443198" cy="14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635125" algn="ctr"/>
                  <a:tab pos="2216150" algn="ctr"/>
                  <a:tab pos="2797175" algn="ctr"/>
                  <a:tab pos="3370263" algn="ctr"/>
                  <a:tab pos="3951288" algn="ctr"/>
                  <a:tab pos="4533900" algn="ctr"/>
                  <a:tab pos="5122863" algn="ctr"/>
                  <a:tab pos="5703888" algn="ctr"/>
                  <a:tab pos="6284913" algn="ctr"/>
                  <a:tab pos="6848475" algn="ctr"/>
                </a:tabLst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1297</a:t>
              </a:r>
            </a:p>
          </p:txBody>
        </p:sp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3629911" y="5856701"/>
              <a:ext cx="443198" cy="14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635125" algn="ctr"/>
                  <a:tab pos="2216150" algn="ctr"/>
                  <a:tab pos="2797175" algn="ctr"/>
                  <a:tab pos="3370263" algn="ctr"/>
                  <a:tab pos="3951288" algn="ctr"/>
                  <a:tab pos="4533900" algn="ctr"/>
                  <a:tab pos="5122863" algn="ctr"/>
                  <a:tab pos="5703888" algn="ctr"/>
                  <a:tab pos="6284913" algn="ctr"/>
                  <a:tab pos="6848475" algn="ctr"/>
                </a:tabLst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712</a:t>
              </a:r>
            </a:p>
          </p:txBody>
        </p:sp>
        <p:sp>
          <p:nvSpPr>
            <p:cNvPr id="23" name="Rectangle 28"/>
            <p:cNvSpPr>
              <a:spLocks noChangeArrowheads="1"/>
            </p:cNvSpPr>
            <p:nvPr/>
          </p:nvSpPr>
          <p:spPr bwMode="auto">
            <a:xfrm>
              <a:off x="5371927" y="5856701"/>
              <a:ext cx="443198" cy="14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635125" algn="ctr"/>
                  <a:tab pos="2216150" algn="ctr"/>
                  <a:tab pos="2797175" algn="ctr"/>
                  <a:tab pos="3370263" algn="ctr"/>
                  <a:tab pos="3951288" algn="ctr"/>
                  <a:tab pos="4533900" algn="ctr"/>
                  <a:tab pos="5122863" algn="ctr"/>
                  <a:tab pos="5703888" algn="ctr"/>
                  <a:tab pos="6284913" algn="ctr"/>
                  <a:tab pos="6848475" algn="ctr"/>
                </a:tabLst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506</a:t>
              </a:r>
            </a:p>
          </p:txBody>
        </p: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7113945" y="5856701"/>
              <a:ext cx="443198" cy="14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635125" algn="ctr"/>
                  <a:tab pos="2216150" algn="ctr"/>
                  <a:tab pos="2797175" algn="ctr"/>
                  <a:tab pos="3370263" algn="ctr"/>
                  <a:tab pos="3951288" algn="ctr"/>
                  <a:tab pos="4533900" algn="ctr"/>
                  <a:tab pos="5122863" algn="ctr"/>
                  <a:tab pos="5703888" algn="ctr"/>
                  <a:tab pos="6284913" algn="ctr"/>
                  <a:tab pos="6848475" algn="ctr"/>
                </a:tabLst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386</a:t>
              </a:r>
            </a:p>
          </p:txBody>
        </p:sp>
      </p:grpSp>
      <p:sp>
        <p:nvSpPr>
          <p:cNvPr id="25" name="TextBox 96"/>
          <p:cNvSpPr txBox="1"/>
          <p:nvPr/>
        </p:nvSpPr>
        <p:spPr bwMode="auto">
          <a:xfrm>
            <a:off x="2112354" y="1439425"/>
            <a:ext cx="5222710" cy="5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Time to First Report of Moderate or Severe Pain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2112354" y="5370449"/>
            <a:ext cx="522271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Months</a:t>
            </a:r>
          </a:p>
        </p:txBody>
      </p:sp>
      <p:sp>
        <p:nvSpPr>
          <p:cNvPr id="27" name="TextBox 1269"/>
          <p:cNvSpPr txBox="1">
            <a:spLocks noChangeArrowheads="1"/>
          </p:cNvSpPr>
          <p:nvPr/>
        </p:nvSpPr>
        <p:spPr bwMode="auto">
          <a:xfrm>
            <a:off x="2480295" y="3496310"/>
            <a:ext cx="2627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HR=0.83 (95% CI, 0.76–0.92)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&lt;0.001</a:t>
            </a:r>
          </a:p>
        </p:txBody>
      </p:sp>
      <p:grpSp>
        <p:nvGrpSpPr>
          <p:cNvPr id="8" name="Group 22"/>
          <p:cNvGrpSpPr/>
          <p:nvPr/>
        </p:nvGrpSpPr>
        <p:grpSpPr>
          <a:xfrm>
            <a:off x="1860648" y="5193856"/>
            <a:ext cx="5726602" cy="274638"/>
            <a:chOff x="1860648" y="5193856"/>
            <a:chExt cx="5726602" cy="274638"/>
          </a:xfrm>
        </p:grpSpPr>
        <p:sp>
          <p:nvSpPr>
            <p:cNvPr id="33" name="Text Box 39"/>
            <p:cNvSpPr txBox="1">
              <a:spLocks noChangeArrowheads="1"/>
            </p:cNvSpPr>
            <p:nvPr/>
          </p:nvSpPr>
          <p:spPr bwMode="auto">
            <a:xfrm>
              <a:off x="1860648" y="5193856"/>
              <a:ext cx="503412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1012825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8425" algn="ctr"/>
                  <a:tab pos="679450" algn="ctr"/>
                  <a:tab pos="1257300" algn="ctr"/>
                  <a:tab pos="1841500" algn="ctr"/>
                  <a:tab pos="2419350" algn="ctr"/>
                  <a:tab pos="2997200" algn="ctr"/>
                  <a:tab pos="3581400" algn="ctr"/>
                  <a:tab pos="4159250" algn="ctr"/>
                  <a:tab pos="4743450" algn="ctr"/>
                  <a:tab pos="5311775" algn="ctr"/>
                </a:tabLst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	BL</a:t>
              </a:r>
            </a:p>
          </p:txBody>
        </p:sp>
        <p:sp>
          <p:nvSpPr>
            <p:cNvPr id="34" name="Text Box 39"/>
            <p:cNvSpPr txBox="1">
              <a:spLocks noChangeArrowheads="1"/>
            </p:cNvSpPr>
            <p:nvPr/>
          </p:nvSpPr>
          <p:spPr bwMode="auto">
            <a:xfrm>
              <a:off x="3599804" y="5193856"/>
              <a:ext cx="503412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1012825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8425" algn="ctr"/>
                  <a:tab pos="679450" algn="ctr"/>
                  <a:tab pos="1257300" algn="ctr"/>
                  <a:tab pos="1841500" algn="ctr"/>
                  <a:tab pos="2419350" algn="ctr"/>
                  <a:tab pos="2997200" algn="ctr"/>
                  <a:tab pos="3581400" algn="ctr"/>
                  <a:tab pos="4159250" algn="ctr"/>
                  <a:tab pos="4743450" algn="ctr"/>
                  <a:tab pos="5311775" algn="ctr"/>
                </a:tabLst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35" name="Text Box 39"/>
            <p:cNvSpPr txBox="1">
              <a:spLocks noChangeArrowheads="1"/>
            </p:cNvSpPr>
            <p:nvPr/>
          </p:nvSpPr>
          <p:spPr bwMode="auto">
            <a:xfrm>
              <a:off x="5341820" y="5193856"/>
              <a:ext cx="503412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1012825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8425" algn="ctr"/>
                  <a:tab pos="679450" algn="ctr"/>
                  <a:tab pos="1257300" algn="ctr"/>
                  <a:tab pos="1841500" algn="ctr"/>
                  <a:tab pos="2419350" algn="ctr"/>
                  <a:tab pos="2997200" algn="ctr"/>
                  <a:tab pos="3581400" algn="ctr"/>
                  <a:tab pos="4159250" algn="ctr"/>
                  <a:tab pos="4743450" algn="ctr"/>
                  <a:tab pos="5311775" algn="ctr"/>
                </a:tabLst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6</a:t>
              </a:r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7083838" y="5193856"/>
              <a:ext cx="503412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1012825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8425" algn="ctr"/>
                  <a:tab pos="679450" algn="ctr"/>
                  <a:tab pos="1257300" algn="ctr"/>
                  <a:tab pos="1841500" algn="ctr"/>
                  <a:tab pos="2419350" algn="ctr"/>
                  <a:tab pos="2997200" algn="ctr"/>
                  <a:tab pos="3581400" algn="ctr"/>
                  <a:tab pos="4159250" algn="ctr"/>
                  <a:tab pos="4743450" algn="ctr"/>
                  <a:tab pos="5311775" algn="ctr"/>
                </a:tabLst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9</a:t>
              </a:r>
            </a:p>
          </p:txBody>
        </p:sp>
      </p:grpSp>
      <p:sp>
        <p:nvSpPr>
          <p:cNvPr id="37" name="Rectangle 50"/>
          <p:cNvSpPr>
            <a:spLocks noChangeArrowheads="1"/>
          </p:cNvSpPr>
          <p:nvPr/>
        </p:nvSpPr>
        <p:spPr bwMode="auto">
          <a:xfrm rot="16200000">
            <a:off x="-199168" y="3378513"/>
            <a:ext cx="314696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Proportion of Patients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Without Moderate/Severe Pain</a:t>
            </a:r>
          </a:p>
        </p:txBody>
      </p:sp>
      <p:sp>
        <p:nvSpPr>
          <p:cNvPr id="38" name="Line 16"/>
          <p:cNvSpPr>
            <a:spLocks noChangeShapeType="1"/>
          </p:cNvSpPr>
          <p:nvPr/>
        </p:nvSpPr>
        <p:spPr bwMode="auto">
          <a:xfrm>
            <a:off x="2111875" y="5104396"/>
            <a:ext cx="0" cy="92075"/>
          </a:xfrm>
          <a:prstGeom prst="line">
            <a:avLst/>
          </a:prstGeom>
          <a:noFill/>
          <a:ln w="28575" cap="flat">
            <a:solidFill>
              <a:srgbClr val="00446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9" name="Line 26"/>
          <p:cNvSpPr>
            <a:spLocks noChangeShapeType="1"/>
          </p:cNvSpPr>
          <p:nvPr/>
        </p:nvSpPr>
        <p:spPr bwMode="auto">
          <a:xfrm>
            <a:off x="7335544" y="5104396"/>
            <a:ext cx="0" cy="92075"/>
          </a:xfrm>
          <a:prstGeom prst="line">
            <a:avLst/>
          </a:prstGeom>
          <a:noFill/>
          <a:ln w="28575" cap="flat">
            <a:solidFill>
              <a:srgbClr val="00446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0" name="Line 28"/>
          <p:cNvSpPr>
            <a:spLocks noChangeShapeType="1"/>
          </p:cNvSpPr>
          <p:nvPr/>
        </p:nvSpPr>
        <p:spPr bwMode="auto">
          <a:xfrm>
            <a:off x="3851510" y="5104396"/>
            <a:ext cx="0" cy="92075"/>
          </a:xfrm>
          <a:prstGeom prst="line">
            <a:avLst/>
          </a:prstGeom>
          <a:noFill/>
          <a:ln w="28575" cap="flat">
            <a:solidFill>
              <a:srgbClr val="00446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" name="Line 29"/>
          <p:cNvSpPr>
            <a:spLocks noChangeShapeType="1"/>
          </p:cNvSpPr>
          <p:nvPr/>
        </p:nvSpPr>
        <p:spPr bwMode="auto">
          <a:xfrm>
            <a:off x="5593526" y="5104396"/>
            <a:ext cx="0" cy="92075"/>
          </a:xfrm>
          <a:prstGeom prst="line">
            <a:avLst/>
          </a:prstGeom>
          <a:noFill/>
          <a:ln w="28575" cap="flat">
            <a:solidFill>
              <a:srgbClr val="00446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2" name="Freeform 9"/>
          <p:cNvSpPr>
            <a:spLocks/>
          </p:cNvSpPr>
          <p:nvPr/>
        </p:nvSpPr>
        <p:spPr bwMode="auto">
          <a:xfrm>
            <a:off x="2109494" y="1620021"/>
            <a:ext cx="5226050" cy="3484375"/>
          </a:xfrm>
          <a:custGeom>
            <a:avLst/>
            <a:gdLst>
              <a:gd name="T0" fmla="*/ 0 w 3300"/>
              <a:gd name="T1" fmla="*/ 0 h 2204"/>
              <a:gd name="T2" fmla="*/ 2 w 3300"/>
              <a:gd name="T3" fmla="*/ 2204 h 2204"/>
              <a:gd name="T4" fmla="*/ 3300 w 3300"/>
              <a:gd name="T5" fmla="*/ 2204 h 2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00" h="2204">
                <a:moveTo>
                  <a:pt x="0" y="0"/>
                </a:moveTo>
                <a:lnTo>
                  <a:pt x="2" y="2204"/>
                </a:lnTo>
                <a:lnTo>
                  <a:pt x="3300" y="2204"/>
                </a:lnTo>
              </a:path>
            </a:pathLst>
          </a:custGeom>
          <a:noFill/>
          <a:ln w="28575" cap="sq">
            <a:solidFill>
              <a:srgbClr val="00446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pSp>
        <p:nvGrpSpPr>
          <p:cNvPr id="9" name="Group 149"/>
          <p:cNvGrpSpPr/>
          <p:nvPr/>
        </p:nvGrpSpPr>
        <p:grpSpPr>
          <a:xfrm>
            <a:off x="2109978" y="1604155"/>
            <a:ext cx="5235575" cy="2145207"/>
            <a:chOff x="1687513" y="1714500"/>
            <a:chExt cx="5235575" cy="2146300"/>
          </a:xfrm>
        </p:grpSpPr>
        <p:sp>
          <p:nvSpPr>
            <p:cNvPr id="44" name="Freeform 18"/>
            <p:cNvSpPr>
              <a:spLocks/>
            </p:cNvSpPr>
            <p:nvPr/>
          </p:nvSpPr>
          <p:spPr bwMode="auto">
            <a:xfrm>
              <a:off x="1687513" y="1714500"/>
              <a:ext cx="5235575" cy="2146300"/>
            </a:xfrm>
            <a:custGeom>
              <a:avLst/>
              <a:gdLst>
                <a:gd name="T0" fmla="*/ 286 w 3298"/>
                <a:gd name="T1" fmla="*/ 10 h 1352"/>
                <a:gd name="T2" fmla="*/ 334 w 3298"/>
                <a:gd name="T3" fmla="*/ 18 h 1352"/>
                <a:gd name="T4" fmla="*/ 352 w 3298"/>
                <a:gd name="T5" fmla="*/ 30 h 1352"/>
                <a:gd name="T6" fmla="*/ 364 w 3298"/>
                <a:gd name="T7" fmla="*/ 40 h 1352"/>
                <a:gd name="T8" fmla="*/ 372 w 3298"/>
                <a:gd name="T9" fmla="*/ 144 h 1352"/>
                <a:gd name="T10" fmla="*/ 387 w 3298"/>
                <a:gd name="T11" fmla="*/ 196 h 1352"/>
                <a:gd name="T12" fmla="*/ 395 w 3298"/>
                <a:gd name="T13" fmla="*/ 282 h 1352"/>
                <a:gd name="T14" fmla="*/ 423 w 3298"/>
                <a:gd name="T15" fmla="*/ 336 h 1352"/>
                <a:gd name="T16" fmla="*/ 447 w 3298"/>
                <a:gd name="T17" fmla="*/ 396 h 1352"/>
                <a:gd name="T18" fmla="*/ 461 w 3298"/>
                <a:gd name="T19" fmla="*/ 412 h 1352"/>
                <a:gd name="T20" fmla="*/ 475 w 3298"/>
                <a:gd name="T21" fmla="*/ 460 h 1352"/>
                <a:gd name="T22" fmla="*/ 655 w 3298"/>
                <a:gd name="T23" fmla="*/ 484 h 1352"/>
                <a:gd name="T24" fmla="*/ 681 w 3298"/>
                <a:gd name="T25" fmla="*/ 500 h 1352"/>
                <a:gd name="T26" fmla="*/ 727 w 3298"/>
                <a:gd name="T27" fmla="*/ 526 h 1352"/>
                <a:gd name="T28" fmla="*/ 741 w 3298"/>
                <a:gd name="T29" fmla="*/ 618 h 1352"/>
                <a:gd name="T30" fmla="*/ 791 w 3298"/>
                <a:gd name="T31" fmla="*/ 672 h 1352"/>
                <a:gd name="T32" fmla="*/ 817 w 3298"/>
                <a:gd name="T33" fmla="*/ 724 h 1352"/>
                <a:gd name="T34" fmla="*/ 895 w 3298"/>
                <a:gd name="T35" fmla="*/ 738 h 1352"/>
                <a:gd name="T36" fmla="*/ 963 w 3298"/>
                <a:gd name="T37" fmla="*/ 754 h 1352"/>
                <a:gd name="T38" fmla="*/ 1073 w 3298"/>
                <a:gd name="T39" fmla="*/ 762 h 1352"/>
                <a:gd name="T40" fmla="*/ 1085 w 3298"/>
                <a:gd name="T41" fmla="*/ 818 h 1352"/>
                <a:gd name="T42" fmla="*/ 1125 w 3298"/>
                <a:gd name="T43" fmla="*/ 838 h 1352"/>
                <a:gd name="T44" fmla="*/ 1135 w 3298"/>
                <a:gd name="T45" fmla="*/ 880 h 1352"/>
                <a:gd name="T46" fmla="*/ 1175 w 3298"/>
                <a:gd name="T47" fmla="*/ 898 h 1352"/>
                <a:gd name="T48" fmla="*/ 1205 w 3298"/>
                <a:gd name="T49" fmla="*/ 920 h 1352"/>
                <a:gd name="T50" fmla="*/ 1343 w 3298"/>
                <a:gd name="T51" fmla="*/ 930 h 1352"/>
                <a:gd name="T52" fmla="*/ 1419 w 3298"/>
                <a:gd name="T53" fmla="*/ 948 h 1352"/>
                <a:gd name="T54" fmla="*/ 1437 w 3298"/>
                <a:gd name="T55" fmla="*/ 956 h 1352"/>
                <a:gd name="T56" fmla="*/ 1449 w 3298"/>
                <a:gd name="T57" fmla="*/ 1004 h 1352"/>
                <a:gd name="T58" fmla="*/ 1485 w 3298"/>
                <a:gd name="T59" fmla="*/ 1012 h 1352"/>
                <a:gd name="T60" fmla="*/ 1509 w 3298"/>
                <a:gd name="T61" fmla="*/ 1034 h 1352"/>
                <a:gd name="T62" fmla="*/ 1597 w 3298"/>
                <a:gd name="T63" fmla="*/ 1048 h 1352"/>
                <a:gd name="T64" fmla="*/ 1779 w 3298"/>
                <a:gd name="T65" fmla="*/ 1066 h 1352"/>
                <a:gd name="T66" fmla="*/ 1859 w 3298"/>
                <a:gd name="T67" fmla="*/ 1112 h 1352"/>
                <a:gd name="T68" fmla="*/ 1887 w 3298"/>
                <a:gd name="T69" fmla="*/ 1138 h 1352"/>
                <a:gd name="T70" fmla="*/ 2159 w 3298"/>
                <a:gd name="T71" fmla="*/ 1154 h 1352"/>
                <a:gd name="T72" fmla="*/ 2173 w 3298"/>
                <a:gd name="T73" fmla="*/ 1172 h 1352"/>
                <a:gd name="T74" fmla="*/ 2229 w 3298"/>
                <a:gd name="T75" fmla="*/ 1182 h 1352"/>
                <a:gd name="T76" fmla="*/ 2457 w 3298"/>
                <a:gd name="T77" fmla="*/ 1208 h 1352"/>
                <a:gd name="T78" fmla="*/ 2527 w 3298"/>
                <a:gd name="T79" fmla="*/ 1238 h 1352"/>
                <a:gd name="T80" fmla="*/ 2571 w 3298"/>
                <a:gd name="T81" fmla="*/ 1254 h 1352"/>
                <a:gd name="T82" fmla="*/ 2705 w 3298"/>
                <a:gd name="T83" fmla="*/ 1262 h 1352"/>
                <a:gd name="T84" fmla="*/ 2863 w 3298"/>
                <a:gd name="T85" fmla="*/ 1278 h 1352"/>
                <a:gd name="T86" fmla="*/ 2889 w 3298"/>
                <a:gd name="T87" fmla="*/ 1284 h 1352"/>
                <a:gd name="T88" fmla="*/ 2903 w 3298"/>
                <a:gd name="T89" fmla="*/ 1306 h 1352"/>
                <a:gd name="T90" fmla="*/ 3085 w 3298"/>
                <a:gd name="T91" fmla="*/ 1314 h 1352"/>
                <a:gd name="T92" fmla="*/ 3217 w 3298"/>
                <a:gd name="T93" fmla="*/ 1338 h 1352"/>
                <a:gd name="T94" fmla="*/ 3298 w 3298"/>
                <a:gd name="T95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98" h="1352">
                  <a:moveTo>
                    <a:pt x="0" y="0"/>
                  </a:moveTo>
                  <a:lnTo>
                    <a:pt x="286" y="0"/>
                  </a:lnTo>
                  <a:lnTo>
                    <a:pt x="286" y="10"/>
                  </a:lnTo>
                  <a:lnTo>
                    <a:pt x="300" y="10"/>
                  </a:lnTo>
                  <a:lnTo>
                    <a:pt x="300" y="18"/>
                  </a:lnTo>
                  <a:lnTo>
                    <a:pt x="334" y="18"/>
                  </a:lnTo>
                  <a:lnTo>
                    <a:pt x="334" y="22"/>
                  </a:lnTo>
                  <a:lnTo>
                    <a:pt x="352" y="22"/>
                  </a:lnTo>
                  <a:lnTo>
                    <a:pt x="352" y="30"/>
                  </a:lnTo>
                  <a:lnTo>
                    <a:pt x="356" y="30"/>
                  </a:lnTo>
                  <a:lnTo>
                    <a:pt x="356" y="40"/>
                  </a:lnTo>
                  <a:lnTo>
                    <a:pt x="364" y="40"/>
                  </a:lnTo>
                  <a:lnTo>
                    <a:pt x="364" y="48"/>
                  </a:lnTo>
                  <a:lnTo>
                    <a:pt x="372" y="48"/>
                  </a:lnTo>
                  <a:lnTo>
                    <a:pt x="372" y="144"/>
                  </a:lnTo>
                  <a:lnTo>
                    <a:pt x="378" y="144"/>
                  </a:lnTo>
                  <a:lnTo>
                    <a:pt x="378" y="196"/>
                  </a:lnTo>
                  <a:lnTo>
                    <a:pt x="387" y="196"/>
                  </a:lnTo>
                  <a:lnTo>
                    <a:pt x="387" y="260"/>
                  </a:lnTo>
                  <a:lnTo>
                    <a:pt x="395" y="260"/>
                  </a:lnTo>
                  <a:lnTo>
                    <a:pt x="395" y="282"/>
                  </a:lnTo>
                  <a:lnTo>
                    <a:pt x="413" y="282"/>
                  </a:lnTo>
                  <a:lnTo>
                    <a:pt x="413" y="336"/>
                  </a:lnTo>
                  <a:lnTo>
                    <a:pt x="423" y="336"/>
                  </a:lnTo>
                  <a:lnTo>
                    <a:pt x="423" y="354"/>
                  </a:lnTo>
                  <a:lnTo>
                    <a:pt x="447" y="354"/>
                  </a:lnTo>
                  <a:lnTo>
                    <a:pt x="447" y="396"/>
                  </a:lnTo>
                  <a:lnTo>
                    <a:pt x="455" y="396"/>
                  </a:lnTo>
                  <a:lnTo>
                    <a:pt x="455" y="412"/>
                  </a:lnTo>
                  <a:lnTo>
                    <a:pt x="461" y="412"/>
                  </a:lnTo>
                  <a:lnTo>
                    <a:pt x="461" y="430"/>
                  </a:lnTo>
                  <a:lnTo>
                    <a:pt x="475" y="430"/>
                  </a:lnTo>
                  <a:lnTo>
                    <a:pt x="475" y="460"/>
                  </a:lnTo>
                  <a:lnTo>
                    <a:pt x="511" y="460"/>
                  </a:lnTo>
                  <a:lnTo>
                    <a:pt x="511" y="484"/>
                  </a:lnTo>
                  <a:lnTo>
                    <a:pt x="655" y="484"/>
                  </a:lnTo>
                  <a:lnTo>
                    <a:pt x="655" y="490"/>
                  </a:lnTo>
                  <a:lnTo>
                    <a:pt x="681" y="490"/>
                  </a:lnTo>
                  <a:lnTo>
                    <a:pt x="681" y="500"/>
                  </a:lnTo>
                  <a:lnTo>
                    <a:pt x="717" y="500"/>
                  </a:lnTo>
                  <a:lnTo>
                    <a:pt x="717" y="526"/>
                  </a:lnTo>
                  <a:lnTo>
                    <a:pt x="727" y="526"/>
                  </a:lnTo>
                  <a:lnTo>
                    <a:pt x="727" y="592"/>
                  </a:lnTo>
                  <a:lnTo>
                    <a:pt x="741" y="592"/>
                  </a:lnTo>
                  <a:lnTo>
                    <a:pt x="741" y="618"/>
                  </a:lnTo>
                  <a:lnTo>
                    <a:pt x="763" y="618"/>
                  </a:lnTo>
                  <a:lnTo>
                    <a:pt x="763" y="672"/>
                  </a:lnTo>
                  <a:lnTo>
                    <a:pt x="791" y="672"/>
                  </a:lnTo>
                  <a:lnTo>
                    <a:pt x="791" y="710"/>
                  </a:lnTo>
                  <a:lnTo>
                    <a:pt x="817" y="710"/>
                  </a:lnTo>
                  <a:lnTo>
                    <a:pt x="817" y="724"/>
                  </a:lnTo>
                  <a:lnTo>
                    <a:pt x="831" y="724"/>
                  </a:lnTo>
                  <a:lnTo>
                    <a:pt x="831" y="738"/>
                  </a:lnTo>
                  <a:lnTo>
                    <a:pt x="895" y="738"/>
                  </a:lnTo>
                  <a:lnTo>
                    <a:pt x="895" y="746"/>
                  </a:lnTo>
                  <a:lnTo>
                    <a:pt x="963" y="746"/>
                  </a:lnTo>
                  <a:lnTo>
                    <a:pt x="963" y="754"/>
                  </a:lnTo>
                  <a:lnTo>
                    <a:pt x="1023" y="754"/>
                  </a:lnTo>
                  <a:lnTo>
                    <a:pt x="1023" y="762"/>
                  </a:lnTo>
                  <a:lnTo>
                    <a:pt x="1073" y="762"/>
                  </a:lnTo>
                  <a:lnTo>
                    <a:pt x="1073" y="778"/>
                  </a:lnTo>
                  <a:lnTo>
                    <a:pt x="1085" y="778"/>
                  </a:lnTo>
                  <a:lnTo>
                    <a:pt x="1085" y="818"/>
                  </a:lnTo>
                  <a:lnTo>
                    <a:pt x="1093" y="818"/>
                  </a:lnTo>
                  <a:lnTo>
                    <a:pt x="1093" y="838"/>
                  </a:lnTo>
                  <a:lnTo>
                    <a:pt x="1125" y="838"/>
                  </a:lnTo>
                  <a:lnTo>
                    <a:pt x="1125" y="860"/>
                  </a:lnTo>
                  <a:lnTo>
                    <a:pt x="1135" y="860"/>
                  </a:lnTo>
                  <a:lnTo>
                    <a:pt x="1135" y="880"/>
                  </a:lnTo>
                  <a:lnTo>
                    <a:pt x="1163" y="880"/>
                  </a:lnTo>
                  <a:lnTo>
                    <a:pt x="1163" y="898"/>
                  </a:lnTo>
                  <a:lnTo>
                    <a:pt x="1175" y="898"/>
                  </a:lnTo>
                  <a:lnTo>
                    <a:pt x="1175" y="912"/>
                  </a:lnTo>
                  <a:lnTo>
                    <a:pt x="1205" y="912"/>
                  </a:lnTo>
                  <a:lnTo>
                    <a:pt x="1205" y="920"/>
                  </a:lnTo>
                  <a:lnTo>
                    <a:pt x="1261" y="920"/>
                  </a:lnTo>
                  <a:lnTo>
                    <a:pt x="1261" y="930"/>
                  </a:lnTo>
                  <a:lnTo>
                    <a:pt x="1343" y="930"/>
                  </a:lnTo>
                  <a:lnTo>
                    <a:pt x="1343" y="936"/>
                  </a:lnTo>
                  <a:lnTo>
                    <a:pt x="1419" y="936"/>
                  </a:lnTo>
                  <a:lnTo>
                    <a:pt x="1419" y="948"/>
                  </a:lnTo>
                  <a:lnTo>
                    <a:pt x="1425" y="948"/>
                  </a:lnTo>
                  <a:lnTo>
                    <a:pt x="1425" y="956"/>
                  </a:lnTo>
                  <a:lnTo>
                    <a:pt x="1437" y="956"/>
                  </a:lnTo>
                  <a:lnTo>
                    <a:pt x="1437" y="982"/>
                  </a:lnTo>
                  <a:lnTo>
                    <a:pt x="1449" y="982"/>
                  </a:lnTo>
                  <a:lnTo>
                    <a:pt x="1449" y="1004"/>
                  </a:lnTo>
                  <a:lnTo>
                    <a:pt x="1469" y="1004"/>
                  </a:lnTo>
                  <a:lnTo>
                    <a:pt x="1469" y="1012"/>
                  </a:lnTo>
                  <a:lnTo>
                    <a:pt x="1485" y="1012"/>
                  </a:lnTo>
                  <a:lnTo>
                    <a:pt x="1485" y="1026"/>
                  </a:lnTo>
                  <a:lnTo>
                    <a:pt x="1509" y="1026"/>
                  </a:lnTo>
                  <a:lnTo>
                    <a:pt x="1509" y="1034"/>
                  </a:lnTo>
                  <a:lnTo>
                    <a:pt x="1517" y="1034"/>
                  </a:lnTo>
                  <a:lnTo>
                    <a:pt x="1517" y="1048"/>
                  </a:lnTo>
                  <a:lnTo>
                    <a:pt x="1597" y="1048"/>
                  </a:lnTo>
                  <a:lnTo>
                    <a:pt x="1597" y="1056"/>
                  </a:lnTo>
                  <a:lnTo>
                    <a:pt x="1779" y="1056"/>
                  </a:lnTo>
                  <a:lnTo>
                    <a:pt x="1779" y="1066"/>
                  </a:lnTo>
                  <a:lnTo>
                    <a:pt x="1811" y="1066"/>
                  </a:lnTo>
                  <a:lnTo>
                    <a:pt x="1811" y="1112"/>
                  </a:lnTo>
                  <a:lnTo>
                    <a:pt x="1859" y="1112"/>
                  </a:lnTo>
                  <a:lnTo>
                    <a:pt x="1859" y="1134"/>
                  </a:lnTo>
                  <a:lnTo>
                    <a:pt x="1887" y="1134"/>
                  </a:lnTo>
                  <a:lnTo>
                    <a:pt x="1887" y="1138"/>
                  </a:lnTo>
                  <a:lnTo>
                    <a:pt x="2147" y="1138"/>
                  </a:lnTo>
                  <a:lnTo>
                    <a:pt x="2147" y="1154"/>
                  </a:lnTo>
                  <a:lnTo>
                    <a:pt x="2159" y="1154"/>
                  </a:lnTo>
                  <a:lnTo>
                    <a:pt x="2159" y="1162"/>
                  </a:lnTo>
                  <a:lnTo>
                    <a:pt x="2173" y="1162"/>
                  </a:lnTo>
                  <a:lnTo>
                    <a:pt x="2173" y="1172"/>
                  </a:lnTo>
                  <a:lnTo>
                    <a:pt x="2191" y="1172"/>
                  </a:lnTo>
                  <a:lnTo>
                    <a:pt x="2191" y="1182"/>
                  </a:lnTo>
                  <a:lnTo>
                    <a:pt x="2229" y="1182"/>
                  </a:lnTo>
                  <a:lnTo>
                    <a:pt x="2229" y="1200"/>
                  </a:lnTo>
                  <a:lnTo>
                    <a:pt x="2457" y="1200"/>
                  </a:lnTo>
                  <a:lnTo>
                    <a:pt x="2457" y="1208"/>
                  </a:lnTo>
                  <a:lnTo>
                    <a:pt x="2515" y="1208"/>
                  </a:lnTo>
                  <a:lnTo>
                    <a:pt x="2515" y="1238"/>
                  </a:lnTo>
                  <a:lnTo>
                    <a:pt x="2527" y="1238"/>
                  </a:lnTo>
                  <a:lnTo>
                    <a:pt x="2527" y="1246"/>
                  </a:lnTo>
                  <a:lnTo>
                    <a:pt x="2571" y="1246"/>
                  </a:lnTo>
                  <a:lnTo>
                    <a:pt x="2571" y="1254"/>
                  </a:lnTo>
                  <a:lnTo>
                    <a:pt x="2585" y="1254"/>
                  </a:lnTo>
                  <a:lnTo>
                    <a:pt x="2585" y="1262"/>
                  </a:lnTo>
                  <a:lnTo>
                    <a:pt x="2705" y="1262"/>
                  </a:lnTo>
                  <a:lnTo>
                    <a:pt x="2705" y="1270"/>
                  </a:lnTo>
                  <a:lnTo>
                    <a:pt x="2863" y="1270"/>
                  </a:lnTo>
                  <a:lnTo>
                    <a:pt x="2863" y="1278"/>
                  </a:lnTo>
                  <a:lnTo>
                    <a:pt x="2869" y="1278"/>
                  </a:lnTo>
                  <a:lnTo>
                    <a:pt x="2869" y="1284"/>
                  </a:lnTo>
                  <a:lnTo>
                    <a:pt x="2889" y="1284"/>
                  </a:lnTo>
                  <a:lnTo>
                    <a:pt x="2889" y="1292"/>
                  </a:lnTo>
                  <a:lnTo>
                    <a:pt x="2903" y="1292"/>
                  </a:lnTo>
                  <a:lnTo>
                    <a:pt x="2903" y="1306"/>
                  </a:lnTo>
                  <a:lnTo>
                    <a:pt x="2973" y="1306"/>
                  </a:lnTo>
                  <a:lnTo>
                    <a:pt x="2973" y="1314"/>
                  </a:lnTo>
                  <a:lnTo>
                    <a:pt x="3085" y="1314"/>
                  </a:lnTo>
                  <a:lnTo>
                    <a:pt x="3085" y="1320"/>
                  </a:lnTo>
                  <a:lnTo>
                    <a:pt x="3217" y="1320"/>
                  </a:lnTo>
                  <a:lnTo>
                    <a:pt x="3217" y="1338"/>
                  </a:lnTo>
                  <a:lnTo>
                    <a:pt x="3235" y="1338"/>
                  </a:lnTo>
                  <a:lnTo>
                    <a:pt x="3235" y="1352"/>
                  </a:lnTo>
                  <a:lnTo>
                    <a:pt x="3298" y="1352"/>
                  </a:lnTo>
                </a:path>
              </a:pathLst>
            </a:custGeom>
            <a:noFill/>
            <a:ln w="28575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45" name="Freeform 17"/>
            <p:cNvSpPr>
              <a:spLocks/>
            </p:cNvSpPr>
            <p:nvPr/>
          </p:nvSpPr>
          <p:spPr bwMode="auto">
            <a:xfrm>
              <a:off x="1687513" y="1727200"/>
              <a:ext cx="5235575" cy="1949450"/>
            </a:xfrm>
            <a:custGeom>
              <a:avLst/>
              <a:gdLst>
                <a:gd name="T0" fmla="*/ 290 w 3298"/>
                <a:gd name="T1" fmla="*/ 6 h 1228"/>
                <a:gd name="T2" fmla="*/ 352 w 3298"/>
                <a:gd name="T3" fmla="*/ 14 h 1228"/>
                <a:gd name="T4" fmla="*/ 358 w 3298"/>
                <a:gd name="T5" fmla="*/ 32 h 1228"/>
                <a:gd name="T6" fmla="*/ 372 w 3298"/>
                <a:gd name="T7" fmla="*/ 36 h 1228"/>
                <a:gd name="T8" fmla="*/ 383 w 3298"/>
                <a:gd name="T9" fmla="*/ 196 h 1228"/>
                <a:gd name="T10" fmla="*/ 401 w 3298"/>
                <a:gd name="T11" fmla="*/ 204 h 1228"/>
                <a:gd name="T12" fmla="*/ 407 w 3298"/>
                <a:gd name="T13" fmla="*/ 270 h 1228"/>
                <a:gd name="T14" fmla="*/ 425 w 3298"/>
                <a:gd name="T15" fmla="*/ 276 h 1228"/>
                <a:gd name="T16" fmla="*/ 435 w 3298"/>
                <a:gd name="T17" fmla="*/ 314 h 1228"/>
                <a:gd name="T18" fmla="*/ 461 w 3298"/>
                <a:gd name="T19" fmla="*/ 332 h 1228"/>
                <a:gd name="T20" fmla="*/ 475 w 3298"/>
                <a:gd name="T21" fmla="*/ 354 h 1228"/>
                <a:gd name="T22" fmla="*/ 523 w 3298"/>
                <a:gd name="T23" fmla="*/ 360 h 1228"/>
                <a:gd name="T24" fmla="*/ 679 w 3298"/>
                <a:gd name="T25" fmla="*/ 376 h 1228"/>
                <a:gd name="T26" fmla="*/ 727 w 3298"/>
                <a:gd name="T27" fmla="*/ 386 h 1228"/>
                <a:gd name="T28" fmla="*/ 737 w 3298"/>
                <a:gd name="T29" fmla="*/ 490 h 1228"/>
                <a:gd name="T30" fmla="*/ 753 w 3298"/>
                <a:gd name="T31" fmla="*/ 498 h 1228"/>
                <a:gd name="T32" fmla="*/ 763 w 3298"/>
                <a:gd name="T33" fmla="*/ 520 h 1228"/>
                <a:gd name="T34" fmla="*/ 793 w 3298"/>
                <a:gd name="T35" fmla="*/ 538 h 1228"/>
                <a:gd name="T36" fmla="*/ 803 w 3298"/>
                <a:gd name="T37" fmla="*/ 578 h 1228"/>
                <a:gd name="T38" fmla="*/ 823 w 3298"/>
                <a:gd name="T39" fmla="*/ 586 h 1228"/>
                <a:gd name="T40" fmla="*/ 839 w 3298"/>
                <a:gd name="T41" fmla="*/ 602 h 1228"/>
                <a:gd name="T42" fmla="*/ 903 w 3298"/>
                <a:gd name="T43" fmla="*/ 612 h 1228"/>
                <a:gd name="T44" fmla="*/ 1037 w 3298"/>
                <a:gd name="T45" fmla="*/ 626 h 1228"/>
                <a:gd name="T46" fmla="*/ 1081 w 3298"/>
                <a:gd name="T47" fmla="*/ 634 h 1228"/>
                <a:gd name="T48" fmla="*/ 1095 w 3298"/>
                <a:gd name="T49" fmla="*/ 686 h 1228"/>
                <a:gd name="T50" fmla="*/ 1127 w 3298"/>
                <a:gd name="T51" fmla="*/ 694 h 1228"/>
                <a:gd name="T52" fmla="*/ 1131 w 3298"/>
                <a:gd name="T53" fmla="*/ 712 h 1228"/>
                <a:gd name="T54" fmla="*/ 1161 w 3298"/>
                <a:gd name="T55" fmla="*/ 724 h 1228"/>
                <a:gd name="T56" fmla="*/ 1175 w 3298"/>
                <a:gd name="T57" fmla="*/ 748 h 1228"/>
                <a:gd name="T58" fmla="*/ 1339 w 3298"/>
                <a:gd name="T59" fmla="*/ 756 h 1228"/>
                <a:gd name="T60" fmla="*/ 1397 w 3298"/>
                <a:gd name="T61" fmla="*/ 770 h 1228"/>
                <a:gd name="T62" fmla="*/ 1449 w 3298"/>
                <a:gd name="T63" fmla="*/ 814 h 1228"/>
                <a:gd name="T64" fmla="*/ 1473 w 3298"/>
                <a:gd name="T65" fmla="*/ 844 h 1228"/>
                <a:gd name="T66" fmla="*/ 1527 w 3298"/>
                <a:gd name="T67" fmla="*/ 852 h 1228"/>
                <a:gd name="T68" fmla="*/ 1541 w 3298"/>
                <a:gd name="T69" fmla="*/ 880 h 1228"/>
                <a:gd name="T70" fmla="*/ 1793 w 3298"/>
                <a:gd name="T71" fmla="*/ 892 h 1228"/>
                <a:gd name="T72" fmla="*/ 1807 w 3298"/>
                <a:gd name="T73" fmla="*/ 914 h 1228"/>
                <a:gd name="T74" fmla="*/ 1833 w 3298"/>
                <a:gd name="T75" fmla="*/ 922 h 1228"/>
                <a:gd name="T76" fmla="*/ 1847 w 3298"/>
                <a:gd name="T77" fmla="*/ 936 h 1228"/>
                <a:gd name="T78" fmla="*/ 1873 w 3298"/>
                <a:gd name="T79" fmla="*/ 944 h 1228"/>
                <a:gd name="T80" fmla="*/ 1883 w 3298"/>
                <a:gd name="T81" fmla="*/ 956 h 1228"/>
                <a:gd name="T82" fmla="*/ 1915 w 3298"/>
                <a:gd name="T83" fmla="*/ 966 h 1228"/>
                <a:gd name="T84" fmla="*/ 2147 w 3298"/>
                <a:gd name="T85" fmla="*/ 998 h 1228"/>
                <a:gd name="T86" fmla="*/ 2171 w 3298"/>
                <a:gd name="T87" fmla="*/ 1008 h 1228"/>
                <a:gd name="T88" fmla="*/ 2175 w 3298"/>
                <a:gd name="T89" fmla="*/ 1018 h 1228"/>
                <a:gd name="T90" fmla="*/ 2211 w 3298"/>
                <a:gd name="T91" fmla="*/ 1024 h 1228"/>
                <a:gd name="T92" fmla="*/ 2227 w 3298"/>
                <a:gd name="T93" fmla="*/ 1042 h 1228"/>
                <a:gd name="T94" fmla="*/ 2421 w 3298"/>
                <a:gd name="T95" fmla="*/ 1050 h 1228"/>
                <a:gd name="T96" fmla="*/ 2505 w 3298"/>
                <a:gd name="T97" fmla="*/ 1072 h 1228"/>
                <a:gd name="T98" fmla="*/ 2531 w 3298"/>
                <a:gd name="T99" fmla="*/ 1094 h 1228"/>
                <a:gd name="T100" fmla="*/ 2547 w 3298"/>
                <a:gd name="T101" fmla="*/ 1108 h 1228"/>
                <a:gd name="T102" fmla="*/ 2571 w 3298"/>
                <a:gd name="T103" fmla="*/ 1118 h 1228"/>
                <a:gd name="T104" fmla="*/ 2603 w 3298"/>
                <a:gd name="T105" fmla="*/ 1132 h 1228"/>
                <a:gd name="T106" fmla="*/ 2861 w 3298"/>
                <a:gd name="T107" fmla="*/ 1138 h 1228"/>
                <a:gd name="T108" fmla="*/ 2869 w 3298"/>
                <a:gd name="T109" fmla="*/ 1158 h 1228"/>
                <a:gd name="T110" fmla="*/ 2895 w 3298"/>
                <a:gd name="T111" fmla="*/ 1162 h 1228"/>
                <a:gd name="T112" fmla="*/ 2911 w 3298"/>
                <a:gd name="T113" fmla="*/ 1178 h 1228"/>
                <a:gd name="T114" fmla="*/ 2981 w 3298"/>
                <a:gd name="T115" fmla="*/ 1186 h 1228"/>
                <a:gd name="T116" fmla="*/ 3223 w 3298"/>
                <a:gd name="T117" fmla="*/ 1208 h 1228"/>
                <a:gd name="T118" fmla="*/ 3249 w 3298"/>
                <a:gd name="T119" fmla="*/ 1214 h 1228"/>
                <a:gd name="T120" fmla="*/ 3272 w 3298"/>
                <a:gd name="T121" fmla="*/ 1228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98" h="1228">
                  <a:moveTo>
                    <a:pt x="0" y="0"/>
                  </a:moveTo>
                  <a:lnTo>
                    <a:pt x="290" y="0"/>
                  </a:lnTo>
                  <a:lnTo>
                    <a:pt x="290" y="6"/>
                  </a:lnTo>
                  <a:lnTo>
                    <a:pt x="332" y="6"/>
                  </a:lnTo>
                  <a:lnTo>
                    <a:pt x="332" y="14"/>
                  </a:lnTo>
                  <a:lnTo>
                    <a:pt x="352" y="14"/>
                  </a:lnTo>
                  <a:lnTo>
                    <a:pt x="352" y="22"/>
                  </a:lnTo>
                  <a:lnTo>
                    <a:pt x="358" y="22"/>
                  </a:lnTo>
                  <a:lnTo>
                    <a:pt x="358" y="32"/>
                  </a:lnTo>
                  <a:lnTo>
                    <a:pt x="364" y="32"/>
                  </a:lnTo>
                  <a:lnTo>
                    <a:pt x="364" y="36"/>
                  </a:lnTo>
                  <a:lnTo>
                    <a:pt x="372" y="36"/>
                  </a:lnTo>
                  <a:lnTo>
                    <a:pt x="372" y="138"/>
                  </a:lnTo>
                  <a:lnTo>
                    <a:pt x="383" y="138"/>
                  </a:lnTo>
                  <a:lnTo>
                    <a:pt x="383" y="196"/>
                  </a:lnTo>
                  <a:lnTo>
                    <a:pt x="395" y="196"/>
                  </a:lnTo>
                  <a:lnTo>
                    <a:pt x="395" y="204"/>
                  </a:lnTo>
                  <a:lnTo>
                    <a:pt x="401" y="204"/>
                  </a:lnTo>
                  <a:lnTo>
                    <a:pt x="401" y="248"/>
                  </a:lnTo>
                  <a:lnTo>
                    <a:pt x="407" y="248"/>
                  </a:lnTo>
                  <a:lnTo>
                    <a:pt x="407" y="270"/>
                  </a:lnTo>
                  <a:lnTo>
                    <a:pt x="413" y="270"/>
                  </a:lnTo>
                  <a:lnTo>
                    <a:pt x="413" y="276"/>
                  </a:lnTo>
                  <a:lnTo>
                    <a:pt x="425" y="276"/>
                  </a:lnTo>
                  <a:lnTo>
                    <a:pt x="425" y="294"/>
                  </a:lnTo>
                  <a:lnTo>
                    <a:pt x="435" y="294"/>
                  </a:lnTo>
                  <a:lnTo>
                    <a:pt x="435" y="314"/>
                  </a:lnTo>
                  <a:lnTo>
                    <a:pt x="447" y="314"/>
                  </a:lnTo>
                  <a:lnTo>
                    <a:pt x="447" y="332"/>
                  </a:lnTo>
                  <a:lnTo>
                    <a:pt x="461" y="332"/>
                  </a:lnTo>
                  <a:lnTo>
                    <a:pt x="461" y="344"/>
                  </a:lnTo>
                  <a:lnTo>
                    <a:pt x="475" y="344"/>
                  </a:lnTo>
                  <a:lnTo>
                    <a:pt x="475" y="354"/>
                  </a:lnTo>
                  <a:lnTo>
                    <a:pt x="481" y="354"/>
                  </a:lnTo>
                  <a:lnTo>
                    <a:pt x="481" y="360"/>
                  </a:lnTo>
                  <a:lnTo>
                    <a:pt x="523" y="360"/>
                  </a:lnTo>
                  <a:lnTo>
                    <a:pt x="523" y="366"/>
                  </a:lnTo>
                  <a:lnTo>
                    <a:pt x="679" y="366"/>
                  </a:lnTo>
                  <a:lnTo>
                    <a:pt x="679" y="376"/>
                  </a:lnTo>
                  <a:lnTo>
                    <a:pt x="713" y="376"/>
                  </a:lnTo>
                  <a:lnTo>
                    <a:pt x="713" y="386"/>
                  </a:lnTo>
                  <a:lnTo>
                    <a:pt x="727" y="386"/>
                  </a:lnTo>
                  <a:lnTo>
                    <a:pt x="727" y="448"/>
                  </a:lnTo>
                  <a:lnTo>
                    <a:pt x="737" y="448"/>
                  </a:lnTo>
                  <a:lnTo>
                    <a:pt x="737" y="490"/>
                  </a:lnTo>
                  <a:lnTo>
                    <a:pt x="745" y="490"/>
                  </a:lnTo>
                  <a:lnTo>
                    <a:pt x="745" y="498"/>
                  </a:lnTo>
                  <a:lnTo>
                    <a:pt x="753" y="498"/>
                  </a:lnTo>
                  <a:lnTo>
                    <a:pt x="753" y="504"/>
                  </a:lnTo>
                  <a:lnTo>
                    <a:pt x="763" y="504"/>
                  </a:lnTo>
                  <a:lnTo>
                    <a:pt x="763" y="520"/>
                  </a:lnTo>
                  <a:lnTo>
                    <a:pt x="777" y="520"/>
                  </a:lnTo>
                  <a:lnTo>
                    <a:pt x="777" y="538"/>
                  </a:lnTo>
                  <a:lnTo>
                    <a:pt x="793" y="538"/>
                  </a:lnTo>
                  <a:lnTo>
                    <a:pt x="793" y="554"/>
                  </a:lnTo>
                  <a:lnTo>
                    <a:pt x="803" y="554"/>
                  </a:lnTo>
                  <a:lnTo>
                    <a:pt x="803" y="578"/>
                  </a:lnTo>
                  <a:lnTo>
                    <a:pt x="815" y="578"/>
                  </a:lnTo>
                  <a:lnTo>
                    <a:pt x="815" y="586"/>
                  </a:lnTo>
                  <a:lnTo>
                    <a:pt x="823" y="586"/>
                  </a:lnTo>
                  <a:lnTo>
                    <a:pt x="823" y="596"/>
                  </a:lnTo>
                  <a:lnTo>
                    <a:pt x="839" y="596"/>
                  </a:lnTo>
                  <a:lnTo>
                    <a:pt x="839" y="602"/>
                  </a:lnTo>
                  <a:lnTo>
                    <a:pt x="883" y="602"/>
                  </a:lnTo>
                  <a:lnTo>
                    <a:pt x="883" y="612"/>
                  </a:lnTo>
                  <a:lnTo>
                    <a:pt x="903" y="612"/>
                  </a:lnTo>
                  <a:lnTo>
                    <a:pt x="903" y="618"/>
                  </a:lnTo>
                  <a:lnTo>
                    <a:pt x="1037" y="618"/>
                  </a:lnTo>
                  <a:lnTo>
                    <a:pt x="1037" y="626"/>
                  </a:lnTo>
                  <a:lnTo>
                    <a:pt x="1069" y="626"/>
                  </a:lnTo>
                  <a:lnTo>
                    <a:pt x="1069" y="634"/>
                  </a:lnTo>
                  <a:lnTo>
                    <a:pt x="1081" y="634"/>
                  </a:lnTo>
                  <a:lnTo>
                    <a:pt x="1081" y="662"/>
                  </a:lnTo>
                  <a:lnTo>
                    <a:pt x="1095" y="662"/>
                  </a:lnTo>
                  <a:lnTo>
                    <a:pt x="1095" y="686"/>
                  </a:lnTo>
                  <a:lnTo>
                    <a:pt x="1115" y="686"/>
                  </a:lnTo>
                  <a:lnTo>
                    <a:pt x="1115" y="694"/>
                  </a:lnTo>
                  <a:lnTo>
                    <a:pt x="1127" y="694"/>
                  </a:lnTo>
                  <a:lnTo>
                    <a:pt x="1127" y="704"/>
                  </a:lnTo>
                  <a:lnTo>
                    <a:pt x="1131" y="704"/>
                  </a:lnTo>
                  <a:lnTo>
                    <a:pt x="1131" y="712"/>
                  </a:lnTo>
                  <a:lnTo>
                    <a:pt x="1147" y="712"/>
                  </a:lnTo>
                  <a:lnTo>
                    <a:pt x="1147" y="724"/>
                  </a:lnTo>
                  <a:lnTo>
                    <a:pt x="1161" y="724"/>
                  </a:lnTo>
                  <a:lnTo>
                    <a:pt x="1161" y="740"/>
                  </a:lnTo>
                  <a:lnTo>
                    <a:pt x="1175" y="740"/>
                  </a:lnTo>
                  <a:lnTo>
                    <a:pt x="1175" y="748"/>
                  </a:lnTo>
                  <a:lnTo>
                    <a:pt x="1189" y="748"/>
                  </a:lnTo>
                  <a:lnTo>
                    <a:pt x="1189" y="756"/>
                  </a:lnTo>
                  <a:lnTo>
                    <a:pt x="1339" y="756"/>
                  </a:lnTo>
                  <a:lnTo>
                    <a:pt x="1339" y="762"/>
                  </a:lnTo>
                  <a:lnTo>
                    <a:pt x="1397" y="762"/>
                  </a:lnTo>
                  <a:lnTo>
                    <a:pt x="1397" y="770"/>
                  </a:lnTo>
                  <a:lnTo>
                    <a:pt x="1437" y="770"/>
                  </a:lnTo>
                  <a:lnTo>
                    <a:pt x="1437" y="814"/>
                  </a:lnTo>
                  <a:lnTo>
                    <a:pt x="1449" y="814"/>
                  </a:lnTo>
                  <a:lnTo>
                    <a:pt x="1449" y="826"/>
                  </a:lnTo>
                  <a:lnTo>
                    <a:pt x="1473" y="826"/>
                  </a:lnTo>
                  <a:lnTo>
                    <a:pt x="1473" y="844"/>
                  </a:lnTo>
                  <a:lnTo>
                    <a:pt x="1499" y="844"/>
                  </a:lnTo>
                  <a:lnTo>
                    <a:pt x="1499" y="852"/>
                  </a:lnTo>
                  <a:lnTo>
                    <a:pt x="1527" y="852"/>
                  </a:lnTo>
                  <a:lnTo>
                    <a:pt x="1527" y="866"/>
                  </a:lnTo>
                  <a:lnTo>
                    <a:pt x="1541" y="866"/>
                  </a:lnTo>
                  <a:lnTo>
                    <a:pt x="1541" y="880"/>
                  </a:lnTo>
                  <a:lnTo>
                    <a:pt x="1781" y="880"/>
                  </a:lnTo>
                  <a:lnTo>
                    <a:pt x="1781" y="892"/>
                  </a:lnTo>
                  <a:lnTo>
                    <a:pt x="1793" y="892"/>
                  </a:lnTo>
                  <a:lnTo>
                    <a:pt x="1793" y="906"/>
                  </a:lnTo>
                  <a:lnTo>
                    <a:pt x="1807" y="906"/>
                  </a:lnTo>
                  <a:lnTo>
                    <a:pt x="1807" y="914"/>
                  </a:lnTo>
                  <a:lnTo>
                    <a:pt x="1817" y="914"/>
                  </a:lnTo>
                  <a:lnTo>
                    <a:pt x="1817" y="922"/>
                  </a:lnTo>
                  <a:lnTo>
                    <a:pt x="1833" y="922"/>
                  </a:lnTo>
                  <a:lnTo>
                    <a:pt x="1833" y="930"/>
                  </a:lnTo>
                  <a:lnTo>
                    <a:pt x="1847" y="930"/>
                  </a:lnTo>
                  <a:lnTo>
                    <a:pt x="1847" y="936"/>
                  </a:lnTo>
                  <a:lnTo>
                    <a:pt x="1859" y="936"/>
                  </a:lnTo>
                  <a:lnTo>
                    <a:pt x="1859" y="944"/>
                  </a:lnTo>
                  <a:lnTo>
                    <a:pt x="1873" y="944"/>
                  </a:lnTo>
                  <a:lnTo>
                    <a:pt x="1873" y="952"/>
                  </a:lnTo>
                  <a:lnTo>
                    <a:pt x="1883" y="952"/>
                  </a:lnTo>
                  <a:lnTo>
                    <a:pt x="1883" y="956"/>
                  </a:lnTo>
                  <a:lnTo>
                    <a:pt x="1887" y="956"/>
                  </a:lnTo>
                  <a:lnTo>
                    <a:pt x="1887" y="966"/>
                  </a:lnTo>
                  <a:lnTo>
                    <a:pt x="1915" y="966"/>
                  </a:lnTo>
                  <a:lnTo>
                    <a:pt x="1915" y="974"/>
                  </a:lnTo>
                  <a:lnTo>
                    <a:pt x="2147" y="974"/>
                  </a:lnTo>
                  <a:lnTo>
                    <a:pt x="2147" y="998"/>
                  </a:lnTo>
                  <a:lnTo>
                    <a:pt x="2161" y="998"/>
                  </a:lnTo>
                  <a:lnTo>
                    <a:pt x="2161" y="1008"/>
                  </a:lnTo>
                  <a:lnTo>
                    <a:pt x="2171" y="1008"/>
                  </a:lnTo>
                  <a:lnTo>
                    <a:pt x="2171" y="1012"/>
                  </a:lnTo>
                  <a:lnTo>
                    <a:pt x="2175" y="1012"/>
                  </a:lnTo>
                  <a:lnTo>
                    <a:pt x="2175" y="1018"/>
                  </a:lnTo>
                  <a:lnTo>
                    <a:pt x="2205" y="1018"/>
                  </a:lnTo>
                  <a:lnTo>
                    <a:pt x="2205" y="1024"/>
                  </a:lnTo>
                  <a:lnTo>
                    <a:pt x="2211" y="1024"/>
                  </a:lnTo>
                  <a:lnTo>
                    <a:pt x="2211" y="1034"/>
                  </a:lnTo>
                  <a:lnTo>
                    <a:pt x="2227" y="1034"/>
                  </a:lnTo>
                  <a:lnTo>
                    <a:pt x="2227" y="1042"/>
                  </a:lnTo>
                  <a:lnTo>
                    <a:pt x="2247" y="1042"/>
                  </a:lnTo>
                  <a:lnTo>
                    <a:pt x="2247" y="1050"/>
                  </a:lnTo>
                  <a:lnTo>
                    <a:pt x="2421" y="1050"/>
                  </a:lnTo>
                  <a:lnTo>
                    <a:pt x="2421" y="1058"/>
                  </a:lnTo>
                  <a:lnTo>
                    <a:pt x="2505" y="1058"/>
                  </a:lnTo>
                  <a:lnTo>
                    <a:pt x="2505" y="1072"/>
                  </a:lnTo>
                  <a:lnTo>
                    <a:pt x="2515" y="1072"/>
                  </a:lnTo>
                  <a:lnTo>
                    <a:pt x="2515" y="1094"/>
                  </a:lnTo>
                  <a:lnTo>
                    <a:pt x="2531" y="1094"/>
                  </a:lnTo>
                  <a:lnTo>
                    <a:pt x="2531" y="1100"/>
                  </a:lnTo>
                  <a:lnTo>
                    <a:pt x="2547" y="1100"/>
                  </a:lnTo>
                  <a:lnTo>
                    <a:pt x="2547" y="1108"/>
                  </a:lnTo>
                  <a:lnTo>
                    <a:pt x="2557" y="1108"/>
                  </a:lnTo>
                  <a:lnTo>
                    <a:pt x="2557" y="1118"/>
                  </a:lnTo>
                  <a:lnTo>
                    <a:pt x="2571" y="1118"/>
                  </a:lnTo>
                  <a:lnTo>
                    <a:pt x="2571" y="1124"/>
                  </a:lnTo>
                  <a:lnTo>
                    <a:pt x="2603" y="1124"/>
                  </a:lnTo>
                  <a:lnTo>
                    <a:pt x="2603" y="1132"/>
                  </a:lnTo>
                  <a:lnTo>
                    <a:pt x="2819" y="1132"/>
                  </a:lnTo>
                  <a:lnTo>
                    <a:pt x="2819" y="1138"/>
                  </a:lnTo>
                  <a:lnTo>
                    <a:pt x="2861" y="1138"/>
                  </a:lnTo>
                  <a:lnTo>
                    <a:pt x="2861" y="1148"/>
                  </a:lnTo>
                  <a:lnTo>
                    <a:pt x="2869" y="1148"/>
                  </a:lnTo>
                  <a:lnTo>
                    <a:pt x="2869" y="1158"/>
                  </a:lnTo>
                  <a:lnTo>
                    <a:pt x="2875" y="1158"/>
                  </a:lnTo>
                  <a:lnTo>
                    <a:pt x="2875" y="1162"/>
                  </a:lnTo>
                  <a:lnTo>
                    <a:pt x="2895" y="1162"/>
                  </a:lnTo>
                  <a:lnTo>
                    <a:pt x="2895" y="1170"/>
                  </a:lnTo>
                  <a:lnTo>
                    <a:pt x="2911" y="1170"/>
                  </a:lnTo>
                  <a:lnTo>
                    <a:pt x="2911" y="1178"/>
                  </a:lnTo>
                  <a:lnTo>
                    <a:pt x="2951" y="1178"/>
                  </a:lnTo>
                  <a:lnTo>
                    <a:pt x="2951" y="1186"/>
                  </a:lnTo>
                  <a:lnTo>
                    <a:pt x="2981" y="1186"/>
                  </a:lnTo>
                  <a:lnTo>
                    <a:pt x="2981" y="1194"/>
                  </a:lnTo>
                  <a:lnTo>
                    <a:pt x="3223" y="1194"/>
                  </a:lnTo>
                  <a:lnTo>
                    <a:pt x="3223" y="1208"/>
                  </a:lnTo>
                  <a:lnTo>
                    <a:pt x="3231" y="1208"/>
                  </a:lnTo>
                  <a:lnTo>
                    <a:pt x="3231" y="1214"/>
                  </a:lnTo>
                  <a:lnTo>
                    <a:pt x="3249" y="1214"/>
                  </a:lnTo>
                  <a:lnTo>
                    <a:pt x="3249" y="1222"/>
                  </a:lnTo>
                  <a:lnTo>
                    <a:pt x="3272" y="1222"/>
                  </a:lnTo>
                  <a:lnTo>
                    <a:pt x="3272" y="1228"/>
                  </a:lnTo>
                  <a:lnTo>
                    <a:pt x="3298" y="1228"/>
                  </a:lnTo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</p:grpSp>
      <p:sp>
        <p:nvSpPr>
          <p:cNvPr id="46" name="Line 10"/>
          <p:cNvSpPr>
            <a:spLocks noChangeShapeType="1"/>
          </p:cNvSpPr>
          <p:nvPr/>
        </p:nvSpPr>
        <p:spPr bwMode="auto">
          <a:xfrm flipH="1">
            <a:off x="2017419" y="1618246"/>
            <a:ext cx="92075" cy="0"/>
          </a:xfrm>
          <a:prstGeom prst="line">
            <a:avLst/>
          </a:prstGeom>
          <a:noFill/>
          <a:ln w="28575" cap="flat">
            <a:solidFill>
              <a:srgbClr val="00446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7" name="Line 11"/>
          <p:cNvSpPr>
            <a:spLocks noChangeShapeType="1"/>
          </p:cNvSpPr>
          <p:nvPr/>
        </p:nvSpPr>
        <p:spPr bwMode="auto">
          <a:xfrm flipH="1">
            <a:off x="2017419" y="2315159"/>
            <a:ext cx="92075" cy="0"/>
          </a:xfrm>
          <a:prstGeom prst="line">
            <a:avLst/>
          </a:prstGeom>
          <a:noFill/>
          <a:ln w="28575" cap="flat">
            <a:solidFill>
              <a:srgbClr val="00446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8" name="Line 12"/>
          <p:cNvSpPr>
            <a:spLocks noChangeShapeType="1"/>
          </p:cNvSpPr>
          <p:nvPr/>
        </p:nvSpPr>
        <p:spPr bwMode="auto">
          <a:xfrm flipH="1">
            <a:off x="2017419" y="3013659"/>
            <a:ext cx="92075" cy="0"/>
          </a:xfrm>
          <a:prstGeom prst="line">
            <a:avLst/>
          </a:prstGeom>
          <a:noFill/>
          <a:ln w="28575" cap="flat">
            <a:solidFill>
              <a:srgbClr val="00446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9" name="Line 13"/>
          <p:cNvSpPr>
            <a:spLocks noChangeShapeType="1"/>
          </p:cNvSpPr>
          <p:nvPr/>
        </p:nvSpPr>
        <p:spPr bwMode="auto">
          <a:xfrm flipH="1">
            <a:off x="2017419" y="3708984"/>
            <a:ext cx="92075" cy="0"/>
          </a:xfrm>
          <a:prstGeom prst="line">
            <a:avLst/>
          </a:prstGeom>
          <a:noFill/>
          <a:ln w="28575" cap="flat">
            <a:solidFill>
              <a:srgbClr val="00446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0" name="Line 14"/>
          <p:cNvSpPr>
            <a:spLocks noChangeShapeType="1"/>
          </p:cNvSpPr>
          <p:nvPr/>
        </p:nvSpPr>
        <p:spPr bwMode="auto">
          <a:xfrm flipH="1">
            <a:off x="2017419" y="4409071"/>
            <a:ext cx="92075" cy="0"/>
          </a:xfrm>
          <a:prstGeom prst="line">
            <a:avLst/>
          </a:prstGeom>
          <a:noFill/>
          <a:ln w="28575" cap="flat">
            <a:solidFill>
              <a:srgbClr val="00446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1" name="Line 15"/>
          <p:cNvSpPr>
            <a:spLocks noChangeShapeType="1"/>
          </p:cNvSpPr>
          <p:nvPr/>
        </p:nvSpPr>
        <p:spPr bwMode="auto">
          <a:xfrm flipH="1">
            <a:off x="2017419" y="5104396"/>
            <a:ext cx="92075" cy="0"/>
          </a:xfrm>
          <a:prstGeom prst="line">
            <a:avLst/>
          </a:prstGeom>
          <a:noFill/>
          <a:ln w="28575" cap="flat">
            <a:solidFill>
              <a:srgbClr val="00446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pSp>
        <p:nvGrpSpPr>
          <p:cNvPr id="10" name="Group 1044"/>
          <p:cNvGrpSpPr/>
          <p:nvPr/>
        </p:nvGrpSpPr>
        <p:grpSpPr>
          <a:xfrm>
            <a:off x="1610431" y="1480927"/>
            <a:ext cx="361954" cy="3760788"/>
            <a:chOff x="1638382" y="1557139"/>
            <a:chExt cx="361954" cy="3760788"/>
          </a:xfrm>
        </p:grpSpPr>
        <p:sp>
          <p:nvSpPr>
            <p:cNvPr id="53" name="Text Box 153"/>
            <p:cNvSpPr txBox="1">
              <a:spLocks noChangeArrowheads="1"/>
            </p:cNvSpPr>
            <p:nvPr/>
          </p:nvSpPr>
          <p:spPr bwMode="auto">
            <a:xfrm>
              <a:off x="1638382" y="1557139"/>
              <a:ext cx="361954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1.0</a:t>
              </a:r>
            </a:p>
          </p:txBody>
        </p:sp>
        <p:sp>
          <p:nvSpPr>
            <p:cNvPr id="54" name="Text Box 154"/>
            <p:cNvSpPr txBox="1">
              <a:spLocks noChangeArrowheads="1"/>
            </p:cNvSpPr>
            <p:nvPr/>
          </p:nvSpPr>
          <p:spPr bwMode="auto">
            <a:xfrm>
              <a:off x="1638382" y="2254052"/>
              <a:ext cx="361954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0.8</a:t>
              </a:r>
            </a:p>
          </p:txBody>
        </p:sp>
        <p:sp>
          <p:nvSpPr>
            <p:cNvPr id="55" name="Text Box 155"/>
            <p:cNvSpPr txBox="1">
              <a:spLocks noChangeArrowheads="1"/>
            </p:cNvSpPr>
            <p:nvPr/>
          </p:nvSpPr>
          <p:spPr bwMode="auto">
            <a:xfrm>
              <a:off x="1638382" y="2952552"/>
              <a:ext cx="361954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0.6</a:t>
              </a:r>
            </a:p>
          </p:txBody>
        </p:sp>
        <p:sp>
          <p:nvSpPr>
            <p:cNvPr id="56" name="Text Box 156"/>
            <p:cNvSpPr txBox="1">
              <a:spLocks noChangeArrowheads="1"/>
            </p:cNvSpPr>
            <p:nvPr/>
          </p:nvSpPr>
          <p:spPr bwMode="auto">
            <a:xfrm>
              <a:off x="1638382" y="3647877"/>
              <a:ext cx="361954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0.4</a:t>
              </a:r>
            </a:p>
          </p:txBody>
        </p:sp>
        <p:sp>
          <p:nvSpPr>
            <p:cNvPr id="57" name="Text Box 157"/>
            <p:cNvSpPr txBox="1">
              <a:spLocks noChangeArrowheads="1"/>
            </p:cNvSpPr>
            <p:nvPr/>
          </p:nvSpPr>
          <p:spPr bwMode="auto">
            <a:xfrm>
              <a:off x="1638382" y="4347964"/>
              <a:ext cx="361954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0.2</a:t>
              </a:r>
            </a:p>
          </p:txBody>
        </p:sp>
        <p:sp>
          <p:nvSpPr>
            <p:cNvPr id="58" name="Text Box 159"/>
            <p:cNvSpPr txBox="1">
              <a:spLocks noChangeArrowheads="1"/>
            </p:cNvSpPr>
            <p:nvPr/>
          </p:nvSpPr>
          <p:spPr bwMode="auto">
            <a:xfrm>
              <a:off x="1638382" y="5043289"/>
              <a:ext cx="361954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0</a:t>
              </a:r>
            </a:p>
          </p:txBody>
        </p:sp>
      </p:grpSp>
      <p:sp>
        <p:nvSpPr>
          <p:cNvPr id="59" name="Line 1877"/>
          <p:cNvSpPr>
            <a:spLocks noChangeShapeType="1"/>
          </p:cNvSpPr>
          <p:nvPr/>
        </p:nvSpPr>
        <p:spPr bwMode="auto">
          <a:xfrm flipH="1">
            <a:off x="2326997" y="4497542"/>
            <a:ext cx="368949" cy="0"/>
          </a:xfrm>
          <a:prstGeom prst="line">
            <a:avLst/>
          </a:prstGeom>
          <a:noFill/>
          <a:ln w="28575" cap="rnd">
            <a:solidFill>
              <a:schemeClr val="accent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0" name="Line 1878"/>
          <p:cNvSpPr>
            <a:spLocks noChangeShapeType="1"/>
          </p:cNvSpPr>
          <p:nvPr/>
        </p:nvSpPr>
        <p:spPr bwMode="auto">
          <a:xfrm flipH="1">
            <a:off x="2317168" y="4758671"/>
            <a:ext cx="388607" cy="1513"/>
          </a:xfrm>
          <a:prstGeom prst="line">
            <a:avLst/>
          </a:prstGeom>
          <a:noFill/>
          <a:ln w="28575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61" name="Table 62"/>
          <p:cNvGraphicFramePr>
            <a:graphicFrameLocks noGrp="1"/>
          </p:cNvGraphicFramePr>
          <p:nvPr/>
        </p:nvGraphicFramePr>
        <p:xfrm>
          <a:off x="2761634" y="4068578"/>
          <a:ext cx="281871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293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cs typeface="Arial" pitchFamily="34" charset="0"/>
                        </a:rPr>
                        <a:t>Median (Months)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chemeClr val="tx2"/>
                          </a:solidFill>
                          <a:cs typeface="Arial" pitchFamily="34" charset="0"/>
                        </a:rPr>
                        <a:t>Denosumab</a:t>
                      </a:r>
                      <a:endParaRPr lang="en-US" sz="1200" dirty="0">
                        <a:solidFill>
                          <a:schemeClr val="tx2"/>
                        </a:solidFill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2"/>
                          </a:solidFill>
                          <a:cs typeface="Arial" pitchFamily="34" charset="0"/>
                        </a:rPr>
                        <a:t>6.5 (5.8</a:t>
                      </a:r>
                      <a:r>
                        <a:rPr lang="en-US" sz="1200" dirty="0">
                          <a:solidFill>
                            <a:srgbClr val="00446A"/>
                          </a:solidFill>
                        </a:rPr>
                        <a:t>–</a:t>
                      </a:r>
                      <a:r>
                        <a:rPr lang="en-US" sz="1200" b="0" dirty="0">
                          <a:solidFill>
                            <a:schemeClr val="tx2"/>
                          </a:solidFill>
                          <a:cs typeface="Arial" pitchFamily="34" charset="0"/>
                        </a:rPr>
                        <a:t>7.4)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005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2"/>
                          </a:solidFill>
                          <a:cs typeface="Arial" pitchFamily="34" charset="0"/>
                        </a:rPr>
                        <a:t>Zoledronic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cs typeface="Arial" pitchFamily="34" charset="0"/>
                        </a:rPr>
                        <a:t> Acid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446A"/>
                          </a:solidFill>
                        </a:rPr>
                        <a:t>4.7 (3.9–5.6)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09AC96A-FA48-4F23-97E6-60CF92521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5861" y="3261506"/>
            <a:ext cx="890093" cy="871804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CFCE9D6B-199F-461A-81FD-6183D313E740}"/>
              </a:ext>
            </a:extLst>
          </p:cNvPr>
          <p:cNvSpPr/>
          <p:nvPr/>
        </p:nvSpPr>
        <p:spPr>
          <a:xfrm>
            <a:off x="7668344" y="-26988"/>
            <a:ext cx="1475223" cy="404813"/>
          </a:xfrm>
          <a:prstGeom prst="rect">
            <a:avLst/>
          </a:prstGeom>
          <a:solidFill>
            <a:srgbClr val="E2532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b="1" dirty="0">
                <a:solidFill>
                  <a:srgbClr val="FFFFFF"/>
                </a:solidFill>
              </a:rPr>
              <a:t>Int. </a:t>
            </a:r>
            <a:r>
              <a:rPr lang="de-DE" sz="1200" b="1" dirty="0" err="1">
                <a:solidFill>
                  <a:srgbClr val="FFFFFF"/>
                </a:solidFill>
              </a:rPr>
              <a:t>analysis</a:t>
            </a:r>
            <a:endParaRPr lang="de-DE" sz="1200" b="1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de-DE" sz="1200" b="1" dirty="0">
                <a:solidFill>
                  <a:srgbClr val="FFFFFF"/>
                </a:solidFill>
              </a:rPr>
              <a:t>solid </a:t>
            </a:r>
            <a:r>
              <a:rPr lang="de-DE" sz="1200" b="1" dirty="0" err="1">
                <a:solidFill>
                  <a:srgbClr val="FFFFFF"/>
                </a:solidFill>
              </a:rPr>
              <a:t>tumors</a:t>
            </a:r>
            <a:endParaRPr lang="de-DE" sz="1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Tumors</a:t>
            </a:r>
            <a:r>
              <a:rPr lang="en-US"/>
              <a:t>: Time to Clinically Meaningful Increase in Pain Interference: Overall Score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hlinkClick r:id="rId3" action="ppaction://hlinkfile"/>
              </a:rPr>
              <a:t>von Moos R, Body JJ, </a:t>
            </a:r>
            <a:r>
              <a:rPr lang="en-US" dirty="0" err="1">
                <a:hlinkClick r:id="rId3" action="ppaction://hlinkfile"/>
              </a:rPr>
              <a:t>Egerdie</a:t>
            </a:r>
            <a:r>
              <a:rPr lang="en-US" dirty="0">
                <a:hlinkClick r:id="rId3" action="ppaction://hlinkfile"/>
              </a:rPr>
              <a:t> B, et al. </a:t>
            </a:r>
            <a:r>
              <a:rPr lang="en-US" i="1" dirty="0">
                <a:hlinkClick r:id="rId3" action="ppaction://hlinkfile"/>
              </a:rPr>
              <a:t>Support Care Cancer </a:t>
            </a:r>
            <a:r>
              <a:rPr lang="en-US" dirty="0">
                <a:hlinkClick r:id="rId3" action="ppaction://hlinkfile"/>
              </a:rPr>
              <a:t>2013; </a:t>
            </a:r>
            <a:r>
              <a:rPr lang="en-US" dirty="0" err="1">
                <a:hlinkClick r:id="rId3" action="ppaction://hlinkfile"/>
              </a:rPr>
              <a:t>doi</a:t>
            </a:r>
            <a:r>
              <a:rPr lang="en-US" dirty="0">
                <a:hlinkClick r:id="rId3" action="ppaction://hlinkfile"/>
              </a:rPr>
              <a:t> 10.1007/s00520-013-1932-2</a:t>
            </a:r>
            <a:r>
              <a:rPr lang="en-US" dirty="0"/>
              <a:t>.</a:t>
            </a:r>
          </a:p>
        </p:txBody>
      </p:sp>
      <p:grpSp>
        <p:nvGrpSpPr>
          <p:cNvPr id="7" name="Group 27"/>
          <p:cNvGrpSpPr/>
          <p:nvPr/>
        </p:nvGrpSpPr>
        <p:grpSpPr>
          <a:xfrm>
            <a:off x="476222" y="5500702"/>
            <a:ext cx="7080921" cy="500693"/>
            <a:chOff x="476222" y="5500702"/>
            <a:chExt cx="7080921" cy="500693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476222" y="5500702"/>
              <a:ext cx="1304925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Patients at Risk:</a:t>
              </a:r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476223" y="5714224"/>
              <a:ext cx="1007817" cy="14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635125" algn="ctr"/>
                  <a:tab pos="2216150" algn="ctr"/>
                  <a:tab pos="2797175" algn="ctr"/>
                  <a:tab pos="3370263" algn="ctr"/>
                  <a:tab pos="3951288" algn="ctr"/>
                  <a:tab pos="4533900" algn="ctr"/>
                  <a:tab pos="5122863" algn="ctr"/>
                  <a:tab pos="5703888" algn="ctr"/>
                  <a:tab pos="6284913" algn="ctr"/>
                  <a:tab pos="6848475" algn="ctr"/>
                </a:tabLst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Denosumab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1890755" y="5714224"/>
              <a:ext cx="443198" cy="14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635125" algn="ctr"/>
                  <a:tab pos="2216150" algn="ctr"/>
                  <a:tab pos="2797175" algn="ctr"/>
                  <a:tab pos="3370263" algn="ctr"/>
                  <a:tab pos="3951288" algn="ctr"/>
                  <a:tab pos="4533900" algn="ctr"/>
                  <a:tab pos="5122863" algn="ctr"/>
                  <a:tab pos="5703888" algn="ctr"/>
                  <a:tab pos="6284913" algn="ctr"/>
                  <a:tab pos="6848475" algn="ctr"/>
                </a:tabLst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1348</a:t>
              </a:r>
            </a:p>
          </p:txBody>
        </p:sp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3629911" y="5714224"/>
              <a:ext cx="443198" cy="14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635125" algn="ctr"/>
                  <a:tab pos="2216150" algn="ctr"/>
                  <a:tab pos="2797175" algn="ctr"/>
                  <a:tab pos="3370263" algn="ctr"/>
                  <a:tab pos="3951288" algn="ctr"/>
                  <a:tab pos="4533900" algn="ctr"/>
                  <a:tab pos="5122863" algn="ctr"/>
                  <a:tab pos="5703888" algn="ctr"/>
                  <a:tab pos="6284913" algn="ctr"/>
                  <a:tab pos="6848475" algn="ctr"/>
                </a:tabLst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910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5371927" y="5714224"/>
              <a:ext cx="443198" cy="14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635125" algn="ctr"/>
                  <a:tab pos="2216150" algn="ctr"/>
                  <a:tab pos="2797175" algn="ctr"/>
                  <a:tab pos="3370263" algn="ctr"/>
                  <a:tab pos="3951288" algn="ctr"/>
                  <a:tab pos="4533900" algn="ctr"/>
                  <a:tab pos="5122863" algn="ctr"/>
                  <a:tab pos="5703888" algn="ctr"/>
                  <a:tab pos="6284913" algn="ctr"/>
                  <a:tab pos="6848475" algn="ctr"/>
                </a:tabLst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697</a:t>
              </a:r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7113465" y="5714224"/>
              <a:ext cx="443198" cy="14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635125" algn="ctr"/>
                  <a:tab pos="2216150" algn="ctr"/>
                  <a:tab pos="2797175" algn="ctr"/>
                  <a:tab pos="3370263" algn="ctr"/>
                  <a:tab pos="3951288" algn="ctr"/>
                  <a:tab pos="4533900" algn="ctr"/>
                  <a:tab pos="5122863" algn="ctr"/>
                  <a:tab pos="5703888" algn="ctr"/>
                  <a:tab pos="6284913" algn="ctr"/>
                  <a:tab pos="6848475" algn="ctr"/>
                </a:tabLst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565</a:t>
              </a:r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476223" y="5857728"/>
              <a:ext cx="1007817" cy="14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635125" algn="ctr"/>
                  <a:tab pos="2216150" algn="ctr"/>
                  <a:tab pos="2797175" algn="ctr"/>
                  <a:tab pos="3370263" algn="ctr"/>
                  <a:tab pos="3951288" algn="ctr"/>
                  <a:tab pos="4533900" algn="ctr"/>
                  <a:tab pos="5122863" algn="ctr"/>
                  <a:tab pos="5703888" algn="ctr"/>
                  <a:tab pos="6284913" algn="ctr"/>
                  <a:tab pos="6848475" algn="ctr"/>
                </a:tabLst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Zoledronic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 Acid</a:t>
              </a:r>
            </a:p>
          </p:txBody>
        </p:sp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1890755" y="5856701"/>
              <a:ext cx="443198" cy="14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635125" algn="ctr"/>
                  <a:tab pos="2216150" algn="ctr"/>
                  <a:tab pos="2797175" algn="ctr"/>
                  <a:tab pos="3370263" algn="ctr"/>
                  <a:tab pos="3951288" algn="ctr"/>
                  <a:tab pos="4533900" algn="ctr"/>
                  <a:tab pos="5122863" algn="ctr"/>
                  <a:tab pos="5703888" algn="ctr"/>
                  <a:tab pos="6284913" algn="ctr"/>
                  <a:tab pos="6848475" algn="ctr"/>
                </a:tabLst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1265</a:t>
              </a:r>
            </a:p>
          </p:txBody>
        </p:sp>
        <p:sp>
          <p:nvSpPr>
            <p:cNvPr id="21" name="Rectangle 28"/>
            <p:cNvSpPr>
              <a:spLocks noChangeArrowheads="1"/>
            </p:cNvSpPr>
            <p:nvPr/>
          </p:nvSpPr>
          <p:spPr bwMode="auto">
            <a:xfrm>
              <a:off x="3629911" y="5856701"/>
              <a:ext cx="443198" cy="14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635125" algn="ctr"/>
                  <a:tab pos="2216150" algn="ctr"/>
                  <a:tab pos="2797175" algn="ctr"/>
                  <a:tab pos="3370263" algn="ctr"/>
                  <a:tab pos="3951288" algn="ctr"/>
                  <a:tab pos="4533900" algn="ctr"/>
                  <a:tab pos="5122863" algn="ctr"/>
                  <a:tab pos="5703888" algn="ctr"/>
                  <a:tab pos="6284913" algn="ctr"/>
                  <a:tab pos="6848475" algn="ctr"/>
                </a:tabLst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806</a:t>
              </a:r>
            </a:p>
          </p:txBody>
        </p:sp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5371927" y="5856701"/>
              <a:ext cx="443198" cy="14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635125" algn="ctr"/>
                  <a:tab pos="2216150" algn="ctr"/>
                  <a:tab pos="2797175" algn="ctr"/>
                  <a:tab pos="3370263" algn="ctr"/>
                  <a:tab pos="3951288" algn="ctr"/>
                  <a:tab pos="4533900" algn="ctr"/>
                  <a:tab pos="5122863" algn="ctr"/>
                  <a:tab pos="5703888" algn="ctr"/>
                  <a:tab pos="6284913" algn="ctr"/>
                  <a:tab pos="6848475" algn="ctr"/>
                </a:tabLst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597</a:t>
              </a:r>
            </a:p>
          </p:txBody>
        </p:sp>
        <p:sp>
          <p:nvSpPr>
            <p:cNvPr id="23" name="Rectangle 28"/>
            <p:cNvSpPr>
              <a:spLocks noChangeArrowheads="1"/>
            </p:cNvSpPr>
            <p:nvPr/>
          </p:nvSpPr>
          <p:spPr bwMode="auto">
            <a:xfrm>
              <a:off x="7113945" y="5856701"/>
              <a:ext cx="443198" cy="14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635125" algn="ctr"/>
                  <a:tab pos="2216150" algn="ctr"/>
                  <a:tab pos="2797175" algn="ctr"/>
                  <a:tab pos="3370263" algn="ctr"/>
                  <a:tab pos="3951288" algn="ctr"/>
                  <a:tab pos="4533900" algn="ctr"/>
                  <a:tab pos="5122863" algn="ctr"/>
                  <a:tab pos="5703888" algn="ctr"/>
                  <a:tab pos="6284913" algn="ctr"/>
                  <a:tab pos="6848475" algn="ctr"/>
                </a:tabLst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463</a:t>
              </a:r>
            </a:p>
          </p:txBody>
        </p:sp>
      </p:grpSp>
      <p:sp>
        <p:nvSpPr>
          <p:cNvPr id="24" name="TextBox 1269"/>
          <p:cNvSpPr txBox="1">
            <a:spLocks noChangeArrowheads="1"/>
          </p:cNvSpPr>
          <p:nvPr/>
        </p:nvSpPr>
        <p:spPr bwMode="auto">
          <a:xfrm>
            <a:off x="2480295" y="3443760"/>
            <a:ext cx="2627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HR=0.83 (95% CI, 0.75 –0.92)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&lt;0.001</a:t>
            </a:r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>
            <a:off x="2111875" y="5104396"/>
            <a:ext cx="0" cy="92075"/>
          </a:xfrm>
          <a:prstGeom prst="line">
            <a:avLst/>
          </a:prstGeom>
          <a:noFill/>
          <a:ln w="28575" cap="flat">
            <a:solidFill>
              <a:srgbClr val="00446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7335544" y="5104396"/>
            <a:ext cx="0" cy="92075"/>
          </a:xfrm>
          <a:prstGeom prst="line">
            <a:avLst/>
          </a:prstGeom>
          <a:noFill/>
          <a:ln w="28575" cap="flat">
            <a:solidFill>
              <a:srgbClr val="00446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3851510" y="5104396"/>
            <a:ext cx="0" cy="92075"/>
          </a:xfrm>
          <a:prstGeom prst="line">
            <a:avLst/>
          </a:prstGeom>
          <a:noFill/>
          <a:ln w="28575" cap="flat">
            <a:solidFill>
              <a:srgbClr val="00446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5593526" y="5104396"/>
            <a:ext cx="0" cy="92075"/>
          </a:xfrm>
          <a:prstGeom prst="line">
            <a:avLst/>
          </a:prstGeom>
          <a:noFill/>
          <a:ln w="28575" cap="flat">
            <a:solidFill>
              <a:srgbClr val="00446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4216442" y="5370449"/>
            <a:ext cx="1050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Months</a:t>
            </a:r>
          </a:p>
        </p:txBody>
      </p:sp>
      <p:grpSp>
        <p:nvGrpSpPr>
          <p:cNvPr id="8" name="Group 22"/>
          <p:cNvGrpSpPr/>
          <p:nvPr/>
        </p:nvGrpSpPr>
        <p:grpSpPr>
          <a:xfrm>
            <a:off x="1860648" y="5193856"/>
            <a:ext cx="5726602" cy="274638"/>
            <a:chOff x="1860648" y="5193856"/>
            <a:chExt cx="5726602" cy="274638"/>
          </a:xfrm>
        </p:grpSpPr>
        <p:sp>
          <p:nvSpPr>
            <p:cNvPr id="35" name="Text Box 39"/>
            <p:cNvSpPr txBox="1">
              <a:spLocks noChangeArrowheads="1"/>
            </p:cNvSpPr>
            <p:nvPr/>
          </p:nvSpPr>
          <p:spPr bwMode="auto">
            <a:xfrm>
              <a:off x="1860648" y="5193856"/>
              <a:ext cx="503412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1012825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8425" algn="ctr"/>
                  <a:tab pos="679450" algn="ctr"/>
                  <a:tab pos="1257300" algn="ctr"/>
                  <a:tab pos="1841500" algn="ctr"/>
                  <a:tab pos="2419350" algn="ctr"/>
                  <a:tab pos="2997200" algn="ctr"/>
                  <a:tab pos="3581400" algn="ctr"/>
                  <a:tab pos="4159250" algn="ctr"/>
                  <a:tab pos="4743450" algn="ctr"/>
                  <a:tab pos="5311775" algn="ctr"/>
                </a:tabLst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	BL</a:t>
              </a:r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3599804" y="5193856"/>
              <a:ext cx="503412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1012825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8425" algn="ctr"/>
                  <a:tab pos="679450" algn="ctr"/>
                  <a:tab pos="1257300" algn="ctr"/>
                  <a:tab pos="1841500" algn="ctr"/>
                  <a:tab pos="2419350" algn="ctr"/>
                  <a:tab pos="2997200" algn="ctr"/>
                  <a:tab pos="3581400" algn="ctr"/>
                  <a:tab pos="4159250" algn="ctr"/>
                  <a:tab pos="4743450" algn="ctr"/>
                  <a:tab pos="5311775" algn="ctr"/>
                </a:tabLst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37" name="Text Box 39"/>
            <p:cNvSpPr txBox="1">
              <a:spLocks noChangeArrowheads="1"/>
            </p:cNvSpPr>
            <p:nvPr/>
          </p:nvSpPr>
          <p:spPr bwMode="auto">
            <a:xfrm>
              <a:off x="5341820" y="5193856"/>
              <a:ext cx="503412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1012825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8425" algn="ctr"/>
                  <a:tab pos="679450" algn="ctr"/>
                  <a:tab pos="1257300" algn="ctr"/>
                  <a:tab pos="1841500" algn="ctr"/>
                  <a:tab pos="2419350" algn="ctr"/>
                  <a:tab pos="2997200" algn="ctr"/>
                  <a:tab pos="3581400" algn="ctr"/>
                  <a:tab pos="4159250" algn="ctr"/>
                  <a:tab pos="4743450" algn="ctr"/>
                  <a:tab pos="5311775" algn="ctr"/>
                </a:tabLst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6</a:t>
              </a:r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7083838" y="5193856"/>
              <a:ext cx="503412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1012825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8425" algn="ctr"/>
                  <a:tab pos="679450" algn="ctr"/>
                  <a:tab pos="1257300" algn="ctr"/>
                  <a:tab pos="1841500" algn="ctr"/>
                  <a:tab pos="2419350" algn="ctr"/>
                  <a:tab pos="2997200" algn="ctr"/>
                  <a:tab pos="3581400" algn="ctr"/>
                  <a:tab pos="4159250" algn="ctr"/>
                  <a:tab pos="4743450" algn="ctr"/>
                  <a:tab pos="5311775" algn="ctr"/>
                </a:tabLst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9</a:t>
              </a:r>
            </a:p>
          </p:txBody>
        </p:sp>
      </p:grpSp>
      <p:sp>
        <p:nvSpPr>
          <p:cNvPr id="39" name="Rectangle 50"/>
          <p:cNvSpPr>
            <a:spLocks noChangeArrowheads="1"/>
          </p:cNvSpPr>
          <p:nvPr/>
        </p:nvSpPr>
        <p:spPr bwMode="auto">
          <a:xfrm rot="16200000">
            <a:off x="-199168" y="3378513"/>
            <a:ext cx="314696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Proportion of Patients  Without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≥2-Point Increase From Baseline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0" name="Freeform 9"/>
          <p:cNvSpPr>
            <a:spLocks/>
          </p:cNvSpPr>
          <p:nvPr/>
        </p:nvSpPr>
        <p:spPr bwMode="auto">
          <a:xfrm>
            <a:off x="2109494" y="1618246"/>
            <a:ext cx="5226050" cy="3486151"/>
          </a:xfrm>
          <a:custGeom>
            <a:avLst/>
            <a:gdLst>
              <a:gd name="T0" fmla="*/ 0 w 3300"/>
              <a:gd name="T1" fmla="*/ 0 h 2204"/>
              <a:gd name="T2" fmla="*/ 2 w 3300"/>
              <a:gd name="T3" fmla="*/ 2204 h 2204"/>
              <a:gd name="T4" fmla="*/ 3300 w 3300"/>
              <a:gd name="T5" fmla="*/ 2204 h 2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00" h="2204">
                <a:moveTo>
                  <a:pt x="0" y="0"/>
                </a:moveTo>
                <a:lnTo>
                  <a:pt x="2" y="2204"/>
                </a:lnTo>
                <a:lnTo>
                  <a:pt x="3300" y="2204"/>
                </a:lnTo>
              </a:path>
            </a:pathLst>
          </a:custGeom>
          <a:noFill/>
          <a:ln w="28575" cap="sq">
            <a:solidFill>
              <a:srgbClr val="00446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" name="Freeform 18"/>
          <p:cNvSpPr>
            <a:spLocks/>
          </p:cNvSpPr>
          <p:nvPr/>
        </p:nvSpPr>
        <p:spPr bwMode="auto">
          <a:xfrm>
            <a:off x="2109476" y="1618276"/>
            <a:ext cx="5231412" cy="1829194"/>
          </a:xfrm>
          <a:custGeom>
            <a:avLst/>
            <a:gdLst>
              <a:gd name="T0" fmla="*/ 282 w 3296"/>
              <a:gd name="T1" fmla="*/ 4 h 1150"/>
              <a:gd name="T2" fmla="*/ 350 w 3296"/>
              <a:gd name="T3" fmla="*/ 12 h 1150"/>
              <a:gd name="T4" fmla="*/ 364 w 3296"/>
              <a:gd name="T5" fmla="*/ 38 h 1150"/>
              <a:gd name="T6" fmla="*/ 381 w 3296"/>
              <a:gd name="T7" fmla="*/ 120 h 1150"/>
              <a:gd name="T8" fmla="*/ 389 w 3296"/>
              <a:gd name="T9" fmla="*/ 176 h 1150"/>
              <a:gd name="T10" fmla="*/ 395 w 3296"/>
              <a:gd name="T11" fmla="*/ 194 h 1150"/>
              <a:gd name="T12" fmla="*/ 413 w 3296"/>
              <a:gd name="T13" fmla="*/ 202 h 1150"/>
              <a:gd name="T14" fmla="*/ 439 w 3296"/>
              <a:gd name="T15" fmla="*/ 270 h 1150"/>
              <a:gd name="T16" fmla="*/ 469 w 3296"/>
              <a:gd name="T17" fmla="*/ 298 h 1150"/>
              <a:gd name="T18" fmla="*/ 477 w 3296"/>
              <a:gd name="T19" fmla="*/ 314 h 1150"/>
              <a:gd name="T20" fmla="*/ 533 w 3296"/>
              <a:gd name="T21" fmla="*/ 322 h 1150"/>
              <a:gd name="T22" fmla="*/ 667 w 3296"/>
              <a:gd name="T23" fmla="*/ 340 h 1150"/>
              <a:gd name="T24" fmla="*/ 733 w 3296"/>
              <a:gd name="T25" fmla="*/ 356 h 1150"/>
              <a:gd name="T26" fmla="*/ 739 w 3296"/>
              <a:gd name="T27" fmla="*/ 442 h 1150"/>
              <a:gd name="T28" fmla="*/ 769 w 3296"/>
              <a:gd name="T29" fmla="*/ 460 h 1150"/>
              <a:gd name="T30" fmla="*/ 785 w 3296"/>
              <a:gd name="T31" fmla="*/ 502 h 1150"/>
              <a:gd name="T32" fmla="*/ 823 w 3296"/>
              <a:gd name="T33" fmla="*/ 516 h 1150"/>
              <a:gd name="T34" fmla="*/ 843 w 3296"/>
              <a:gd name="T35" fmla="*/ 538 h 1150"/>
              <a:gd name="T36" fmla="*/ 1013 w 3296"/>
              <a:gd name="T37" fmla="*/ 544 h 1150"/>
              <a:gd name="T38" fmla="*/ 1061 w 3296"/>
              <a:gd name="T39" fmla="*/ 568 h 1150"/>
              <a:gd name="T40" fmla="*/ 1111 w 3296"/>
              <a:gd name="T41" fmla="*/ 614 h 1150"/>
              <a:gd name="T42" fmla="*/ 1135 w 3296"/>
              <a:gd name="T43" fmla="*/ 648 h 1150"/>
              <a:gd name="T44" fmla="*/ 1181 w 3296"/>
              <a:gd name="T45" fmla="*/ 676 h 1150"/>
              <a:gd name="T46" fmla="*/ 1205 w 3296"/>
              <a:gd name="T47" fmla="*/ 700 h 1150"/>
              <a:gd name="T48" fmla="*/ 1429 w 3296"/>
              <a:gd name="T49" fmla="*/ 708 h 1150"/>
              <a:gd name="T50" fmla="*/ 1445 w 3296"/>
              <a:gd name="T51" fmla="*/ 744 h 1150"/>
              <a:gd name="T52" fmla="*/ 1491 w 3296"/>
              <a:gd name="T53" fmla="*/ 770 h 1150"/>
              <a:gd name="T54" fmla="*/ 1511 w 3296"/>
              <a:gd name="T55" fmla="*/ 796 h 1150"/>
              <a:gd name="T56" fmla="*/ 1713 w 3296"/>
              <a:gd name="T57" fmla="*/ 804 h 1150"/>
              <a:gd name="T58" fmla="*/ 1759 w 3296"/>
              <a:gd name="T59" fmla="*/ 820 h 1150"/>
              <a:gd name="T60" fmla="*/ 1815 w 3296"/>
              <a:gd name="T61" fmla="*/ 838 h 1150"/>
              <a:gd name="T62" fmla="*/ 1823 w 3296"/>
              <a:gd name="T63" fmla="*/ 864 h 1150"/>
              <a:gd name="T64" fmla="*/ 1873 w 3296"/>
              <a:gd name="T65" fmla="*/ 880 h 1150"/>
              <a:gd name="T66" fmla="*/ 1893 w 3296"/>
              <a:gd name="T67" fmla="*/ 896 h 1150"/>
              <a:gd name="T68" fmla="*/ 2147 w 3296"/>
              <a:gd name="T69" fmla="*/ 906 h 1150"/>
              <a:gd name="T70" fmla="*/ 2163 w 3296"/>
              <a:gd name="T71" fmla="*/ 930 h 1150"/>
              <a:gd name="T72" fmla="*/ 2221 w 3296"/>
              <a:gd name="T73" fmla="*/ 940 h 1150"/>
              <a:gd name="T74" fmla="*/ 2241 w 3296"/>
              <a:gd name="T75" fmla="*/ 968 h 1150"/>
              <a:gd name="T76" fmla="*/ 2507 w 3296"/>
              <a:gd name="T77" fmla="*/ 978 h 1150"/>
              <a:gd name="T78" fmla="*/ 2537 w 3296"/>
              <a:gd name="T79" fmla="*/ 992 h 1150"/>
              <a:gd name="T80" fmla="*/ 2581 w 3296"/>
              <a:gd name="T81" fmla="*/ 1000 h 1150"/>
              <a:gd name="T82" fmla="*/ 2665 w 3296"/>
              <a:gd name="T83" fmla="*/ 1028 h 1150"/>
              <a:gd name="T84" fmla="*/ 2865 w 3296"/>
              <a:gd name="T85" fmla="*/ 1036 h 1150"/>
              <a:gd name="T86" fmla="*/ 2893 w 3296"/>
              <a:gd name="T87" fmla="*/ 1070 h 1150"/>
              <a:gd name="T88" fmla="*/ 2939 w 3296"/>
              <a:gd name="T89" fmla="*/ 1080 h 1150"/>
              <a:gd name="T90" fmla="*/ 2967 w 3296"/>
              <a:gd name="T91" fmla="*/ 1096 h 1150"/>
              <a:gd name="T92" fmla="*/ 3201 w 3296"/>
              <a:gd name="T93" fmla="*/ 1104 h 1150"/>
              <a:gd name="T94" fmla="*/ 3231 w 3296"/>
              <a:gd name="T95" fmla="*/ 1132 h 1150"/>
              <a:gd name="T96" fmla="*/ 3296 w 3296"/>
              <a:gd name="T97" fmla="*/ 1140 h 1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96" h="1150">
                <a:moveTo>
                  <a:pt x="0" y="0"/>
                </a:moveTo>
                <a:lnTo>
                  <a:pt x="282" y="0"/>
                </a:lnTo>
                <a:lnTo>
                  <a:pt x="282" y="4"/>
                </a:lnTo>
                <a:lnTo>
                  <a:pt x="302" y="4"/>
                </a:lnTo>
                <a:lnTo>
                  <a:pt x="302" y="12"/>
                </a:lnTo>
                <a:lnTo>
                  <a:pt x="350" y="12"/>
                </a:lnTo>
                <a:lnTo>
                  <a:pt x="350" y="30"/>
                </a:lnTo>
                <a:lnTo>
                  <a:pt x="364" y="30"/>
                </a:lnTo>
                <a:lnTo>
                  <a:pt x="364" y="38"/>
                </a:lnTo>
                <a:lnTo>
                  <a:pt x="372" y="38"/>
                </a:lnTo>
                <a:lnTo>
                  <a:pt x="372" y="120"/>
                </a:lnTo>
                <a:lnTo>
                  <a:pt x="381" y="120"/>
                </a:lnTo>
                <a:lnTo>
                  <a:pt x="381" y="168"/>
                </a:lnTo>
                <a:lnTo>
                  <a:pt x="389" y="168"/>
                </a:lnTo>
                <a:lnTo>
                  <a:pt x="389" y="176"/>
                </a:lnTo>
                <a:lnTo>
                  <a:pt x="395" y="176"/>
                </a:lnTo>
                <a:lnTo>
                  <a:pt x="395" y="184"/>
                </a:lnTo>
                <a:lnTo>
                  <a:pt x="395" y="194"/>
                </a:lnTo>
                <a:lnTo>
                  <a:pt x="403" y="194"/>
                </a:lnTo>
                <a:lnTo>
                  <a:pt x="403" y="202"/>
                </a:lnTo>
                <a:lnTo>
                  <a:pt x="413" y="202"/>
                </a:lnTo>
                <a:lnTo>
                  <a:pt x="413" y="236"/>
                </a:lnTo>
                <a:lnTo>
                  <a:pt x="439" y="236"/>
                </a:lnTo>
                <a:lnTo>
                  <a:pt x="439" y="270"/>
                </a:lnTo>
                <a:lnTo>
                  <a:pt x="461" y="270"/>
                </a:lnTo>
                <a:lnTo>
                  <a:pt x="461" y="298"/>
                </a:lnTo>
                <a:lnTo>
                  <a:pt x="469" y="298"/>
                </a:lnTo>
                <a:lnTo>
                  <a:pt x="469" y="308"/>
                </a:lnTo>
                <a:lnTo>
                  <a:pt x="477" y="308"/>
                </a:lnTo>
                <a:lnTo>
                  <a:pt x="477" y="314"/>
                </a:lnTo>
                <a:lnTo>
                  <a:pt x="487" y="314"/>
                </a:lnTo>
                <a:lnTo>
                  <a:pt x="487" y="322"/>
                </a:lnTo>
                <a:lnTo>
                  <a:pt x="533" y="322"/>
                </a:lnTo>
                <a:lnTo>
                  <a:pt x="533" y="330"/>
                </a:lnTo>
                <a:lnTo>
                  <a:pt x="667" y="330"/>
                </a:lnTo>
                <a:lnTo>
                  <a:pt x="667" y="340"/>
                </a:lnTo>
                <a:lnTo>
                  <a:pt x="717" y="340"/>
                </a:lnTo>
                <a:lnTo>
                  <a:pt x="717" y="356"/>
                </a:lnTo>
                <a:lnTo>
                  <a:pt x="733" y="356"/>
                </a:lnTo>
                <a:lnTo>
                  <a:pt x="733" y="418"/>
                </a:lnTo>
                <a:lnTo>
                  <a:pt x="739" y="418"/>
                </a:lnTo>
                <a:lnTo>
                  <a:pt x="739" y="442"/>
                </a:lnTo>
                <a:lnTo>
                  <a:pt x="757" y="442"/>
                </a:lnTo>
                <a:lnTo>
                  <a:pt x="757" y="460"/>
                </a:lnTo>
                <a:lnTo>
                  <a:pt x="769" y="460"/>
                </a:lnTo>
                <a:lnTo>
                  <a:pt x="769" y="480"/>
                </a:lnTo>
                <a:lnTo>
                  <a:pt x="785" y="480"/>
                </a:lnTo>
                <a:lnTo>
                  <a:pt x="785" y="502"/>
                </a:lnTo>
                <a:lnTo>
                  <a:pt x="807" y="502"/>
                </a:lnTo>
                <a:lnTo>
                  <a:pt x="807" y="516"/>
                </a:lnTo>
                <a:lnTo>
                  <a:pt x="823" y="516"/>
                </a:lnTo>
                <a:lnTo>
                  <a:pt x="823" y="528"/>
                </a:lnTo>
                <a:lnTo>
                  <a:pt x="843" y="528"/>
                </a:lnTo>
                <a:lnTo>
                  <a:pt x="843" y="538"/>
                </a:lnTo>
                <a:lnTo>
                  <a:pt x="873" y="538"/>
                </a:lnTo>
                <a:lnTo>
                  <a:pt x="873" y="544"/>
                </a:lnTo>
                <a:lnTo>
                  <a:pt x="1013" y="544"/>
                </a:lnTo>
                <a:lnTo>
                  <a:pt x="1013" y="554"/>
                </a:lnTo>
                <a:lnTo>
                  <a:pt x="1061" y="554"/>
                </a:lnTo>
                <a:lnTo>
                  <a:pt x="1061" y="568"/>
                </a:lnTo>
                <a:lnTo>
                  <a:pt x="1085" y="568"/>
                </a:lnTo>
                <a:lnTo>
                  <a:pt x="1085" y="614"/>
                </a:lnTo>
                <a:lnTo>
                  <a:pt x="1111" y="614"/>
                </a:lnTo>
                <a:lnTo>
                  <a:pt x="1111" y="636"/>
                </a:lnTo>
                <a:lnTo>
                  <a:pt x="1135" y="636"/>
                </a:lnTo>
                <a:lnTo>
                  <a:pt x="1135" y="648"/>
                </a:lnTo>
                <a:lnTo>
                  <a:pt x="1151" y="648"/>
                </a:lnTo>
                <a:lnTo>
                  <a:pt x="1151" y="676"/>
                </a:lnTo>
                <a:lnTo>
                  <a:pt x="1181" y="676"/>
                </a:lnTo>
                <a:lnTo>
                  <a:pt x="1181" y="686"/>
                </a:lnTo>
                <a:lnTo>
                  <a:pt x="1205" y="686"/>
                </a:lnTo>
                <a:lnTo>
                  <a:pt x="1205" y="700"/>
                </a:lnTo>
                <a:lnTo>
                  <a:pt x="1335" y="700"/>
                </a:lnTo>
                <a:lnTo>
                  <a:pt x="1335" y="708"/>
                </a:lnTo>
                <a:lnTo>
                  <a:pt x="1429" y="708"/>
                </a:lnTo>
                <a:lnTo>
                  <a:pt x="1429" y="718"/>
                </a:lnTo>
                <a:lnTo>
                  <a:pt x="1445" y="718"/>
                </a:lnTo>
                <a:lnTo>
                  <a:pt x="1445" y="744"/>
                </a:lnTo>
                <a:lnTo>
                  <a:pt x="1453" y="744"/>
                </a:lnTo>
                <a:lnTo>
                  <a:pt x="1453" y="770"/>
                </a:lnTo>
                <a:lnTo>
                  <a:pt x="1491" y="770"/>
                </a:lnTo>
                <a:lnTo>
                  <a:pt x="1491" y="776"/>
                </a:lnTo>
                <a:lnTo>
                  <a:pt x="1511" y="776"/>
                </a:lnTo>
                <a:lnTo>
                  <a:pt x="1511" y="796"/>
                </a:lnTo>
                <a:lnTo>
                  <a:pt x="1545" y="796"/>
                </a:lnTo>
                <a:lnTo>
                  <a:pt x="1545" y="804"/>
                </a:lnTo>
                <a:lnTo>
                  <a:pt x="1713" y="804"/>
                </a:lnTo>
                <a:lnTo>
                  <a:pt x="1713" y="812"/>
                </a:lnTo>
                <a:lnTo>
                  <a:pt x="1759" y="812"/>
                </a:lnTo>
                <a:lnTo>
                  <a:pt x="1759" y="820"/>
                </a:lnTo>
                <a:lnTo>
                  <a:pt x="1799" y="820"/>
                </a:lnTo>
                <a:lnTo>
                  <a:pt x="1799" y="838"/>
                </a:lnTo>
                <a:lnTo>
                  <a:pt x="1815" y="838"/>
                </a:lnTo>
                <a:lnTo>
                  <a:pt x="1815" y="854"/>
                </a:lnTo>
                <a:lnTo>
                  <a:pt x="1823" y="854"/>
                </a:lnTo>
                <a:lnTo>
                  <a:pt x="1823" y="864"/>
                </a:lnTo>
                <a:lnTo>
                  <a:pt x="1835" y="864"/>
                </a:lnTo>
                <a:lnTo>
                  <a:pt x="1835" y="880"/>
                </a:lnTo>
                <a:lnTo>
                  <a:pt x="1873" y="880"/>
                </a:lnTo>
                <a:lnTo>
                  <a:pt x="1873" y="892"/>
                </a:lnTo>
                <a:lnTo>
                  <a:pt x="1893" y="892"/>
                </a:lnTo>
                <a:lnTo>
                  <a:pt x="1893" y="896"/>
                </a:lnTo>
                <a:lnTo>
                  <a:pt x="1913" y="896"/>
                </a:lnTo>
                <a:lnTo>
                  <a:pt x="1913" y="906"/>
                </a:lnTo>
                <a:lnTo>
                  <a:pt x="2147" y="906"/>
                </a:lnTo>
                <a:lnTo>
                  <a:pt x="2147" y="920"/>
                </a:lnTo>
                <a:lnTo>
                  <a:pt x="2163" y="920"/>
                </a:lnTo>
                <a:lnTo>
                  <a:pt x="2163" y="930"/>
                </a:lnTo>
                <a:lnTo>
                  <a:pt x="2173" y="930"/>
                </a:lnTo>
                <a:lnTo>
                  <a:pt x="2173" y="940"/>
                </a:lnTo>
                <a:lnTo>
                  <a:pt x="2221" y="940"/>
                </a:lnTo>
                <a:lnTo>
                  <a:pt x="2221" y="958"/>
                </a:lnTo>
                <a:lnTo>
                  <a:pt x="2241" y="958"/>
                </a:lnTo>
                <a:lnTo>
                  <a:pt x="2241" y="968"/>
                </a:lnTo>
                <a:lnTo>
                  <a:pt x="2323" y="968"/>
                </a:lnTo>
                <a:lnTo>
                  <a:pt x="2323" y="978"/>
                </a:lnTo>
                <a:lnTo>
                  <a:pt x="2507" y="978"/>
                </a:lnTo>
                <a:lnTo>
                  <a:pt x="2507" y="984"/>
                </a:lnTo>
                <a:lnTo>
                  <a:pt x="2537" y="984"/>
                </a:lnTo>
                <a:lnTo>
                  <a:pt x="2537" y="992"/>
                </a:lnTo>
                <a:lnTo>
                  <a:pt x="2557" y="992"/>
                </a:lnTo>
                <a:lnTo>
                  <a:pt x="2557" y="1000"/>
                </a:lnTo>
                <a:lnTo>
                  <a:pt x="2581" y="1000"/>
                </a:lnTo>
                <a:lnTo>
                  <a:pt x="2581" y="1018"/>
                </a:lnTo>
                <a:lnTo>
                  <a:pt x="2665" y="1018"/>
                </a:lnTo>
                <a:lnTo>
                  <a:pt x="2665" y="1028"/>
                </a:lnTo>
                <a:lnTo>
                  <a:pt x="2809" y="1028"/>
                </a:lnTo>
                <a:lnTo>
                  <a:pt x="2809" y="1036"/>
                </a:lnTo>
                <a:lnTo>
                  <a:pt x="2865" y="1036"/>
                </a:lnTo>
                <a:lnTo>
                  <a:pt x="2865" y="1052"/>
                </a:lnTo>
                <a:lnTo>
                  <a:pt x="2893" y="1052"/>
                </a:lnTo>
                <a:lnTo>
                  <a:pt x="2893" y="1070"/>
                </a:lnTo>
                <a:lnTo>
                  <a:pt x="2915" y="1070"/>
                </a:lnTo>
                <a:lnTo>
                  <a:pt x="2915" y="1080"/>
                </a:lnTo>
                <a:lnTo>
                  <a:pt x="2939" y="1080"/>
                </a:lnTo>
                <a:lnTo>
                  <a:pt x="2939" y="1088"/>
                </a:lnTo>
                <a:lnTo>
                  <a:pt x="2967" y="1088"/>
                </a:lnTo>
                <a:lnTo>
                  <a:pt x="2967" y="1096"/>
                </a:lnTo>
                <a:lnTo>
                  <a:pt x="3033" y="1096"/>
                </a:lnTo>
                <a:lnTo>
                  <a:pt x="3033" y="1104"/>
                </a:lnTo>
                <a:lnTo>
                  <a:pt x="3201" y="1104"/>
                </a:lnTo>
                <a:lnTo>
                  <a:pt x="3201" y="1120"/>
                </a:lnTo>
                <a:lnTo>
                  <a:pt x="3231" y="1120"/>
                </a:lnTo>
                <a:lnTo>
                  <a:pt x="3231" y="1132"/>
                </a:lnTo>
                <a:lnTo>
                  <a:pt x="3251" y="1132"/>
                </a:lnTo>
                <a:lnTo>
                  <a:pt x="3251" y="1140"/>
                </a:lnTo>
                <a:lnTo>
                  <a:pt x="3296" y="1140"/>
                </a:lnTo>
                <a:lnTo>
                  <a:pt x="3296" y="1150"/>
                </a:lnTo>
              </a:path>
            </a:pathLst>
          </a:custGeom>
          <a:noFill/>
          <a:ln w="285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2" name="Freeform 17"/>
          <p:cNvSpPr>
            <a:spLocks/>
          </p:cNvSpPr>
          <p:nvPr/>
        </p:nvSpPr>
        <p:spPr bwMode="auto">
          <a:xfrm>
            <a:off x="2109476" y="1618276"/>
            <a:ext cx="5231412" cy="1577879"/>
          </a:xfrm>
          <a:custGeom>
            <a:avLst/>
            <a:gdLst>
              <a:gd name="T0" fmla="*/ 282 w 3296"/>
              <a:gd name="T1" fmla="*/ 4 h 992"/>
              <a:gd name="T2" fmla="*/ 358 w 3296"/>
              <a:gd name="T3" fmla="*/ 12 h 992"/>
              <a:gd name="T4" fmla="*/ 372 w 3296"/>
              <a:gd name="T5" fmla="*/ 98 h 992"/>
              <a:gd name="T6" fmla="*/ 395 w 3296"/>
              <a:gd name="T7" fmla="*/ 146 h 992"/>
              <a:gd name="T8" fmla="*/ 413 w 3296"/>
              <a:gd name="T9" fmla="*/ 186 h 992"/>
              <a:gd name="T10" fmla="*/ 437 w 3296"/>
              <a:gd name="T11" fmla="*/ 206 h 992"/>
              <a:gd name="T12" fmla="*/ 445 w 3296"/>
              <a:gd name="T13" fmla="*/ 228 h 992"/>
              <a:gd name="T14" fmla="*/ 461 w 3296"/>
              <a:gd name="T15" fmla="*/ 238 h 992"/>
              <a:gd name="T16" fmla="*/ 475 w 3296"/>
              <a:gd name="T17" fmla="*/ 254 h 992"/>
              <a:gd name="T18" fmla="*/ 661 w 3296"/>
              <a:gd name="T19" fmla="*/ 264 h 992"/>
              <a:gd name="T20" fmla="*/ 717 w 3296"/>
              <a:gd name="T21" fmla="*/ 278 h 992"/>
              <a:gd name="T22" fmla="*/ 741 w 3296"/>
              <a:gd name="T23" fmla="*/ 340 h 992"/>
              <a:gd name="T24" fmla="*/ 757 w 3296"/>
              <a:gd name="T25" fmla="*/ 400 h 992"/>
              <a:gd name="T26" fmla="*/ 777 w 3296"/>
              <a:gd name="T27" fmla="*/ 420 h 992"/>
              <a:gd name="T28" fmla="*/ 795 w 3296"/>
              <a:gd name="T29" fmla="*/ 438 h 992"/>
              <a:gd name="T30" fmla="*/ 815 w 3296"/>
              <a:gd name="T31" fmla="*/ 460 h 992"/>
              <a:gd name="T32" fmla="*/ 827 w 3296"/>
              <a:gd name="T33" fmla="*/ 486 h 992"/>
              <a:gd name="T34" fmla="*/ 1069 w 3296"/>
              <a:gd name="T35" fmla="*/ 494 h 992"/>
              <a:gd name="T36" fmla="*/ 1081 w 3296"/>
              <a:gd name="T37" fmla="*/ 532 h 992"/>
              <a:gd name="T38" fmla="*/ 1109 w 3296"/>
              <a:gd name="T39" fmla="*/ 550 h 992"/>
              <a:gd name="T40" fmla="*/ 1117 w 3296"/>
              <a:gd name="T41" fmla="*/ 564 h 992"/>
              <a:gd name="T42" fmla="*/ 1147 w 3296"/>
              <a:gd name="T43" fmla="*/ 580 h 992"/>
              <a:gd name="T44" fmla="*/ 1159 w 3296"/>
              <a:gd name="T45" fmla="*/ 606 h 992"/>
              <a:gd name="T46" fmla="*/ 1185 w 3296"/>
              <a:gd name="T47" fmla="*/ 614 h 992"/>
              <a:gd name="T48" fmla="*/ 1339 w 3296"/>
              <a:gd name="T49" fmla="*/ 630 h 992"/>
              <a:gd name="T50" fmla="*/ 1441 w 3296"/>
              <a:gd name="T51" fmla="*/ 640 h 992"/>
              <a:gd name="T52" fmla="*/ 1455 w 3296"/>
              <a:gd name="T53" fmla="*/ 666 h 992"/>
              <a:gd name="T54" fmla="*/ 1497 w 3296"/>
              <a:gd name="T55" fmla="*/ 674 h 992"/>
              <a:gd name="T56" fmla="*/ 1519 w 3296"/>
              <a:gd name="T57" fmla="*/ 692 h 992"/>
              <a:gd name="T58" fmla="*/ 1783 w 3296"/>
              <a:gd name="T59" fmla="*/ 700 h 992"/>
              <a:gd name="T60" fmla="*/ 1795 w 3296"/>
              <a:gd name="T61" fmla="*/ 744 h 992"/>
              <a:gd name="T62" fmla="*/ 1831 w 3296"/>
              <a:gd name="T63" fmla="*/ 752 h 992"/>
              <a:gd name="T64" fmla="*/ 1861 w 3296"/>
              <a:gd name="T65" fmla="*/ 768 h 992"/>
              <a:gd name="T66" fmla="*/ 1947 w 3296"/>
              <a:gd name="T67" fmla="*/ 778 h 992"/>
              <a:gd name="T68" fmla="*/ 2065 w 3296"/>
              <a:gd name="T69" fmla="*/ 794 h 992"/>
              <a:gd name="T70" fmla="*/ 2163 w 3296"/>
              <a:gd name="T71" fmla="*/ 812 h 992"/>
              <a:gd name="T72" fmla="*/ 2193 w 3296"/>
              <a:gd name="T73" fmla="*/ 828 h 992"/>
              <a:gd name="T74" fmla="*/ 2245 w 3296"/>
              <a:gd name="T75" fmla="*/ 838 h 992"/>
              <a:gd name="T76" fmla="*/ 2263 w 3296"/>
              <a:gd name="T77" fmla="*/ 856 h 992"/>
              <a:gd name="T78" fmla="*/ 2509 w 3296"/>
              <a:gd name="T79" fmla="*/ 862 h 992"/>
              <a:gd name="T80" fmla="*/ 2517 w 3296"/>
              <a:gd name="T81" fmla="*/ 890 h 992"/>
              <a:gd name="T82" fmla="*/ 2603 w 3296"/>
              <a:gd name="T83" fmla="*/ 898 h 992"/>
              <a:gd name="T84" fmla="*/ 2861 w 3296"/>
              <a:gd name="T85" fmla="*/ 920 h 992"/>
              <a:gd name="T86" fmla="*/ 2881 w 3296"/>
              <a:gd name="T87" fmla="*/ 924 h 992"/>
              <a:gd name="T88" fmla="*/ 2923 w 3296"/>
              <a:gd name="T89" fmla="*/ 942 h 992"/>
              <a:gd name="T90" fmla="*/ 3175 w 3296"/>
              <a:gd name="T91" fmla="*/ 948 h 992"/>
              <a:gd name="T92" fmla="*/ 3217 w 3296"/>
              <a:gd name="T93" fmla="*/ 966 h 992"/>
              <a:gd name="T94" fmla="*/ 3266 w 3296"/>
              <a:gd name="T95" fmla="*/ 976 h 992"/>
              <a:gd name="T96" fmla="*/ 3280 w 3296"/>
              <a:gd name="T97" fmla="*/ 992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96" h="992">
                <a:moveTo>
                  <a:pt x="0" y="0"/>
                </a:moveTo>
                <a:lnTo>
                  <a:pt x="282" y="0"/>
                </a:lnTo>
                <a:lnTo>
                  <a:pt x="282" y="4"/>
                </a:lnTo>
                <a:lnTo>
                  <a:pt x="324" y="4"/>
                </a:lnTo>
                <a:lnTo>
                  <a:pt x="324" y="12"/>
                </a:lnTo>
                <a:lnTo>
                  <a:pt x="358" y="12"/>
                </a:lnTo>
                <a:lnTo>
                  <a:pt x="358" y="20"/>
                </a:lnTo>
                <a:lnTo>
                  <a:pt x="372" y="20"/>
                </a:lnTo>
                <a:lnTo>
                  <a:pt x="372" y="98"/>
                </a:lnTo>
                <a:lnTo>
                  <a:pt x="381" y="98"/>
                </a:lnTo>
                <a:lnTo>
                  <a:pt x="381" y="146"/>
                </a:lnTo>
                <a:lnTo>
                  <a:pt x="395" y="146"/>
                </a:lnTo>
                <a:lnTo>
                  <a:pt x="395" y="176"/>
                </a:lnTo>
                <a:lnTo>
                  <a:pt x="413" y="176"/>
                </a:lnTo>
                <a:lnTo>
                  <a:pt x="413" y="186"/>
                </a:lnTo>
                <a:lnTo>
                  <a:pt x="421" y="186"/>
                </a:lnTo>
                <a:lnTo>
                  <a:pt x="421" y="206"/>
                </a:lnTo>
                <a:lnTo>
                  <a:pt x="437" y="206"/>
                </a:lnTo>
                <a:lnTo>
                  <a:pt x="437" y="218"/>
                </a:lnTo>
                <a:lnTo>
                  <a:pt x="445" y="218"/>
                </a:lnTo>
                <a:lnTo>
                  <a:pt x="445" y="228"/>
                </a:lnTo>
                <a:lnTo>
                  <a:pt x="453" y="228"/>
                </a:lnTo>
                <a:lnTo>
                  <a:pt x="453" y="238"/>
                </a:lnTo>
                <a:lnTo>
                  <a:pt x="461" y="238"/>
                </a:lnTo>
                <a:lnTo>
                  <a:pt x="461" y="246"/>
                </a:lnTo>
                <a:lnTo>
                  <a:pt x="475" y="246"/>
                </a:lnTo>
                <a:lnTo>
                  <a:pt x="475" y="254"/>
                </a:lnTo>
                <a:lnTo>
                  <a:pt x="507" y="254"/>
                </a:lnTo>
                <a:lnTo>
                  <a:pt x="507" y="264"/>
                </a:lnTo>
                <a:lnTo>
                  <a:pt x="661" y="264"/>
                </a:lnTo>
                <a:lnTo>
                  <a:pt x="661" y="270"/>
                </a:lnTo>
                <a:lnTo>
                  <a:pt x="717" y="270"/>
                </a:lnTo>
                <a:lnTo>
                  <a:pt x="717" y="278"/>
                </a:lnTo>
                <a:lnTo>
                  <a:pt x="729" y="278"/>
                </a:lnTo>
                <a:lnTo>
                  <a:pt x="729" y="340"/>
                </a:lnTo>
                <a:lnTo>
                  <a:pt x="741" y="340"/>
                </a:lnTo>
                <a:lnTo>
                  <a:pt x="741" y="378"/>
                </a:lnTo>
                <a:lnTo>
                  <a:pt x="757" y="378"/>
                </a:lnTo>
                <a:lnTo>
                  <a:pt x="757" y="400"/>
                </a:lnTo>
                <a:lnTo>
                  <a:pt x="769" y="400"/>
                </a:lnTo>
                <a:lnTo>
                  <a:pt x="769" y="420"/>
                </a:lnTo>
                <a:lnTo>
                  <a:pt x="777" y="420"/>
                </a:lnTo>
                <a:lnTo>
                  <a:pt x="777" y="434"/>
                </a:lnTo>
                <a:lnTo>
                  <a:pt x="795" y="434"/>
                </a:lnTo>
                <a:lnTo>
                  <a:pt x="795" y="438"/>
                </a:lnTo>
                <a:lnTo>
                  <a:pt x="803" y="438"/>
                </a:lnTo>
                <a:lnTo>
                  <a:pt x="803" y="460"/>
                </a:lnTo>
                <a:lnTo>
                  <a:pt x="815" y="460"/>
                </a:lnTo>
                <a:lnTo>
                  <a:pt x="815" y="476"/>
                </a:lnTo>
                <a:lnTo>
                  <a:pt x="827" y="476"/>
                </a:lnTo>
                <a:lnTo>
                  <a:pt x="827" y="486"/>
                </a:lnTo>
                <a:lnTo>
                  <a:pt x="977" y="486"/>
                </a:lnTo>
                <a:lnTo>
                  <a:pt x="977" y="494"/>
                </a:lnTo>
                <a:lnTo>
                  <a:pt x="1069" y="494"/>
                </a:lnTo>
                <a:lnTo>
                  <a:pt x="1069" y="506"/>
                </a:lnTo>
                <a:lnTo>
                  <a:pt x="1081" y="506"/>
                </a:lnTo>
                <a:lnTo>
                  <a:pt x="1081" y="532"/>
                </a:lnTo>
                <a:lnTo>
                  <a:pt x="1095" y="532"/>
                </a:lnTo>
                <a:lnTo>
                  <a:pt x="1095" y="550"/>
                </a:lnTo>
                <a:lnTo>
                  <a:pt x="1109" y="550"/>
                </a:lnTo>
                <a:lnTo>
                  <a:pt x="1109" y="556"/>
                </a:lnTo>
                <a:lnTo>
                  <a:pt x="1117" y="556"/>
                </a:lnTo>
                <a:lnTo>
                  <a:pt x="1117" y="564"/>
                </a:lnTo>
                <a:lnTo>
                  <a:pt x="1135" y="564"/>
                </a:lnTo>
                <a:lnTo>
                  <a:pt x="1135" y="580"/>
                </a:lnTo>
                <a:lnTo>
                  <a:pt x="1147" y="580"/>
                </a:lnTo>
                <a:lnTo>
                  <a:pt x="1147" y="588"/>
                </a:lnTo>
                <a:lnTo>
                  <a:pt x="1159" y="588"/>
                </a:lnTo>
                <a:lnTo>
                  <a:pt x="1159" y="606"/>
                </a:lnTo>
                <a:lnTo>
                  <a:pt x="1171" y="606"/>
                </a:lnTo>
                <a:lnTo>
                  <a:pt x="1171" y="614"/>
                </a:lnTo>
                <a:lnTo>
                  <a:pt x="1185" y="614"/>
                </a:lnTo>
                <a:lnTo>
                  <a:pt x="1185" y="622"/>
                </a:lnTo>
                <a:lnTo>
                  <a:pt x="1339" y="622"/>
                </a:lnTo>
                <a:lnTo>
                  <a:pt x="1339" y="630"/>
                </a:lnTo>
                <a:lnTo>
                  <a:pt x="1431" y="630"/>
                </a:lnTo>
                <a:lnTo>
                  <a:pt x="1431" y="640"/>
                </a:lnTo>
                <a:lnTo>
                  <a:pt x="1441" y="640"/>
                </a:lnTo>
                <a:lnTo>
                  <a:pt x="1441" y="658"/>
                </a:lnTo>
                <a:lnTo>
                  <a:pt x="1455" y="658"/>
                </a:lnTo>
                <a:lnTo>
                  <a:pt x="1455" y="666"/>
                </a:lnTo>
                <a:lnTo>
                  <a:pt x="1475" y="666"/>
                </a:lnTo>
                <a:lnTo>
                  <a:pt x="1475" y="674"/>
                </a:lnTo>
                <a:lnTo>
                  <a:pt x="1497" y="674"/>
                </a:lnTo>
                <a:lnTo>
                  <a:pt x="1497" y="684"/>
                </a:lnTo>
                <a:lnTo>
                  <a:pt x="1519" y="684"/>
                </a:lnTo>
                <a:lnTo>
                  <a:pt x="1519" y="692"/>
                </a:lnTo>
                <a:lnTo>
                  <a:pt x="1575" y="692"/>
                </a:lnTo>
                <a:lnTo>
                  <a:pt x="1575" y="700"/>
                </a:lnTo>
                <a:lnTo>
                  <a:pt x="1783" y="700"/>
                </a:lnTo>
                <a:lnTo>
                  <a:pt x="1783" y="708"/>
                </a:lnTo>
                <a:lnTo>
                  <a:pt x="1795" y="708"/>
                </a:lnTo>
                <a:lnTo>
                  <a:pt x="1795" y="744"/>
                </a:lnTo>
                <a:lnTo>
                  <a:pt x="1815" y="744"/>
                </a:lnTo>
                <a:lnTo>
                  <a:pt x="1815" y="752"/>
                </a:lnTo>
                <a:lnTo>
                  <a:pt x="1831" y="752"/>
                </a:lnTo>
                <a:lnTo>
                  <a:pt x="1831" y="762"/>
                </a:lnTo>
                <a:lnTo>
                  <a:pt x="1861" y="762"/>
                </a:lnTo>
                <a:lnTo>
                  <a:pt x="1861" y="768"/>
                </a:lnTo>
                <a:lnTo>
                  <a:pt x="1877" y="768"/>
                </a:lnTo>
                <a:lnTo>
                  <a:pt x="1877" y="778"/>
                </a:lnTo>
                <a:lnTo>
                  <a:pt x="1947" y="778"/>
                </a:lnTo>
                <a:lnTo>
                  <a:pt x="1947" y="786"/>
                </a:lnTo>
                <a:lnTo>
                  <a:pt x="2065" y="786"/>
                </a:lnTo>
                <a:lnTo>
                  <a:pt x="2065" y="794"/>
                </a:lnTo>
                <a:lnTo>
                  <a:pt x="2151" y="794"/>
                </a:lnTo>
                <a:lnTo>
                  <a:pt x="2151" y="812"/>
                </a:lnTo>
                <a:lnTo>
                  <a:pt x="2163" y="812"/>
                </a:lnTo>
                <a:lnTo>
                  <a:pt x="2163" y="822"/>
                </a:lnTo>
                <a:lnTo>
                  <a:pt x="2193" y="822"/>
                </a:lnTo>
                <a:lnTo>
                  <a:pt x="2193" y="828"/>
                </a:lnTo>
                <a:lnTo>
                  <a:pt x="2211" y="828"/>
                </a:lnTo>
                <a:lnTo>
                  <a:pt x="2211" y="838"/>
                </a:lnTo>
                <a:lnTo>
                  <a:pt x="2245" y="838"/>
                </a:lnTo>
                <a:lnTo>
                  <a:pt x="2245" y="846"/>
                </a:lnTo>
                <a:lnTo>
                  <a:pt x="2263" y="846"/>
                </a:lnTo>
                <a:lnTo>
                  <a:pt x="2263" y="856"/>
                </a:lnTo>
                <a:lnTo>
                  <a:pt x="2469" y="856"/>
                </a:lnTo>
                <a:lnTo>
                  <a:pt x="2469" y="862"/>
                </a:lnTo>
                <a:lnTo>
                  <a:pt x="2509" y="862"/>
                </a:lnTo>
                <a:lnTo>
                  <a:pt x="2509" y="876"/>
                </a:lnTo>
                <a:lnTo>
                  <a:pt x="2517" y="876"/>
                </a:lnTo>
                <a:lnTo>
                  <a:pt x="2517" y="890"/>
                </a:lnTo>
                <a:lnTo>
                  <a:pt x="2555" y="890"/>
                </a:lnTo>
                <a:lnTo>
                  <a:pt x="2555" y="898"/>
                </a:lnTo>
                <a:lnTo>
                  <a:pt x="2603" y="898"/>
                </a:lnTo>
                <a:lnTo>
                  <a:pt x="2603" y="908"/>
                </a:lnTo>
                <a:lnTo>
                  <a:pt x="2861" y="908"/>
                </a:lnTo>
                <a:lnTo>
                  <a:pt x="2861" y="920"/>
                </a:lnTo>
                <a:lnTo>
                  <a:pt x="2873" y="920"/>
                </a:lnTo>
                <a:lnTo>
                  <a:pt x="2873" y="924"/>
                </a:lnTo>
                <a:lnTo>
                  <a:pt x="2881" y="924"/>
                </a:lnTo>
                <a:lnTo>
                  <a:pt x="2881" y="932"/>
                </a:lnTo>
                <a:lnTo>
                  <a:pt x="2923" y="932"/>
                </a:lnTo>
                <a:lnTo>
                  <a:pt x="2923" y="942"/>
                </a:lnTo>
                <a:lnTo>
                  <a:pt x="2957" y="942"/>
                </a:lnTo>
                <a:lnTo>
                  <a:pt x="2957" y="948"/>
                </a:lnTo>
                <a:lnTo>
                  <a:pt x="3175" y="948"/>
                </a:lnTo>
                <a:lnTo>
                  <a:pt x="3175" y="958"/>
                </a:lnTo>
                <a:lnTo>
                  <a:pt x="3217" y="958"/>
                </a:lnTo>
                <a:lnTo>
                  <a:pt x="3217" y="966"/>
                </a:lnTo>
                <a:lnTo>
                  <a:pt x="3229" y="966"/>
                </a:lnTo>
                <a:lnTo>
                  <a:pt x="3229" y="976"/>
                </a:lnTo>
                <a:lnTo>
                  <a:pt x="3266" y="976"/>
                </a:lnTo>
                <a:lnTo>
                  <a:pt x="3266" y="984"/>
                </a:lnTo>
                <a:lnTo>
                  <a:pt x="3280" y="984"/>
                </a:lnTo>
                <a:lnTo>
                  <a:pt x="3280" y="992"/>
                </a:lnTo>
                <a:lnTo>
                  <a:pt x="3296" y="992"/>
                </a:lnTo>
              </a:path>
            </a:pathLst>
          </a:custGeom>
          <a:noFill/>
          <a:ln w="285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3" name="Line 10"/>
          <p:cNvSpPr>
            <a:spLocks noChangeShapeType="1"/>
          </p:cNvSpPr>
          <p:nvPr/>
        </p:nvSpPr>
        <p:spPr bwMode="auto">
          <a:xfrm flipH="1">
            <a:off x="2017419" y="1618246"/>
            <a:ext cx="92075" cy="0"/>
          </a:xfrm>
          <a:prstGeom prst="line">
            <a:avLst/>
          </a:prstGeom>
          <a:noFill/>
          <a:ln w="28575" cap="flat">
            <a:solidFill>
              <a:srgbClr val="00446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 flipH="1">
            <a:off x="2017419" y="2315159"/>
            <a:ext cx="92075" cy="0"/>
          </a:xfrm>
          <a:prstGeom prst="line">
            <a:avLst/>
          </a:prstGeom>
          <a:noFill/>
          <a:ln w="28575" cap="flat">
            <a:solidFill>
              <a:srgbClr val="00446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5" name="Line 12"/>
          <p:cNvSpPr>
            <a:spLocks noChangeShapeType="1"/>
          </p:cNvSpPr>
          <p:nvPr/>
        </p:nvSpPr>
        <p:spPr bwMode="auto">
          <a:xfrm flipH="1">
            <a:off x="2017419" y="3013659"/>
            <a:ext cx="92075" cy="0"/>
          </a:xfrm>
          <a:prstGeom prst="line">
            <a:avLst/>
          </a:prstGeom>
          <a:noFill/>
          <a:ln w="28575" cap="flat">
            <a:solidFill>
              <a:srgbClr val="00446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6" name="Line 13"/>
          <p:cNvSpPr>
            <a:spLocks noChangeShapeType="1"/>
          </p:cNvSpPr>
          <p:nvPr/>
        </p:nvSpPr>
        <p:spPr bwMode="auto">
          <a:xfrm flipH="1">
            <a:off x="2017419" y="3708984"/>
            <a:ext cx="92075" cy="0"/>
          </a:xfrm>
          <a:prstGeom prst="line">
            <a:avLst/>
          </a:prstGeom>
          <a:noFill/>
          <a:ln w="28575" cap="flat">
            <a:solidFill>
              <a:srgbClr val="00446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8" name="Line 15"/>
          <p:cNvSpPr>
            <a:spLocks noChangeShapeType="1"/>
          </p:cNvSpPr>
          <p:nvPr/>
        </p:nvSpPr>
        <p:spPr bwMode="auto">
          <a:xfrm flipH="1">
            <a:off x="2017419" y="5104396"/>
            <a:ext cx="92075" cy="0"/>
          </a:xfrm>
          <a:prstGeom prst="line">
            <a:avLst/>
          </a:prstGeom>
          <a:noFill/>
          <a:ln w="28575" cap="flat">
            <a:solidFill>
              <a:srgbClr val="00446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pSp>
        <p:nvGrpSpPr>
          <p:cNvPr id="9" name="Group 1044"/>
          <p:cNvGrpSpPr/>
          <p:nvPr/>
        </p:nvGrpSpPr>
        <p:grpSpPr>
          <a:xfrm>
            <a:off x="1610431" y="1480927"/>
            <a:ext cx="361954" cy="3760788"/>
            <a:chOff x="1638382" y="1557139"/>
            <a:chExt cx="361954" cy="3760788"/>
          </a:xfrm>
        </p:grpSpPr>
        <p:sp>
          <p:nvSpPr>
            <p:cNvPr id="50" name="Text Box 153"/>
            <p:cNvSpPr txBox="1">
              <a:spLocks noChangeArrowheads="1"/>
            </p:cNvSpPr>
            <p:nvPr/>
          </p:nvSpPr>
          <p:spPr bwMode="auto">
            <a:xfrm>
              <a:off x="1638382" y="1557139"/>
              <a:ext cx="361954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1.0</a:t>
              </a:r>
            </a:p>
          </p:txBody>
        </p:sp>
        <p:sp>
          <p:nvSpPr>
            <p:cNvPr id="51" name="Text Box 154"/>
            <p:cNvSpPr txBox="1">
              <a:spLocks noChangeArrowheads="1"/>
            </p:cNvSpPr>
            <p:nvPr/>
          </p:nvSpPr>
          <p:spPr bwMode="auto">
            <a:xfrm>
              <a:off x="1638382" y="2254052"/>
              <a:ext cx="361954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0.8</a:t>
              </a:r>
            </a:p>
          </p:txBody>
        </p:sp>
        <p:sp>
          <p:nvSpPr>
            <p:cNvPr id="52" name="Text Box 155"/>
            <p:cNvSpPr txBox="1">
              <a:spLocks noChangeArrowheads="1"/>
            </p:cNvSpPr>
            <p:nvPr/>
          </p:nvSpPr>
          <p:spPr bwMode="auto">
            <a:xfrm>
              <a:off x="1638382" y="2952552"/>
              <a:ext cx="361954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0.6</a:t>
              </a:r>
            </a:p>
          </p:txBody>
        </p:sp>
        <p:sp>
          <p:nvSpPr>
            <p:cNvPr id="53" name="Text Box 156"/>
            <p:cNvSpPr txBox="1">
              <a:spLocks noChangeArrowheads="1"/>
            </p:cNvSpPr>
            <p:nvPr/>
          </p:nvSpPr>
          <p:spPr bwMode="auto">
            <a:xfrm>
              <a:off x="1638382" y="3647877"/>
              <a:ext cx="361954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0.4</a:t>
              </a:r>
            </a:p>
          </p:txBody>
        </p:sp>
        <p:sp>
          <p:nvSpPr>
            <p:cNvPr id="54" name="Text Box 157"/>
            <p:cNvSpPr txBox="1">
              <a:spLocks noChangeArrowheads="1"/>
            </p:cNvSpPr>
            <p:nvPr/>
          </p:nvSpPr>
          <p:spPr bwMode="auto">
            <a:xfrm>
              <a:off x="1638382" y="4347964"/>
              <a:ext cx="361954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0.2</a:t>
              </a:r>
            </a:p>
          </p:txBody>
        </p:sp>
        <p:sp>
          <p:nvSpPr>
            <p:cNvPr id="55" name="Text Box 159"/>
            <p:cNvSpPr txBox="1">
              <a:spLocks noChangeArrowheads="1"/>
            </p:cNvSpPr>
            <p:nvPr/>
          </p:nvSpPr>
          <p:spPr bwMode="auto">
            <a:xfrm>
              <a:off x="1638382" y="5043289"/>
              <a:ext cx="361954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0</a:t>
              </a:r>
            </a:p>
          </p:txBody>
        </p:sp>
      </p:grpSp>
      <p:sp>
        <p:nvSpPr>
          <p:cNvPr id="56" name="TextBox 163"/>
          <p:cNvSpPr txBox="1"/>
          <p:nvPr/>
        </p:nvSpPr>
        <p:spPr bwMode="auto">
          <a:xfrm>
            <a:off x="2692400" y="1439425"/>
            <a:ext cx="6062716" cy="5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Time to First Report of a ≥2-Point Increase in Pain Interference Score Among Patients With No or Mild Pain at Baseline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7" name="Line 1877"/>
          <p:cNvSpPr>
            <a:spLocks noChangeShapeType="1"/>
          </p:cNvSpPr>
          <p:nvPr/>
        </p:nvSpPr>
        <p:spPr bwMode="auto">
          <a:xfrm flipH="1">
            <a:off x="2326997" y="4497542"/>
            <a:ext cx="368949" cy="0"/>
          </a:xfrm>
          <a:prstGeom prst="line">
            <a:avLst/>
          </a:prstGeom>
          <a:noFill/>
          <a:ln w="28575" cap="rnd">
            <a:solidFill>
              <a:schemeClr val="accent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8" name="Line 1878"/>
          <p:cNvSpPr>
            <a:spLocks noChangeShapeType="1"/>
          </p:cNvSpPr>
          <p:nvPr/>
        </p:nvSpPr>
        <p:spPr bwMode="auto">
          <a:xfrm flipH="1">
            <a:off x="2317168" y="4758671"/>
            <a:ext cx="388607" cy="1513"/>
          </a:xfrm>
          <a:prstGeom prst="line">
            <a:avLst/>
          </a:prstGeom>
          <a:noFill/>
          <a:ln w="28575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59" name="Table 62"/>
          <p:cNvGraphicFramePr>
            <a:graphicFrameLocks noGrp="1"/>
          </p:cNvGraphicFramePr>
          <p:nvPr/>
        </p:nvGraphicFramePr>
        <p:xfrm>
          <a:off x="2761634" y="3889908"/>
          <a:ext cx="2818716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293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cs typeface="Arial" pitchFamily="34" charset="0"/>
                        </a:rPr>
                        <a:t>KM Estimate of Median (Months)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chemeClr val="tx2"/>
                          </a:solidFill>
                          <a:cs typeface="Arial" pitchFamily="34" charset="0"/>
                        </a:rPr>
                        <a:t>Denosumab</a:t>
                      </a:r>
                      <a:endParaRPr lang="en-US" sz="1200" dirty="0">
                        <a:solidFill>
                          <a:schemeClr val="tx2"/>
                        </a:solidFill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2"/>
                          </a:solidFill>
                          <a:cs typeface="Arial" pitchFamily="34" charset="0"/>
                        </a:rPr>
                        <a:t>10.3 (9.3</a:t>
                      </a:r>
                      <a:r>
                        <a:rPr lang="en-US" sz="1200" dirty="0">
                          <a:solidFill>
                            <a:srgbClr val="00446A"/>
                          </a:solidFill>
                        </a:rPr>
                        <a:t>–12.1</a:t>
                      </a:r>
                      <a:r>
                        <a:rPr lang="en-US" sz="1200" b="0" dirty="0">
                          <a:solidFill>
                            <a:schemeClr val="tx2"/>
                          </a:solidFill>
                          <a:cs typeface="Arial" pitchFamily="34" charset="0"/>
                        </a:rPr>
                        <a:t>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005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2"/>
                          </a:solidFill>
                          <a:cs typeface="Arial" pitchFamily="34" charset="0"/>
                        </a:rPr>
                        <a:t>Zoledronic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cs typeface="Arial" pitchFamily="34" charset="0"/>
                        </a:rPr>
                        <a:t> Acid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446A"/>
                          </a:solidFill>
                        </a:rPr>
                        <a:t>7.7 (6.9–8.6)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0" name="Line 14"/>
          <p:cNvSpPr>
            <a:spLocks noChangeShapeType="1"/>
          </p:cNvSpPr>
          <p:nvPr/>
        </p:nvSpPr>
        <p:spPr bwMode="auto">
          <a:xfrm flipH="1">
            <a:off x="2017419" y="4409071"/>
            <a:ext cx="92075" cy="0"/>
          </a:xfrm>
          <a:prstGeom prst="line">
            <a:avLst/>
          </a:prstGeom>
          <a:noFill/>
          <a:ln w="28575" cap="flat">
            <a:solidFill>
              <a:srgbClr val="00446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3573BFD-F61A-490E-BC82-FCA5137180E5}"/>
              </a:ext>
            </a:extLst>
          </p:cNvPr>
          <p:cNvSpPr/>
          <p:nvPr/>
        </p:nvSpPr>
        <p:spPr>
          <a:xfrm>
            <a:off x="7668344" y="-26988"/>
            <a:ext cx="1475223" cy="404813"/>
          </a:xfrm>
          <a:prstGeom prst="rect">
            <a:avLst/>
          </a:prstGeom>
          <a:solidFill>
            <a:srgbClr val="E2532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b="1" dirty="0">
                <a:solidFill>
                  <a:srgbClr val="FFFFFF"/>
                </a:solidFill>
              </a:rPr>
              <a:t>Int. </a:t>
            </a:r>
            <a:r>
              <a:rPr lang="de-DE" sz="1200" b="1" dirty="0" err="1">
                <a:solidFill>
                  <a:srgbClr val="FFFFFF"/>
                </a:solidFill>
              </a:rPr>
              <a:t>analysis</a:t>
            </a:r>
            <a:endParaRPr lang="de-DE" sz="1200" b="1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de-DE" sz="1200" b="1" dirty="0">
                <a:solidFill>
                  <a:srgbClr val="FFFFFF"/>
                </a:solidFill>
              </a:rPr>
              <a:t>solid </a:t>
            </a:r>
            <a:r>
              <a:rPr lang="de-DE" sz="1200" b="1" dirty="0" err="1">
                <a:solidFill>
                  <a:srgbClr val="FFFFFF"/>
                </a:solidFill>
              </a:rPr>
              <a:t>tumors</a:t>
            </a:r>
            <a:endParaRPr lang="de-DE" sz="1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Fewer patients with denosumab shifted from not using a strong opioid at baseline to using a strong opioid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>
                <a:hlinkClick r:id="rId3" action="ppaction://hlinkfile"/>
              </a:rPr>
              <a:t>von Moos R, Body JJ, Egerdie B, et al. </a:t>
            </a:r>
            <a:r>
              <a:rPr lang="en-US" i="1">
                <a:hlinkClick r:id="rId3" action="ppaction://hlinkfile"/>
              </a:rPr>
              <a:t>Support Care Cancer </a:t>
            </a:r>
            <a:r>
              <a:rPr lang="en-US">
                <a:hlinkClick r:id="rId3" action="ppaction://hlinkfile"/>
              </a:rPr>
              <a:t>2013; doi 10.1007/s00520-013-1932-2</a:t>
            </a:r>
            <a:r>
              <a:rPr lang="en-US"/>
              <a:t>.</a:t>
            </a:r>
            <a:endParaRPr lang="en-US" dirty="0"/>
          </a:p>
        </p:txBody>
      </p:sp>
      <p:sp>
        <p:nvSpPr>
          <p:cNvPr id="97" name="TextBox 26"/>
          <p:cNvSpPr txBox="1"/>
          <p:nvPr/>
        </p:nvSpPr>
        <p:spPr bwMode="auto">
          <a:xfrm>
            <a:off x="458789" y="1441480"/>
            <a:ext cx="8278058" cy="48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Proportion of Patients Who Shifted From Baseline Use of No Analgesic, Non-Opioid Analgesics or Weak Opioids to Use of Strong Opioids on Study</a:t>
            </a:r>
          </a:p>
        </p:txBody>
      </p:sp>
      <p:grpSp>
        <p:nvGrpSpPr>
          <p:cNvPr id="7" name="Group 127"/>
          <p:cNvGrpSpPr/>
          <p:nvPr/>
        </p:nvGrpSpPr>
        <p:grpSpPr>
          <a:xfrm>
            <a:off x="1580530" y="3699568"/>
            <a:ext cx="5984876" cy="1460500"/>
            <a:chOff x="1314452" y="3498850"/>
            <a:chExt cx="5984874" cy="1460500"/>
          </a:xfrm>
        </p:grpSpPr>
        <p:sp>
          <p:nvSpPr>
            <p:cNvPr id="99" name="Rectangle 6"/>
            <p:cNvSpPr>
              <a:spLocks noChangeArrowheads="1"/>
            </p:cNvSpPr>
            <p:nvPr/>
          </p:nvSpPr>
          <p:spPr bwMode="auto">
            <a:xfrm>
              <a:off x="1498603" y="4445000"/>
              <a:ext cx="182564" cy="5143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0" name="Rectangle 7"/>
            <p:cNvSpPr>
              <a:spLocks noChangeArrowheads="1"/>
            </p:cNvSpPr>
            <p:nvPr/>
          </p:nvSpPr>
          <p:spPr bwMode="auto">
            <a:xfrm>
              <a:off x="2119313" y="4229100"/>
              <a:ext cx="185738" cy="7302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1" name="Rectangle 8"/>
            <p:cNvSpPr>
              <a:spLocks noChangeArrowheads="1"/>
            </p:cNvSpPr>
            <p:nvPr/>
          </p:nvSpPr>
          <p:spPr bwMode="auto">
            <a:xfrm>
              <a:off x="2743201" y="4044950"/>
              <a:ext cx="187325" cy="9144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2" name="Rectangle 9"/>
            <p:cNvSpPr>
              <a:spLocks noChangeArrowheads="1"/>
            </p:cNvSpPr>
            <p:nvPr/>
          </p:nvSpPr>
          <p:spPr bwMode="auto">
            <a:xfrm>
              <a:off x="3368676" y="3860800"/>
              <a:ext cx="184150" cy="1098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3" name="Rectangle 10"/>
            <p:cNvSpPr>
              <a:spLocks noChangeArrowheads="1"/>
            </p:cNvSpPr>
            <p:nvPr/>
          </p:nvSpPr>
          <p:spPr bwMode="auto">
            <a:xfrm>
              <a:off x="3994151" y="3698875"/>
              <a:ext cx="184150" cy="1260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4" name="Rectangle 11"/>
            <p:cNvSpPr>
              <a:spLocks noChangeArrowheads="1"/>
            </p:cNvSpPr>
            <p:nvPr/>
          </p:nvSpPr>
          <p:spPr bwMode="auto">
            <a:xfrm>
              <a:off x="4619626" y="3698875"/>
              <a:ext cx="184150" cy="1260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5" name="Rectangle 12"/>
            <p:cNvSpPr>
              <a:spLocks noChangeArrowheads="1"/>
            </p:cNvSpPr>
            <p:nvPr/>
          </p:nvSpPr>
          <p:spPr bwMode="auto">
            <a:xfrm>
              <a:off x="5245101" y="3730625"/>
              <a:ext cx="184150" cy="12287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6" name="Rectangle 13"/>
            <p:cNvSpPr>
              <a:spLocks noChangeArrowheads="1"/>
            </p:cNvSpPr>
            <p:nvPr/>
          </p:nvSpPr>
          <p:spPr bwMode="auto">
            <a:xfrm>
              <a:off x="5870576" y="3743325"/>
              <a:ext cx="184150" cy="12160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7" name="Rectangle 14"/>
            <p:cNvSpPr>
              <a:spLocks noChangeArrowheads="1"/>
            </p:cNvSpPr>
            <p:nvPr/>
          </p:nvSpPr>
          <p:spPr bwMode="auto">
            <a:xfrm>
              <a:off x="6496051" y="3571875"/>
              <a:ext cx="184150" cy="1387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8" name="Rectangle 15"/>
            <p:cNvSpPr>
              <a:spLocks noChangeArrowheads="1"/>
            </p:cNvSpPr>
            <p:nvPr/>
          </p:nvSpPr>
          <p:spPr bwMode="auto">
            <a:xfrm>
              <a:off x="7115176" y="3498850"/>
              <a:ext cx="184150" cy="14605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9" name="Rectangle 16"/>
            <p:cNvSpPr>
              <a:spLocks noChangeArrowheads="1"/>
            </p:cNvSpPr>
            <p:nvPr/>
          </p:nvSpPr>
          <p:spPr bwMode="auto">
            <a:xfrm>
              <a:off x="1314452" y="4445000"/>
              <a:ext cx="182563" cy="5143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0" name="Rectangle 17"/>
            <p:cNvSpPr>
              <a:spLocks noChangeArrowheads="1"/>
            </p:cNvSpPr>
            <p:nvPr/>
          </p:nvSpPr>
          <p:spPr bwMode="auto">
            <a:xfrm>
              <a:off x="1935163" y="4229100"/>
              <a:ext cx="184150" cy="7302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1" name="Rectangle 18"/>
            <p:cNvSpPr>
              <a:spLocks noChangeArrowheads="1"/>
            </p:cNvSpPr>
            <p:nvPr/>
          </p:nvSpPr>
          <p:spPr bwMode="auto">
            <a:xfrm>
              <a:off x="2559051" y="4133850"/>
              <a:ext cx="184150" cy="825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2" name="Rectangle 19"/>
            <p:cNvSpPr>
              <a:spLocks noChangeArrowheads="1"/>
            </p:cNvSpPr>
            <p:nvPr/>
          </p:nvSpPr>
          <p:spPr bwMode="auto">
            <a:xfrm>
              <a:off x="3184526" y="4032250"/>
              <a:ext cx="184150" cy="92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3" name="Rectangle 20"/>
            <p:cNvSpPr>
              <a:spLocks noChangeArrowheads="1"/>
            </p:cNvSpPr>
            <p:nvPr/>
          </p:nvSpPr>
          <p:spPr bwMode="auto">
            <a:xfrm>
              <a:off x="3810001" y="4035425"/>
              <a:ext cx="184150" cy="9239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4" name="Rectangle 21"/>
            <p:cNvSpPr>
              <a:spLocks noChangeArrowheads="1"/>
            </p:cNvSpPr>
            <p:nvPr/>
          </p:nvSpPr>
          <p:spPr bwMode="auto">
            <a:xfrm>
              <a:off x="4435476" y="3959225"/>
              <a:ext cx="184150" cy="10001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5" name="Rectangle 22"/>
            <p:cNvSpPr>
              <a:spLocks noChangeArrowheads="1"/>
            </p:cNvSpPr>
            <p:nvPr/>
          </p:nvSpPr>
          <p:spPr bwMode="auto">
            <a:xfrm>
              <a:off x="5060951" y="3841750"/>
              <a:ext cx="184150" cy="1117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6" name="Rectangle 23"/>
            <p:cNvSpPr>
              <a:spLocks noChangeArrowheads="1"/>
            </p:cNvSpPr>
            <p:nvPr/>
          </p:nvSpPr>
          <p:spPr bwMode="auto">
            <a:xfrm>
              <a:off x="5683251" y="3873500"/>
              <a:ext cx="187325" cy="10858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7" name="Rectangle 24"/>
            <p:cNvSpPr>
              <a:spLocks noChangeArrowheads="1"/>
            </p:cNvSpPr>
            <p:nvPr/>
          </p:nvSpPr>
          <p:spPr bwMode="auto">
            <a:xfrm>
              <a:off x="6308726" y="3854450"/>
              <a:ext cx="187325" cy="1104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8" name="Rectangle 25"/>
            <p:cNvSpPr>
              <a:spLocks noChangeArrowheads="1"/>
            </p:cNvSpPr>
            <p:nvPr/>
          </p:nvSpPr>
          <p:spPr bwMode="auto">
            <a:xfrm>
              <a:off x="6932613" y="3775075"/>
              <a:ext cx="184150" cy="118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119" name="Text Box 26"/>
          <p:cNvSpPr txBox="1">
            <a:spLocks noChangeArrowheads="1"/>
          </p:cNvSpPr>
          <p:nvPr/>
        </p:nvSpPr>
        <p:spPr bwMode="auto">
          <a:xfrm>
            <a:off x="833933" y="2555230"/>
            <a:ext cx="4797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8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20</a:t>
            </a:r>
          </a:p>
        </p:txBody>
      </p:sp>
      <p:sp>
        <p:nvSpPr>
          <p:cNvPr id="120" name="Text Box 26"/>
          <p:cNvSpPr txBox="1">
            <a:spLocks noChangeArrowheads="1"/>
          </p:cNvSpPr>
          <p:nvPr/>
        </p:nvSpPr>
        <p:spPr bwMode="auto">
          <a:xfrm>
            <a:off x="833933" y="3774026"/>
            <a:ext cx="4797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8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10</a:t>
            </a:r>
          </a:p>
        </p:txBody>
      </p:sp>
      <p:sp>
        <p:nvSpPr>
          <p:cNvPr id="121" name="Text Box 26"/>
          <p:cNvSpPr txBox="1">
            <a:spLocks noChangeArrowheads="1"/>
          </p:cNvSpPr>
          <p:nvPr/>
        </p:nvSpPr>
        <p:spPr bwMode="auto">
          <a:xfrm>
            <a:off x="833933" y="3164628"/>
            <a:ext cx="4797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8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15</a:t>
            </a:r>
          </a:p>
        </p:txBody>
      </p:sp>
      <p:sp>
        <p:nvSpPr>
          <p:cNvPr id="122" name="Text Box 26"/>
          <p:cNvSpPr txBox="1">
            <a:spLocks noChangeArrowheads="1"/>
          </p:cNvSpPr>
          <p:nvPr/>
        </p:nvSpPr>
        <p:spPr bwMode="auto">
          <a:xfrm>
            <a:off x="833933" y="4383424"/>
            <a:ext cx="4797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8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123" name="Line 28"/>
          <p:cNvSpPr>
            <a:spLocks noChangeShapeType="1"/>
          </p:cNvSpPr>
          <p:nvPr/>
        </p:nvSpPr>
        <p:spPr bwMode="auto">
          <a:xfrm>
            <a:off x="1363210" y="2115109"/>
            <a:ext cx="92075" cy="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4" name="Line 30"/>
          <p:cNvSpPr>
            <a:spLocks noChangeShapeType="1"/>
          </p:cNvSpPr>
          <p:nvPr/>
        </p:nvSpPr>
        <p:spPr bwMode="auto">
          <a:xfrm>
            <a:off x="1363210" y="2724565"/>
            <a:ext cx="92075" cy="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5" name="Line 33"/>
          <p:cNvSpPr>
            <a:spLocks noChangeShapeType="1"/>
          </p:cNvSpPr>
          <p:nvPr/>
        </p:nvSpPr>
        <p:spPr bwMode="auto">
          <a:xfrm>
            <a:off x="1363210" y="3334021"/>
            <a:ext cx="92075" cy="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6" name="Line 34"/>
          <p:cNvSpPr>
            <a:spLocks noChangeShapeType="1"/>
          </p:cNvSpPr>
          <p:nvPr/>
        </p:nvSpPr>
        <p:spPr bwMode="auto">
          <a:xfrm>
            <a:off x="1363210" y="3943477"/>
            <a:ext cx="92075" cy="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7" name="Line 36"/>
          <p:cNvSpPr>
            <a:spLocks noChangeShapeType="1"/>
          </p:cNvSpPr>
          <p:nvPr/>
        </p:nvSpPr>
        <p:spPr bwMode="auto">
          <a:xfrm>
            <a:off x="1363210" y="4552933"/>
            <a:ext cx="92075" cy="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8" name="Line 38"/>
          <p:cNvSpPr>
            <a:spLocks noChangeShapeType="1"/>
          </p:cNvSpPr>
          <p:nvPr/>
        </p:nvSpPr>
        <p:spPr bwMode="auto">
          <a:xfrm>
            <a:off x="1363210" y="5162386"/>
            <a:ext cx="92075" cy="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9" name="Freeform 39"/>
          <p:cNvSpPr>
            <a:spLocks/>
          </p:cNvSpPr>
          <p:nvPr/>
        </p:nvSpPr>
        <p:spPr bwMode="auto">
          <a:xfrm>
            <a:off x="1455285" y="2102386"/>
            <a:ext cx="6285067" cy="3060000"/>
          </a:xfrm>
          <a:custGeom>
            <a:avLst/>
            <a:gdLst>
              <a:gd name="T0" fmla="*/ 0 w 4332"/>
              <a:gd name="T1" fmla="*/ 0 h 1924"/>
              <a:gd name="T2" fmla="*/ 0 w 4332"/>
              <a:gd name="T3" fmla="*/ 1924 h 1924"/>
              <a:gd name="T4" fmla="*/ 4332 w 4332"/>
              <a:gd name="T5" fmla="*/ 1924 h 1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32" h="1924">
                <a:moveTo>
                  <a:pt x="0" y="0"/>
                </a:moveTo>
                <a:lnTo>
                  <a:pt x="0" y="1924"/>
                </a:lnTo>
                <a:lnTo>
                  <a:pt x="4332" y="1924"/>
                </a:lnTo>
              </a:path>
            </a:pathLst>
          </a:cu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0" name="Text Box 26"/>
          <p:cNvSpPr txBox="1">
            <a:spLocks noChangeArrowheads="1"/>
          </p:cNvSpPr>
          <p:nvPr/>
        </p:nvSpPr>
        <p:spPr bwMode="auto">
          <a:xfrm>
            <a:off x="833933" y="1945832"/>
            <a:ext cx="4797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8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25</a:t>
            </a:r>
          </a:p>
        </p:txBody>
      </p:sp>
      <p:sp>
        <p:nvSpPr>
          <p:cNvPr id="131" name="Text Box 26"/>
          <p:cNvSpPr txBox="1">
            <a:spLocks noChangeArrowheads="1"/>
          </p:cNvSpPr>
          <p:nvPr/>
        </p:nvSpPr>
        <p:spPr bwMode="auto">
          <a:xfrm>
            <a:off x="833933" y="4992821"/>
            <a:ext cx="4797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8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132" name="Text Box 19"/>
          <p:cNvSpPr txBox="1">
            <a:spLocks noChangeArrowheads="1"/>
          </p:cNvSpPr>
          <p:nvPr/>
        </p:nvSpPr>
        <p:spPr bwMode="auto">
          <a:xfrm>
            <a:off x="1455285" y="5544578"/>
            <a:ext cx="62850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Months</a:t>
            </a:r>
          </a:p>
        </p:txBody>
      </p:sp>
      <p:sp>
        <p:nvSpPr>
          <p:cNvPr id="133" name="TextBox 876561"/>
          <p:cNvSpPr txBox="1"/>
          <p:nvPr/>
        </p:nvSpPr>
        <p:spPr bwMode="auto">
          <a:xfrm rot="16200000">
            <a:off x="1363472" y="4160174"/>
            <a:ext cx="620338" cy="2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4.2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4" name="TextBox 223"/>
          <p:cNvSpPr txBox="1"/>
          <p:nvPr/>
        </p:nvSpPr>
        <p:spPr bwMode="auto">
          <a:xfrm rot="16200000">
            <a:off x="1545166" y="4159817"/>
            <a:ext cx="620338" cy="2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4.2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5" name="TextBox 224"/>
          <p:cNvSpPr txBox="1"/>
          <p:nvPr/>
        </p:nvSpPr>
        <p:spPr bwMode="auto">
          <a:xfrm rot="16200000">
            <a:off x="1983316" y="3949677"/>
            <a:ext cx="620338" cy="2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6.0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6" name="TextBox 225"/>
          <p:cNvSpPr txBox="1"/>
          <p:nvPr/>
        </p:nvSpPr>
        <p:spPr bwMode="auto">
          <a:xfrm rot="16200000">
            <a:off x="2168260" y="3947444"/>
            <a:ext cx="620338" cy="2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6.0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7" name="TextBox 226"/>
          <p:cNvSpPr txBox="1"/>
          <p:nvPr/>
        </p:nvSpPr>
        <p:spPr bwMode="auto">
          <a:xfrm rot="16200000">
            <a:off x="2607204" y="3852706"/>
            <a:ext cx="620338" cy="2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6.8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8" name="TextBox 227"/>
          <p:cNvSpPr txBox="1"/>
          <p:nvPr/>
        </p:nvSpPr>
        <p:spPr bwMode="auto">
          <a:xfrm rot="16200000">
            <a:off x="2792941" y="3757492"/>
            <a:ext cx="620338" cy="2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7.5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9" name="TextBox 229"/>
          <p:cNvSpPr txBox="1"/>
          <p:nvPr/>
        </p:nvSpPr>
        <p:spPr bwMode="auto">
          <a:xfrm rot="16200000">
            <a:off x="3232679" y="3750415"/>
            <a:ext cx="620338" cy="2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7.6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0" name="TextBox 230"/>
          <p:cNvSpPr txBox="1"/>
          <p:nvPr/>
        </p:nvSpPr>
        <p:spPr bwMode="auto">
          <a:xfrm rot="16200000">
            <a:off x="3416829" y="3574736"/>
            <a:ext cx="620338" cy="2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9.0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1" name="TextBox 231"/>
          <p:cNvSpPr txBox="1"/>
          <p:nvPr/>
        </p:nvSpPr>
        <p:spPr bwMode="auto">
          <a:xfrm rot="16200000">
            <a:off x="3858154" y="3744500"/>
            <a:ext cx="620338" cy="2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7.6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2" name="TextBox 232"/>
          <p:cNvSpPr txBox="1"/>
          <p:nvPr/>
        </p:nvSpPr>
        <p:spPr bwMode="auto">
          <a:xfrm rot="16200000">
            <a:off x="4042304" y="3414401"/>
            <a:ext cx="620338" cy="2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10.4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3" name="TextBox 233"/>
          <p:cNvSpPr txBox="1"/>
          <p:nvPr/>
        </p:nvSpPr>
        <p:spPr bwMode="auto">
          <a:xfrm rot="16200000">
            <a:off x="4483629" y="3678812"/>
            <a:ext cx="620338" cy="2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8.2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4" name="TextBox 234"/>
          <p:cNvSpPr txBox="1"/>
          <p:nvPr/>
        </p:nvSpPr>
        <p:spPr bwMode="auto">
          <a:xfrm rot="16200000">
            <a:off x="4667779" y="3451095"/>
            <a:ext cx="620338" cy="2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10.3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5" name="TextBox 235"/>
          <p:cNvSpPr txBox="1"/>
          <p:nvPr/>
        </p:nvSpPr>
        <p:spPr bwMode="auto">
          <a:xfrm rot="16200000">
            <a:off x="5109104" y="3561296"/>
            <a:ext cx="620338" cy="2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9.2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6" name="TextBox 236"/>
          <p:cNvSpPr txBox="1"/>
          <p:nvPr/>
        </p:nvSpPr>
        <p:spPr bwMode="auto">
          <a:xfrm rot="16200000">
            <a:off x="5293254" y="3444494"/>
            <a:ext cx="620338" cy="2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10.1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7" name="TextBox 237"/>
          <p:cNvSpPr txBox="1"/>
          <p:nvPr/>
        </p:nvSpPr>
        <p:spPr bwMode="auto">
          <a:xfrm rot="16200000">
            <a:off x="5732991" y="3590913"/>
            <a:ext cx="620338" cy="2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8.9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8" name="TextBox 238"/>
          <p:cNvSpPr txBox="1"/>
          <p:nvPr/>
        </p:nvSpPr>
        <p:spPr bwMode="auto">
          <a:xfrm rot="16200000">
            <a:off x="5918729" y="3459600"/>
            <a:ext cx="620338" cy="2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10.0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9" name="TextBox 239"/>
          <p:cNvSpPr txBox="1"/>
          <p:nvPr/>
        </p:nvSpPr>
        <p:spPr bwMode="auto">
          <a:xfrm rot="16200000">
            <a:off x="6358466" y="3571011"/>
            <a:ext cx="620338" cy="2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9.1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0" name="TextBox 240"/>
          <p:cNvSpPr txBox="1"/>
          <p:nvPr/>
        </p:nvSpPr>
        <p:spPr bwMode="auto">
          <a:xfrm rot="16200000">
            <a:off x="6544204" y="3291165"/>
            <a:ext cx="620338" cy="2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11.4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1" name="TextBox 241"/>
          <p:cNvSpPr txBox="1"/>
          <p:nvPr/>
        </p:nvSpPr>
        <p:spPr bwMode="auto">
          <a:xfrm rot="16200000">
            <a:off x="6981635" y="3490280"/>
            <a:ext cx="620338" cy="2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9.7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2" name="TextBox 242"/>
          <p:cNvSpPr txBox="1"/>
          <p:nvPr/>
        </p:nvSpPr>
        <p:spPr bwMode="auto">
          <a:xfrm rot="16200000">
            <a:off x="7168960" y="3218934"/>
            <a:ext cx="620338" cy="2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12.0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8" name="Group 89"/>
          <p:cNvGrpSpPr/>
          <p:nvPr/>
        </p:nvGrpSpPr>
        <p:grpSpPr>
          <a:xfrm>
            <a:off x="1519757" y="5191077"/>
            <a:ext cx="6109052" cy="338554"/>
            <a:chOff x="1519757" y="5176447"/>
            <a:chExt cx="6109052" cy="338554"/>
          </a:xfrm>
        </p:grpSpPr>
        <p:sp>
          <p:nvSpPr>
            <p:cNvPr id="154" name="Text Box 18"/>
            <p:cNvSpPr txBox="1">
              <a:spLocks noChangeArrowheads="1"/>
            </p:cNvSpPr>
            <p:nvPr/>
          </p:nvSpPr>
          <p:spPr bwMode="auto">
            <a:xfrm>
              <a:off x="1519757" y="5176447"/>
              <a:ext cx="49528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588"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1588" marR="0" lvl="1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155" name="Text Box 18"/>
            <p:cNvSpPr txBox="1">
              <a:spLocks noChangeArrowheads="1"/>
            </p:cNvSpPr>
            <p:nvPr/>
          </p:nvSpPr>
          <p:spPr bwMode="auto">
            <a:xfrm>
              <a:off x="2137917" y="5176447"/>
              <a:ext cx="49528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588"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1588" marR="0" lvl="1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156" name="Text Box 18"/>
            <p:cNvSpPr txBox="1">
              <a:spLocks noChangeArrowheads="1"/>
            </p:cNvSpPr>
            <p:nvPr/>
          </p:nvSpPr>
          <p:spPr bwMode="auto">
            <a:xfrm>
              <a:off x="2761805" y="5176447"/>
              <a:ext cx="49528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588"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1588" marR="0" lvl="1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157" name="Text Box 18"/>
            <p:cNvSpPr txBox="1">
              <a:spLocks noChangeArrowheads="1"/>
            </p:cNvSpPr>
            <p:nvPr/>
          </p:nvSpPr>
          <p:spPr bwMode="auto">
            <a:xfrm>
              <a:off x="3385161" y="5176447"/>
              <a:ext cx="49528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588"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1588" marR="0" lvl="1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158" name="Text Box 18"/>
            <p:cNvSpPr txBox="1">
              <a:spLocks noChangeArrowheads="1"/>
            </p:cNvSpPr>
            <p:nvPr/>
          </p:nvSpPr>
          <p:spPr bwMode="auto">
            <a:xfrm>
              <a:off x="4007993" y="5176447"/>
              <a:ext cx="49528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588"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1588" marR="0" lvl="1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5</a:t>
              </a:r>
            </a:p>
          </p:txBody>
        </p:sp>
        <p:sp>
          <p:nvSpPr>
            <p:cNvPr id="159" name="Text Box 18"/>
            <p:cNvSpPr txBox="1">
              <a:spLocks noChangeArrowheads="1"/>
            </p:cNvSpPr>
            <p:nvPr/>
          </p:nvSpPr>
          <p:spPr bwMode="auto">
            <a:xfrm>
              <a:off x="4635849" y="5176447"/>
              <a:ext cx="49528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588"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1588" marR="0" lvl="1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6</a:t>
              </a:r>
            </a:p>
          </p:txBody>
        </p:sp>
        <p:sp>
          <p:nvSpPr>
            <p:cNvPr id="160" name="Text Box 18"/>
            <p:cNvSpPr txBox="1">
              <a:spLocks noChangeArrowheads="1"/>
            </p:cNvSpPr>
            <p:nvPr/>
          </p:nvSpPr>
          <p:spPr bwMode="auto">
            <a:xfrm>
              <a:off x="5261324" y="5176447"/>
              <a:ext cx="49528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588"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1588" marR="0" lvl="1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7</a:t>
              </a:r>
            </a:p>
          </p:txBody>
        </p:sp>
        <p:sp>
          <p:nvSpPr>
            <p:cNvPr id="161" name="Text Box 18"/>
            <p:cNvSpPr txBox="1">
              <a:spLocks noChangeArrowheads="1"/>
            </p:cNvSpPr>
            <p:nvPr/>
          </p:nvSpPr>
          <p:spPr bwMode="auto">
            <a:xfrm>
              <a:off x="5886799" y="5176447"/>
              <a:ext cx="49528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588"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1588" marR="0" lvl="1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8</a:t>
              </a:r>
            </a:p>
          </p:txBody>
        </p:sp>
        <p:sp>
          <p:nvSpPr>
            <p:cNvPr id="162" name="Text Box 18"/>
            <p:cNvSpPr txBox="1">
              <a:spLocks noChangeArrowheads="1"/>
            </p:cNvSpPr>
            <p:nvPr/>
          </p:nvSpPr>
          <p:spPr bwMode="auto">
            <a:xfrm>
              <a:off x="6514655" y="5176447"/>
              <a:ext cx="49528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588"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1588" marR="0" lvl="1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9</a:t>
              </a:r>
            </a:p>
          </p:txBody>
        </p:sp>
        <p:sp>
          <p:nvSpPr>
            <p:cNvPr id="163" name="Text Box 18"/>
            <p:cNvSpPr txBox="1">
              <a:spLocks noChangeArrowheads="1"/>
            </p:cNvSpPr>
            <p:nvPr/>
          </p:nvSpPr>
          <p:spPr bwMode="auto">
            <a:xfrm>
              <a:off x="7133524" y="5176447"/>
              <a:ext cx="49528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588"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1588" marR="0" lvl="1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10</a:t>
              </a:r>
            </a:p>
          </p:txBody>
        </p:sp>
      </p:grpSp>
      <p:sp>
        <p:nvSpPr>
          <p:cNvPr id="164" name="Text Box 25"/>
          <p:cNvSpPr txBox="1">
            <a:spLocks noChangeArrowheads="1"/>
          </p:cNvSpPr>
          <p:nvPr/>
        </p:nvSpPr>
        <p:spPr bwMode="auto">
          <a:xfrm>
            <a:off x="456406" y="6047591"/>
            <a:ext cx="487079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Average relative difference, –13.4%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=0.041 overall,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denosumab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vs.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zoledronic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acid by Generalized Estimating Equation</a:t>
            </a:r>
          </a:p>
        </p:txBody>
      </p:sp>
      <p:grpSp>
        <p:nvGrpSpPr>
          <p:cNvPr id="9" name="Group 156"/>
          <p:cNvGrpSpPr/>
          <p:nvPr/>
        </p:nvGrpSpPr>
        <p:grpSpPr>
          <a:xfrm>
            <a:off x="1910820" y="2115109"/>
            <a:ext cx="2232555" cy="609479"/>
            <a:chOff x="1900223" y="2004766"/>
            <a:chExt cx="2232555" cy="609479"/>
          </a:xfrm>
        </p:grpSpPr>
        <p:sp>
          <p:nvSpPr>
            <p:cNvPr id="166" name="Rectangle 45"/>
            <p:cNvSpPr/>
            <p:nvPr/>
          </p:nvSpPr>
          <p:spPr>
            <a:xfrm>
              <a:off x="1900223" y="2100732"/>
              <a:ext cx="146304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Rectangle 46"/>
            <p:cNvSpPr/>
            <p:nvPr/>
          </p:nvSpPr>
          <p:spPr>
            <a:xfrm>
              <a:off x="1900223" y="2387671"/>
              <a:ext cx="146304" cy="1463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Text Box 12"/>
            <p:cNvSpPr txBox="1">
              <a:spLocks noChangeArrowheads="1"/>
            </p:cNvSpPr>
            <p:nvPr/>
          </p:nvSpPr>
          <p:spPr bwMode="auto">
            <a:xfrm>
              <a:off x="2112376" y="2004766"/>
              <a:ext cx="2020402" cy="321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noAutofit/>
            </a:bodyPr>
            <a:lstStyle>
              <a:lvl1pPr defTabSz="96996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484188" defTabSz="96996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969963" defTabSz="96996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454150" defTabSz="96996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939925" defTabSz="96996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397125" defTabSz="9699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854325" defTabSz="9699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311525" defTabSz="9699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768725" defTabSz="9699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69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Denosumab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 (n=2174)</a:t>
              </a:r>
            </a:p>
          </p:txBody>
        </p:sp>
        <p:sp>
          <p:nvSpPr>
            <p:cNvPr id="169" name="Text Box 12"/>
            <p:cNvSpPr txBox="1">
              <a:spLocks noChangeArrowheads="1"/>
            </p:cNvSpPr>
            <p:nvPr/>
          </p:nvSpPr>
          <p:spPr bwMode="auto">
            <a:xfrm>
              <a:off x="2112376" y="2293127"/>
              <a:ext cx="2020402" cy="321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noAutofit/>
            </a:bodyPr>
            <a:lstStyle>
              <a:lvl1pPr defTabSz="96996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484188" defTabSz="96996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969963" defTabSz="96996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454150" defTabSz="96996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939925" defTabSz="96996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397125" defTabSz="9699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854325" defTabSz="9699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311525" defTabSz="9699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768725" defTabSz="9699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69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Zoledronic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6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 Acid (n=2144)</a:t>
              </a:r>
            </a:p>
          </p:txBody>
        </p:sp>
      </p:grpSp>
      <p:sp>
        <p:nvSpPr>
          <p:cNvPr id="170" name="Text Box 16"/>
          <p:cNvSpPr txBox="1">
            <a:spLocks noChangeArrowheads="1"/>
          </p:cNvSpPr>
          <p:nvPr/>
        </p:nvSpPr>
        <p:spPr bwMode="auto">
          <a:xfrm rot="16200000">
            <a:off x="-790296" y="3483816"/>
            <a:ext cx="30759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Proportion of Patients Who Shifted From No Strong Opioid Use at Baseline to Strong Opioid Use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by  Study Visit, 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4250CF-9B15-4E9D-B4C7-8AEA091A7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525" y="2081292"/>
            <a:ext cx="1133954" cy="8657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645ADFA-98C2-476F-A9F1-13CAF6D90D0E}"/>
              </a:ext>
            </a:extLst>
          </p:cNvPr>
          <p:cNvSpPr/>
          <p:nvPr/>
        </p:nvSpPr>
        <p:spPr>
          <a:xfrm>
            <a:off x="6099317" y="2327216"/>
            <a:ext cx="22300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de-DE" sz="1400" dirty="0">
                <a:solidFill>
                  <a:srgbClr val="00446A"/>
                </a:solidFill>
                <a:latin typeface="Arial" pitchFamily="34" charset="0"/>
              </a:rPr>
              <a:t>Median relative difference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B6975F2-212C-42C7-9533-A6B2CCEE7A39}"/>
              </a:ext>
            </a:extLst>
          </p:cNvPr>
          <p:cNvSpPr/>
          <p:nvPr/>
        </p:nvSpPr>
        <p:spPr>
          <a:xfrm>
            <a:off x="7668344" y="-26988"/>
            <a:ext cx="1475223" cy="404813"/>
          </a:xfrm>
          <a:prstGeom prst="rect">
            <a:avLst/>
          </a:prstGeom>
          <a:solidFill>
            <a:srgbClr val="E2532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b="1" dirty="0">
                <a:solidFill>
                  <a:srgbClr val="FFFFFF"/>
                </a:solidFill>
              </a:rPr>
              <a:t>Int. </a:t>
            </a:r>
            <a:r>
              <a:rPr lang="de-DE" sz="1200" b="1" dirty="0" err="1">
                <a:solidFill>
                  <a:srgbClr val="FFFFFF"/>
                </a:solidFill>
              </a:rPr>
              <a:t>analysis</a:t>
            </a:r>
            <a:endParaRPr lang="de-DE" sz="1200" b="1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de-DE" sz="1200" b="1" dirty="0">
                <a:solidFill>
                  <a:srgbClr val="FFFFFF"/>
                </a:solidFill>
              </a:rPr>
              <a:t>solid </a:t>
            </a:r>
            <a:r>
              <a:rPr lang="de-DE" sz="1200" b="1" dirty="0" err="1">
                <a:solidFill>
                  <a:srgbClr val="FFFFFF"/>
                </a:solidFill>
              </a:rPr>
              <a:t>tumors</a:t>
            </a:r>
            <a:endParaRPr lang="de-DE" sz="1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6116638"/>
            <a:ext cx="7372350" cy="612775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altLang="de-DE" dirty="0"/>
          </a:p>
          <a:p>
            <a:pPr>
              <a:spcBef>
                <a:spcPct val="0"/>
              </a:spcBef>
            </a:pPr>
            <a:endParaRPr lang="en-US" altLang="de-DE" dirty="0"/>
          </a:p>
          <a:p>
            <a:pPr>
              <a:spcBef>
                <a:spcPct val="0"/>
              </a:spcBef>
            </a:pPr>
            <a:r>
              <a:rPr lang="en-US" altLang="de-DE" baseline="30000" dirty="0"/>
              <a:t>1 </a:t>
            </a:r>
            <a:r>
              <a:rPr lang="en-US" altLang="de-DE" dirty="0"/>
              <a:t>Function Assessment of Cancer Therapy</a:t>
            </a:r>
            <a:endParaRPr lang="en-US" altLang="de-DE" baseline="30000" dirty="0"/>
          </a:p>
          <a:p>
            <a:pPr>
              <a:spcBef>
                <a:spcPct val="0"/>
              </a:spcBef>
            </a:pPr>
            <a:r>
              <a:rPr lang="en-US" altLang="de-DE" dirty="0"/>
              <a:t>von Moos R, Body JJ, </a:t>
            </a:r>
            <a:r>
              <a:rPr lang="en-US" altLang="de-DE" dirty="0" err="1"/>
              <a:t>Egerdie</a:t>
            </a:r>
            <a:r>
              <a:rPr lang="en-US" altLang="de-DE" dirty="0"/>
              <a:t> B, et al. Support Care Cancer 2013; </a:t>
            </a:r>
            <a:r>
              <a:rPr lang="en-US" altLang="de-DE" dirty="0" err="1"/>
              <a:t>doi</a:t>
            </a:r>
            <a:r>
              <a:rPr lang="en-US" altLang="de-DE" dirty="0"/>
              <a:t> 10,1007/s00520-013-1932-2.</a:t>
            </a:r>
          </a:p>
        </p:txBody>
      </p:sp>
      <p:sp>
        <p:nvSpPr>
          <p:cNvPr id="91139" name="TextBox 26"/>
          <p:cNvSpPr txBox="1">
            <a:spLocks noChangeArrowheads="1"/>
          </p:cNvSpPr>
          <p:nvPr/>
        </p:nvSpPr>
        <p:spPr bwMode="auto">
          <a:xfrm>
            <a:off x="458788" y="1441450"/>
            <a:ext cx="718026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SzPct val="120000"/>
              <a:buBlip>
                <a:blip r:embed="rId3"/>
              </a:buBlip>
              <a:defRPr sz="24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de-DE" sz="1400" b="1" dirty="0"/>
              <a:t>Patients (%) with a reduction in quality of life through the FACT</a:t>
            </a:r>
            <a:r>
              <a:rPr lang="en-GB" altLang="de-DE" sz="1400" b="1" baseline="30000" dirty="0"/>
              <a:t>1</a:t>
            </a:r>
            <a:r>
              <a:rPr lang="en-GB" altLang="de-DE" sz="1400" b="1" dirty="0"/>
              <a:t>-G-total score of ≥5 points versus baseline</a:t>
            </a:r>
          </a:p>
        </p:txBody>
      </p:sp>
      <p:sp>
        <p:nvSpPr>
          <p:cNvPr id="12" name="Rectangle 78"/>
          <p:cNvSpPr>
            <a:spLocks noChangeArrowheads="1"/>
          </p:cNvSpPr>
          <p:nvPr/>
        </p:nvSpPr>
        <p:spPr bwMode="auto">
          <a:xfrm>
            <a:off x="1763713" y="4310542"/>
            <a:ext cx="184150" cy="1127125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13" name="Rectangle 88"/>
          <p:cNvSpPr>
            <a:spLocks noChangeArrowheads="1"/>
          </p:cNvSpPr>
          <p:nvPr/>
        </p:nvSpPr>
        <p:spPr bwMode="auto">
          <a:xfrm>
            <a:off x="1581150" y="4415317"/>
            <a:ext cx="184150" cy="1022350"/>
          </a:xfrm>
          <a:prstGeom prst="rect">
            <a:avLst/>
          </a:prstGeom>
          <a:solidFill>
            <a:srgbClr val="F26649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14" name="Rectangle 79"/>
          <p:cNvSpPr>
            <a:spLocks noChangeArrowheads="1"/>
          </p:cNvSpPr>
          <p:nvPr/>
        </p:nvSpPr>
        <p:spPr bwMode="auto">
          <a:xfrm>
            <a:off x="2386013" y="4151792"/>
            <a:ext cx="185737" cy="1285875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15" name="Rectangle 89"/>
          <p:cNvSpPr>
            <a:spLocks noChangeArrowheads="1"/>
          </p:cNvSpPr>
          <p:nvPr/>
        </p:nvSpPr>
        <p:spPr bwMode="auto">
          <a:xfrm>
            <a:off x="2201863" y="4250217"/>
            <a:ext cx="184150" cy="1187450"/>
          </a:xfrm>
          <a:prstGeom prst="rect">
            <a:avLst/>
          </a:prstGeom>
          <a:solidFill>
            <a:srgbClr val="F26649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16" name="Rectangle 80"/>
          <p:cNvSpPr>
            <a:spLocks noChangeArrowheads="1"/>
          </p:cNvSpPr>
          <p:nvPr/>
        </p:nvSpPr>
        <p:spPr bwMode="auto">
          <a:xfrm>
            <a:off x="3009900" y="4050192"/>
            <a:ext cx="187325" cy="1387475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17" name="Rectangle 90"/>
          <p:cNvSpPr>
            <a:spLocks noChangeArrowheads="1"/>
          </p:cNvSpPr>
          <p:nvPr/>
        </p:nvSpPr>
        <p:spPr bwMode="auto">
          <a:xfrm>
            <a:off x="2825750" y="4069242"/>
            <a:ext cx="184150" cy="1368425"/>
          </a:xfrm>
          <a:prstGeom prst="rect">
            <a:avLst/>
          </a:prstGeom>
          <a:solidFill>
            <a:srgbClr val="F26649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18" name="Rectangle 81"/>
          <p:cNvSpPr>
            <a:spLocks noChangeArrowheads="1"/>
          </p:cNvSpPr>
          <p:nvPr/>
        </p:nvSpPr>
        <p:spPr bwMode="auto">
          <a:xfrm>
            <a:off x="3635375" y="3920017"/>
            <a:ext cx="184150" cy="151765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19" name="Rectangle 91"/>
          <p:cNvSpPr>
            <a:spLocks noChangeArrowheads="1"/>
          </p:cNvSpPr>
          <p:nvPr/>
        </p:nvSpPr>
        <p:spPr bwMode="auto">
          <a:xfrm>
            <a:off x="3451225" y="3980342"/>
            <a:ext cx="184150" cy="1457325"/>
          </a:xfrm>
          <a:prstGeom prst="rect">
            <a:avLst/>
          </a:prstGeom>
          <a:solidFill>
            <a:srgbClr val="F26649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20" name="Rectangle 82"/>
          <p:cNvSpPr>
            <a:spLocks noChangeArrowheads="1"/>
          </p:cNvSpPr>
          <p:nvPr/>
        </p:nvSpPr>
        <p:spPr bwMode="auto">
          <a:xfrm>
            <a:off x="4260850" y="3812067"/>
            <a:ext cx="184150" cy="162560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21" name="Rectangle 92"/>
          <p:cNvSpPr>
            <a:spLocks noChangeArrowheads="1"/>
          </p:cNvSpPr>
          <p:nvPr/>
        </p:nvSpPr>
        <p:spPr bwMode="auto">
          <a:xfrm>
            <a:off x="4076700" y="3846992"/>
            <a:ext cx="184150" cy="1590675"/>
          </a:xfrm>
          <a:prstGeom prst="rect">
            <a:avLst/>
          </a:prstGeom>
          <a:solidFill>
            <a:srgbClr val="F26649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22" name="Rectangle 83"/>
          <p:cNvSpPr>
            <a:spLocks noChangeArrowheads="1"/>
          </p:cNvSpPr>
          <p:nvPr/>
        </p:nvSpPr>
        <p:spPr bwMode="auto">
          <a:xfrm>
            <a:off x="4886325" y="3713642"/>
            <a:ext cx="184150" cy="1724025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23" name="Rectangle 93"/>
          <p:cNvSpPr>
            <a:spLocks noChangeArrowheads="1"/>
          </p:cNvSpPr>
          <p:nvPr/>
        </p:nvSpPr>
        <p:spPr bwMode="auto">
          <a:xfrm>
            <a:off x="4702175" y="3789842"/>
            <a:ext cx="184150" cy="1647825"/>
          </a:xfrm>
          <a:prstGeom prst="rect">
            <a:avLst/>
          </a:prstGeom>
          <a:solidFill>
            <a:srgbClr val="F26649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24" name="Rectangle 84"/>
          <p:cNvSpPr>
            <a:spLocks noChangeArrowheads="1"/>
          </p:cNvSpPr>
          <p:nvPr/>
        </p:nvSpPr>
        <p:spPr bwMode="auto">
          <a:xfrm>
            <a:off x="5511800" y="3656492"/>
            <a:ext cx="184150" cy="1781175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25" name="Rectangle 94"/>
          <p:cNvSpPr>
            <a:spLocks noChangeArrowheads="1"/>
          </p:cNvSpPr>
          <p:nvPr/>
        </p:nvSpPr>
        <p:spPr bwMode="auto">
          <a:xfrm>
            <a:off x="5327650" y="3688242"/>
            <a:ext cx="184150" cy="1749425"/>
          </a:xfrm>
          <a:prstGeom prst="rect">
            <a:avLst/>
          </a:prstGeom>
          <a:solidFill>
            <a:srgbClr val="F26649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26" name="Rectangle 85"/>
          <p:cNvSpPr>
            <a:spLocks noChangeArrowheads="1"/>
          </p:cNvSpPr>
          <p:nvPr/>
        </p:nvSpPr>
        <p:spPr bwMode="auto">
          <a:xfrm>
            <a:off x="6137275" y="3567592"/>
            <a:ext cx="184150" cy="1870075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27" name="Rectangle 95"/>
          <p:cNvSpPr>
            <a:spLocks noChangeArrowheads="1"/>
          </p:cNvSpPr>
          <p:nvPr/>
        </p:nvSpPr>
        <p:spPr bwMode="auto">
          <a:xfrm>
            <a:off x="5949950" y="3612042"/>
            <a:ext cx="187325" cy="1825625"/>
          </a:xfrm>
          <a:prstGeom prst="rect">
            <a:avLst/>
          </a:prstGeom>
          <a:solidFill>
            <a:srgbClr val="F26649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28" name="Rectangle 86"/>
          <p:cNvSpPr>
            <a:spLocks noChangeArrowheads="1"/>
          </p:cNvSpPr>
          <p:nvPr/>
        </p:nvSpPr>
        <p:spPr bwMode="auto">
          <a:xfrm>
            <a:off x="6762750" y="3440592"/>
            <a:ext cx="184150" cy="1997075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29" name="Rectangle 96"/>
          <p:cNvSpPr>
            <a:spLocks noChangeArrowheads="1"/>
          </p:cNvSpPr>
          <p:nvPr/>
        </p:nvSpPr>
        <p:spPr bwMode="auto">
          <a:xfrm>
            <a:off x="6575425" y="3529492"/>
            <a:ext cx="187325" cy="1908175"/>
          </a:xfrm>
          <a:prstGeom prst="rect">
            <a:avLst/>
          </a:prstGeom>
          <a:solidFill>
            <a:srgbClr val="F26649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30" name="Rectangle 87"/>
          <p:cNvSpPr>
            <a:spLocks noChangeArrowheads="1"/>
          </p:cNvSpPr>
          <p:nvPr/>
        </p:nvSpPr>
        <p:spPr bwMode="auto">
          <a:xfrm>
            <a:off x="7381875" y="3392967"/>
            <a:ext cx="184150" cy="204470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31" name="Rectangle 97"/>
          <p:cNvSpPr>
            <a:spLocks noChangeArrowheads="1"/>
          </p:cNvSpPr>
          <p:nvPr/>
        </p:nvSpPr>
        <p:spPr bwMode="auto">
          <a:xfrm>
            <a:off x="7199313" y="3472342"/>
            <a:ext cx="184150" cy="1965325"/>
          </a:xfrm>
          <a:prstGeom prst="rect">
            <a:avLst/>
          </a:prstGeom>
          <a:solidFill>
            <a:srgbClr val="F26649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91160" name="Text Box 26"/>
          <p:cNvSpPr txBox="1">
            <a:spLocks noChangeArrowheads="1"/>
          </p:cNvSpPr>
          <p:nvPr/>
        </p:nvSpPr>
        <p:spPr bwMode="auto">
          <a:xfrm>
            <a:off x="833438" y="2529367"/>
            <a:ext cx="48101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SzPct val="120000"/>
              <a:buBlip>
                <a:blip r:embed="rId3"/>
              </a:buBlip>
              <a:defRPr sz="24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58000"/>
              </a:spcAft>
              <a:buSzTx/>
              <a:buFontTx/>
              <a:buNone/>
            </a:pPr>
            <a:r>
              <a:rPr lang="en-US" altLang="de-DE" sz="1600"/>
              <a:t>90</a:t>
            </a:r>
          </a:p>
        </p:txBody>
      </p:sp>
      <p:sp>
        <p:nvSpPr>
          <p:cNvPr id="91161" name="Text Box 26"/>
          <p:cNvSpPr txBox="1">
            <a:spLocks noChangeArrowheads="1"/>
          </p:cNvSpPr>
          <p:nvPr/>
        </p:nvSpPr>
        <p:spPr bwMode="auto">
          <a:xfrm>
            <a:off x="833438" y="2834167"/>
            <a:ext cx="48101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SzPct val="120000"/>
              <a:buBlip>
                <a:blip r:embed="rId3"/>
              </a:buBlip>
              <a:defRPr sz="24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58000"/>
              </a:spcAft>
              <a:buSzTx/>
              <a:buFontTx/>
              <a:buNone/>
            </a:pPr>
            <a:r>
              <a:rPr lang="en-US" altLang="de-DE" sz="1600"/>
              <a:t>80</a:t>
            </a:r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833438" y="3138967"/>
            <a:ext cx="48101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SzPct val="120000"/>
              <a:buBlip>
                <a:blip r:embed="rId3"/>
              </a:buBlip>
              <a:defRPr sz="24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58000"/>
              </a:spcAft>
              <a:buSzTx/>
              <a:buFontTx/>
              <a:buNone/>
            </a:pPr>
            <a:r>
              <a:rPr lang="en-US" altLang="de-DE" sz="1600"/>
              <a:t>70</a:t>
            </a:r>
          </a:p>
        </p:txBody>
      </p:sp>
      <p:sp>
        <p:nvSpPr>
          <p:cNvPr id="91163" name="Text Box 26"/>
          <p:cNvSpPr txBox="1">
            <a:spLocks noChangeArrowheads="1"/>
          </p:cNvSpPr>
          <p:nvPr/>
        </p:nvSpPr>
        <p:spPr bwMode="auto">
          <a:xfrm>
            <a:off x="833438" y="3443767"/>
            <a:ext cx="48101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SzPct val="120000"/>
              <a:buBlip>
                <a:blip r:embed="rId3"/>
              </a:buBlip>
              <a:defRPr sz="24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58000"/>
              </a:spcAft>
              <a:buSzTx/>
              <a:buFontTx/>
              <a:buNone/>
            </a:pPr>
            <a:r>
              <a:rPr lang="en-US" altLang="de-DE" sz="1600"/>
              <a:t>60</a:t>
            </a:r>
          </a:p>
        </p:txBody>
      </p:sp>
      <p:sp>
        <p:nvSpPr>
          <p:cNvPr id="91164" name="Text Box 26"/>
          <p:cNvSpPr txBox="1">
            <a:spLocks noChangeArrowheads="1"/>
          </p:cNvSpPr>
          <p:nvPr/>
        </p:nvSpPr>
        <p:spPr bwMode="auto">
          <a:xfrm>
            <a:off x="833438" y="4051780"/>
            <a:ext cx="4810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SzPct val="120000"/>
              <a:buBlip>
                <a:blip r:embed="rId3"/>
              </a:buBlip>
              <a:defRPr sz="24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58000"/>
              </a:spcAft>
              <a:buSzTx/>
              <a:buFontTx/>
              <a:buNone/>
            </a:pPr>
            <a:r>
              <a:rPr lang="en-US" altLang="de-DE" sz="1600"/>
              <a:t>40</a:t>
            </a:r>
          </a:p>
        </p:txBody>
      </p:sp>
      <p:sp>
        <p:nvSpPr>
          <p:cNvPr id="91165" name="Text Box 26"/>
          <p:cNvSpPr txBox="1">
            <a:spLocks noChangeArrowheads="1"/>
          </p:cNvSpPr>
          <p:nvPr/>
        </p:nvSpPr>
        <p:spPr bwMode="auto">
          <a:xfrm>
            <a:off x="833438" y="4661380"/>
            <a:ext cx="4810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SzPct val="120000"/>
              <a:buBlip>
                <a:blip r:embed="rId3"/>
              </a:buBlip>
              <a:defRPr sz="24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58000"/>
              </a:spcAft>
              <a:buSzTx/>
              <a:buFontTx/>
              <a:buNone/>
            </a:pPr>
            <a:r>
              <a:rPr lang="en-US" altLang="de-DE" sz="1600"/>
              <a:t>20</a:t>
            </a:r>
          </a:p>
        </p:txBody>
      </p:sp>
      <p:sp>
        <p:nvSpPr>
          <p:cNvPr id="91166" name="Text Box 26"/>
          <p:cNvSpPr txBox="1">
            <a:spLocks noChangeArrowheads="1"/>
          </p:cNvSpPr>
          <p:nvPr/>
        </p:nvSpPr>
        <p:spPr bwMode="auto">
          <a:xfrm>
            <a:off x="833438" y="3746980"/>
            <a:ext cx="4810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SzPct val="120000"/>
              <a:buBlip>
                <a:blip r:embed="rId3"/>
              </a:buBlip>
              <a:defRPr sz="24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58000"/>
              </a:spcAft>
              <a:buSzTx/>
              <a:buFontTx/>
              <a:buNone/>
            </a:pPr>
            <a:r>
              <a:rPr lang="en-US" altLang="de-DE" sz="1600"/>
              <a:t>50</a:t>
            </a:r>
          </a:p>
        </p:txBody>
      </p:sp>
      <p:sp>
        <p:nvSpPr>
          <p:cNvPr id="91167" name="Text Box 26"/>
          <p:cNvSpPr txBox="1">
            <a:spLocks noChangeArrowheads="1"/>
          </p:cNvSpPr>
          <p:nvPr/>
        </p:nvSpPr>
        <p:spPr bwMode="auto">
          <a:xfrm>
            <a:off x="833438" y="4353405"/>
            <a:ext cx="48101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SzPct val="120000"/>
              <a:buBlip>
                <a:blip r:embed="rId3"/>
              </a:buBlip>
              <a:defRPr sz="24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58000"/>
              </a:spcAft>
              <a:buSzTx/>
              <a:buFontTx/>
              <a:buNone/>
            </a:pPr>
            <a:r>
              <a:rPr lang="en-US" altLang="de-DE" sz="1600"/>
              <a:t>30</a:t>
            </a:r>
          </a:p>
        </p:txBody>
      </p:sp>
      <p:sp>
        <p:nvSpPr>
          <p:cNvPr id="91168" name="Text Box 26"/>
          <p:cNvSpPr txBox="1">
            <a:spLocks noChangeArrowheads="1"/>
          </p:cNvSpPr>
          <p:nvPr/>
        </p:nvSpPr>
        <p:spPr bwMode="auto">
          <a:xfrm>
            <a:off x="833438" y="4966180"/>
            <a:ext cx="48101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SzPct val="120000"/>
              <a:buBlip>
                <a:blip r:embed="rId3"/>
              </a:buBlip>
              <a:defRPr sz="24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58000"/>
              </a:spcAft>
              <a:buSzTx/>
              <a:buFontTx/>
              <a:buNone/>
            </a:pPr>
            <a:r>
              <a:rPr lang="en-US" altLang="de-DE" sz="1600"/>
              <a:t>10</a:t>
            </a:r>
          </a:p>
        </p:txBody>
      </p:sp>
      <p:sp>
        <p:nvSpPr>
          <p:cNvPr id="42" name="Line 28"/>
          <p:cNvSpPr>
            <a:spLocks noChangeShapeType="1"/>
          </p:cNvSpPr>
          <p:nvPr/>
        </p:nvSpPr>
        <p:spPr bwMode="auto">
          <a:xfrm>
            <a:off x="1363663" y="2392842"/>
            <a:ext cx="92075" cy="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43" name="Line 29"/>
          <p:cNvSpPr>
            <a:spLocks noChangeShapeType="1"/>
          </p:cNvSpPr>
          <p:nvPr/>
        </p:nvSpPr>
        <p:spPr bwMode="auto">
          <a:xfrm>
            <a:off x="1363663" y="3307242"/>
            <a:ext cx="92075" cy="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44" name="Line 30"/>
          <p:cNvSpPr>
            <a:spLocks noChangeShapeType="1"/>
          </p:cNvSpPr>
          <p:nvPr/>
        </p:nvSpPr>
        <p:spPr bwMode="auto">
          <a:xfrm>
            <a:off x="1363663" y="3002442"/>
            <a:ext cx="92075" cy="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45" name="Line 31"/>
          <p:cNvSpPr>
            <a:spLocks noChangeShapeType="1"/>
          </p:cNvSpPr>
          <p:nvPr/>
        </p:nvSpPr>
        <p:spPr bwMode="auto">
          <a:xfrm>
            <a:off x="1363663" y="3916842"/>
            <a:ext cx="92075" cy="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46" name="Line 32"/>
          <p:cNvSpPr>
            <a:spLocks noChangeShapeType="1"/>
          </p:cNvSpPr>
          <p:nvPr/>
        </p:nvSpPr>
        <p:spPr bwMode="auto">
          <a:xfrm>
            <a:off x="1363663" y="2697642"/>
            <a:ext cx="92075" cy="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47" name="Line 33"/>
          <p:cNvSpPr>
            <a:spLocks noChangeShapeType="1"/>
          </p:cNvSpPr>
          <p:nvPr/>
        </p:nvSpPr>
        <p:spPr bwMode="auto">
          <a:xfrm>
            <a:off x="1363663" y="3612042"/>
            <a:ext cx="92075" cy="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48" name="Line 34"/>
          <p:cNvSpPr>
            <a:spLocks noChangeShapeType="1"/>
          </p:cNvSpPr>
          <p:nvPr/>
        </p:nvSpPr>
        <p:spPr bwMode="auto">
          <a:xfrm>
            <a:off x="1363663" y="4221642"/>
            <a:ext cx="92075" cy="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49" name="Line 35"/>
          <p:cNvSpPr>
            <a:spLocks noChangeShapeType="1"/>
          </p:cNvSpPr>
          <p:nvPr/>
        </p:nvSpPr>
        <p:spPr bwMode="auto">
          <a:xfrm>
            <a:off x="1363663" y="4526442"/>
            <a:ext cx="92075" cy="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50" name="Line 36"/>
          <p:cNvSpPr>
            <a:spLocks noChangeShapeType="1"/>
          </p:cNvSpPr>
          <p:nvPr/>
        </p:nvSpPr>
        <p:spPr bwMode="auto">
          <a:xfrm>
            <a:off x="1363663" y="4831242"/>
            <a:ext cx="92075" cy="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51" name="Line 37"/>
          <p:cNvSpPr>
            <a:spLocks noChangeShapeType="1"/>
          </p:cNvSpPr>
          <p:nvPr/>
        </p:nvSpPr>
        <p:spPr bwMode="auto">
          <a:xfrm>
            <a:off x="1363663" y="5136042"/>
            <a:ext cx="92075" cy="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52" name="Line 38"/>
          <p:cNvSpPr>
            <a:spLocks noChangeShapeType="1"/>
          </p:cNvSpPr>
          <p:nvPr/>
        </p:nvSpPr>
        <p:spPr bwMode="auto">
          <a:xfrm>
            <a:off x="1363663" y="5440842"/>
            <a:ext cx="92075" cy="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53" name="Freeform 39"/>
          <p:cNvSpPr>
            <a:spLocks/>
          </p:cNvSpPr>
          <p:nvPr/>
        </p:nvSpPr>
        <p:spPr bwMode="auto">
          <a:xfrm>
            <a:off x="1455738" y="2380142"/>
            <a:ext cx="6284912" cy="3060700"/>
          </a:xfrm>
          <a:custGeom>
            <a:avLst/>
            <a:gdLst>
              <a:gd name="T0" fmla="*/ 0 w 4332"/>
              <a:gd name="T1" fmla="*/ 0 h 1924"/>
              <a:gd name="T2" fmla="*/ 0 w 4332"/>
              <a:gd name="T3" fmla="*/ 1924 h 1924"/>
              <a:gd name="T4" fmla="*/ 4332 w 4332"/>
              <a:gd name="T5" fmla="*/ 1924 h 1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32" h="1924">
                <a:moveTo>
                  <a:pt x="0" y="0"/>
                </a:moveTo>
                <a:lnTo>
                  <a:pt x="0" y="1924"/>
                </a:lnTo>
                <a:lnTo>
                  <a:pt x="4332" y="1924"/>
                </a:lnTo>
              </a:path>
            </a:pathLst>
          </a:cu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91181" name="Text Box 26"/>
          <p:cNvSpPr txBox="1">
            <a:spLocks noChangeArrowheads="1"/>
          </p:cNvSpPr>
          <p:nvPr/>
        </p:nvSpPr>
        <p:spPr bwMode="auto">
          <a:xfrm>
            <a:off x="833438" y="2224567"/>
            <a:ext cx="48101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SzPct val="120000"/>
              <a:buBlip>
                <a:blip r:embed="rId3"/>
              </a:buBlip>
              <a:defRPr sz="24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58000"/>
              </a:spcAft>
              <a:buSzTx/>
              <a:buFontTx/>
              <a:buNone/>
            </a:pPr>
            <a:r>
              <a:rPr lang="en-US" altLang="de-DE" sz="1600"/>
              <a:t>100</a:t>
            </a:r>
          </a:p>
        </p:txBody>
      </p:sp>
      <p:sp>
        <p:nvSpPr>
          <p:cNvPr id="91182" name="Text Box 26"/>
          <p:cNvSpPr txBox="1">
            <a:spLocks noChangeArrowheads="1"/>
          </p:cNvSpPr>
          <p:nvPr/>
        </p:nvSpPr>
        <p:spPr bwMode="auto">
          <a:xfrm>
            <a:off x="833438" y="5270980"/>
            <a:ext cx="48101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SzPct val="120000"/>
              <a:buBlip>
                <a:blip r:embed="rId3"/>
              </a:buBlip>
              <a:defRPr sz="24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58000"/>
              </a:spcAft>
              <a:buSzTx/>
              <a:buFontTx/>
              <a:buNone/>
            </a:pPr>
            <a:r>
              <a:rPr lang="en-US" altLang="de-DE" sz="1600"/>
              <a:t>0</a:t>
            </a:r>
          </a:p>
        </p:txBody>
      </p:sp>
      <p:sp>
        <p:nvSpPr>
          <p:cNvPr id="91183" name="Text Box 19"/>
          <p:cNvSpPr txBox="1">
            <a:spLocks noChangeArrowheads="1"/>
          </p:cNvSpPr>
          <p:nvPr/>
        </p:nvSpPr>
        <p:spPr bwMode="auto">
          <a:xfrm>
            <a:off x="1455738" y="5823430"/>
            <a:ext cx="628491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SzPct val="120000"/>
              <a:buBlip>
                <a:blip r:embed="rId3"/>
              </a:buBlip>
              <a:defRPr sz="24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de-DE" sz="1600" dirty="0"/>
              <a:t>Months</a:t>
            </a:r>
          </a:p>
        </p:txBody>
      </p:sp>
      <p:sp>
        <p:nvSpPr>
          <p:cNvPr id="57" name="TextBox 876561"/>
          <p:cNvSpPr txBox="1"/>
          <p:nvPr/>
        </p:nvSpPr>
        <p:spPr bwMode="auto">
          <a:xfrm rot="16200000">
            <a:off x="1363662" y="3926368"/>
            <a:ext cx="62071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0" fontAlgn="auto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GB" sz="1100">
                <a:solidFill>
                  <a:srgbClr val="00446A"/>
                </a:solidFill>
                <a:latin typeface="Arial"/>
                <a:cs typeface="+mn-cs"/>
              </a:rPr>
              <a:t>33,5</a:t>
            </a:r>
            <a:endParaRPr lang="en-GB" sz="1100" dirty="0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58" name="TextBox 223"/>
          <p:cNvSpPr txBox="1"/>
          <p:nvPr/>
        </p:nvSpPr>
        <p:spPr bwMode="auto">
          <a:xfrm rot="16200000">
            <a:off x="1545431" y="3823974"/>
            <a:ext cx="6191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0" fontAlgn="auto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GB" sz="1100">
                <a:solidFill>
                  <a:srgbClr val="00446A"/>
                </a:solidFill>
                <a:latin typeface="Arial"/>
                <a:cs typeface="+mn-cs"/>
              </a:rPr>
              <a:t>36,9</a:t>
            </a:r>
            <a:endParaRPr lang="en-GB" sz="1100" dirty="0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59" name="TextBox 224"/>
          <p:cNvSpPr txBox="1"/>
          <p:nvPr/>
        </p:nvSpPr>
        <p:spPr bwMode="auto">
          <a:xfrm rot="16200000">
            <a:off x="1982787" y="3767618"/>
            <a:ext cx="62071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0" fontAlgn="auto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GB" sz="1100">
                <a:solidFill>
                  <a:srgbClr val="00446A"/>
                </a:solidFill>
                <a:latin typeface="Arial"/>
                <a:cs typeface="+mn-cs"/>
              </a:rPr>
              <a:t>39,0</a:t>
            </a:r>
            <a:endParaRPr lang="en-GB" sz="1100" dirty="0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60" name="TextBox 225"/>
          <p:cNvSpPr txBox="1"/>
          <p:nvPr/>
        </p:nvSpPr>
        <p:spPr bwMode="auto">
          <a:xfrm rot="16200000">
            <a:off x="2169319" y="3669986"/>
            <a:ext cx="6191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0" fontAlgn="auto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GB" sz="1100">
                <a:solidFill>
                  <a:srgbClr val="00446A"/>
                </a:solidFill>
                <a:latin typeface="Arial"/>
                <a:cs typeface="+mn-cs"/>
              </a:rPr>
              <a:t>42,0</a:t>
            </a:r>
            <a:endParaRPr lang="en-GB" sz="1100" dirty="0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61" name="TextBox 226"/>
          <p:cNvSpPr txBox="1"/>
          <p:nvPr/>
        </p:nvSpPr>
        <p:spPr bwMode="auto">
          <a:xfrm rot="16200000">
            <a:off x="2607469" y="3582673"/>
            <a:ext cx="6191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0" fontAlgn="auto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GB" sz="1100">
                <a:solidFill>
                  <a:srgbClr val="00446A"/>
                </a:solidFill>
                <a:latin typeface="Arial"/>
                <a:cs typeface="+mn-cs"/>
              </a:rPr>
              <a:t>44,6</a:t>
            </a:r>
            <a:endParaRPr lang="en-GB" sz="1100" dirty="0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62" name="TextBox 227"/>
          <p:cNvSpPr txBox="1"/>
          <p:nvPr/>
        </p:nvSpPr>
        <p:spPr bwMode="auto">
          <a:xfrm rot="16200000">
            <a:off x="2793206" y="3560449"/>
            <a:ext cx="6191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0" fontAlgn="auto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GB" sz="1100">
                <a:solidFill>
                  <a:srgbClr val="00446A"/>
                </a:solidFill>
                <a:latin typeface="Arial"/>
                <a:cs typeface="+mn-cs"/>
              </a:rPr>
              <a:t>45,2</a:t>
            </a:r>
            <a:endParaRPr lang="en-GB" sz="1100" dirty="0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63" name="TextBox 229"/>
          <p:cNvSpPr txBox="1"/>
          <p:nvPr/>
        </p:nvSpPr>
        <p:spPr bwMode="auto">
          <a:xfrm rot="16200000">
            <a:off x="3232150" y="3494567"/>
            <a:ext cx="6207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0" fontAlgn="auto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GB" sz="1100">
                <a:solidFill>
                  <a:srgbClr val="00446A"/>
                </a:solidFill>
                <a:latin typeface="Arial"/>
                <a:cs typeface="+mn-cs"/>
              </a:rPr>
              <a:t>47,6</a:t>
            </a:r>
            <a:endParaRPr lang="en-GB" sz="1100" dirty="0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64" name="TextBox 230"/>
          <p:cNvSpPr txBox="1"/>
          <p:nvPr/>
        </p:nvSpPr>
        <p:spPr bwMode="auto">
          <a:xfrm rot="16200000">
            <a:off x="3416301" y="3435829"/>
            <a:ext cx="62071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0" fontAlgn="auto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GB" sz="1100">
                <a:solidFill>
                  <a:srgbClr val="00446A"/>
                </a:solidFill>
                <a:latin typeface="Arial"/>
                <a:cs typeface="+mn-cs"/>
              </a:rPr>
              <a:t>49,7</a:t>
            </a:r>
            <a:endParaRPr lang="en-GB" sz="1100" dirty="0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65" name="TextBox 231"/>
          <p:cNvSpPr txBox="1"/>
          <p:nvPr/>
        </p:nvSpPr>
        <p:spPr bwMode="auto">
          <a:xfrm rot="16200000">
            <a:off x="3857625" y="3364392"/>
            <a:ext cx="6207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0" fontAlgn="auto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GB" sz="1100">
                <a:solidFill>
                  <a:srgbClr val="00446A"/>
                </a:solidFill>
                <a:latin typeface="Arial"/>
                <a:cs typeface="+mn-cs"/>
              </a:rPr>
              <a:t>52,0</a:t>
            </a:r>
            <a:endParaRPr lang="en-GB" sz="1100" dirty="0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66" name="TextBox 232"/>
          <p:cNvSpPr txBox="1"/>
          <p:nvPr/>
        </p:nvSpPr>
        <p:spPr bwMode="auto">
          <a:xfrm rot="16200000">
            <a:off x="4042569" y="3327086"/>
            <a:ext cx="6191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0" fontAlgn="auto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GB" sz="1100">
                <a:solidFill>
                  <a:srgbClr val="00446A"/>
                </a:solidFill>
                <a:latin typeface="Arial"/>
                <a:cs typeface="+mn-cs"/>
              </a:rPr>
              <a:t>53,3</a:t>
            </a:r>
            <a:endParaRPr lang="en-GB" sz="1100" dirty="0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67" name="TextBox 233"/>
          <p:cNvSpPr txBox="1"/>
          <p:nvPr/>
        </p:nvSpPr>
        <p:spPr bwMode="auto">
          <a:xfrm rot="16200000">
            <a:off x="4483894" y="3306448"/>
            <a:ext cx="6191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0" fontAlgn="auto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GB" sz="1100">
                <a:solidFill>
                  <a:srgbClr val="00446A"/>
                </a:solidFill>
                <a:latin typeface="Arial"/>
                <a:cs typeface="+mn-cs"/>
              </a:rPr>
              <a:t>54,0</a:t>
            </a:r>
            <a:endParaRPr lang="en-GB" sz="1100" dirty="0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68" name="TextBox 234"/>
          <p:cNvSpPr txBox="1"/>
          <p:nvPr/>
        </p:nvSpPr>
        <p:spPr bwMode="auto">
          <a:xfrm rot="16200000">
            <a:off x="4667251" y="3232629"/>
            <a:ext cx="62071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0" fontAlgn="auto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GB" sz="1100">
                <a:solidFill>
                  <a:srgbClr val="00446A"/>
                </a:solidFill>
                <a:latin typeface="Arial"/>
                <a:cs typeface="+mn-cs"/>
              </a:rPr>
              <a:t>56,3</a:t>
            </a:r>
            <a:endParaRPr lang="en-GB" sz="1100" dirty="0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69" name="TextBox 235"/>
          <p:cNvSpPr txBox="1"/>
          <p:nvPr/>
        </p:nvSpPr>
        <p:spPr bwMode="auto">
          <a:xfrm rot="16200000">
            <a:off x="5109369" y="3203261"/>
            <a:ext cx="6191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0" fontAlgn="auto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GB" sz="1100">
                <a:solidFill>
                  <a:srgbClr val="00446A"/>
                </a:solidFill>
                <a:latin typeface="Arial"/>
                <a:cs typeface="+mn-cs"/>
              </a:rPr>
              <a:t>57,2</a:t>
            </a:r>
            <a:endParaRPr lang="en-GB" sz="1100" dirty="0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70" name="TextBox 236"/>
          <p:cNvSpPr txBox="1"/>
          <p:nvPr/>
        </p:nvSpPr>
        <p:spPr bwMode="auto">
          <a:xfrm rot="16200000">
            <a:off x="5292725" y="3167542"/>
            <a:ext cx="6207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0" fontAlgn="auto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GB" sz="1100">
                <a:solidFill>
                  <a:srgbClr val="00446A"/>
                </a:solidFill>
                <a:latin typeface="Arial"/>
                <a:cs typeface="+mn-cs"/>
              </a:rPr>
              <a:t>58,1</a:t>
            </a:r>
            <a:endParaRPr lang="en-GB" sz="1100" dirty="0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71" name="TextBox 237"/>
          <p:cNvSpPr txBox="1"/>
          <p:nvPr/>
        </p:nvSpPr>
        <p:spPr bwMode="auto">
          <a:xfrm rot="16200000">
            <a:off x="5732462" y="3123093"/>
            <a:ext cx="62071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0" fontAlgn="auto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GB" sz="1100">
                <a:solidFill>
                  <a:srgbClr val="00446A"/>
                </a:solidFill>
                <a:latin typeface="Arial"/>
                <a:cs typeface="+mn-cs"/>
              </a:rPr>
              <a:t>59,5</a:t>
            </a:r>
            <a:endParaRPr lang="en-GB" sz="1100" dirty="0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72" name="TextBox 238"/>
          <p:cNvSpPr txBox="1"/>
          <p:nvPr/>
        </p:nvSpPr>
        <p:spPr bwMode="auto">
          <a:xfrm rot="16200000">
            <a:off x="5918201" y="3080229"/>
            <a:ext cx="62071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0" fontAlgn="auto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GB" sz="1100">
                <a:solidFill>
                  <a:srgbClr val="00446A"/>
                </a:solidFill>
                <a:latin typeface="Arial"/>
                <a:cs typeface="+mn-cs"/>
              </a:rPr>
              <a:t>61,3</a:t>
            </a:r>
            <a:endParaRPr lang="en-GB" sz="1100" dirty="0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73" name="TextBox 239"/>
          <p:cNvSpPr txBox="1"/>
          <p:nvPr/>
        </p:nvSpPr>
        <p:spPr bwMode="auto">
          <a:xfrm rot="16200000">
            <a:off x="6357938" y="3045305"/>
            <a:ext cx="62071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0" fontAlgn="auto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GB" sz="1100">
                <a:solidFill>
                  <a:srgbClr val="00446A"/>
                </a:solidFill>
                <a:latin typeface="Arial"/>
                <a:cs typeface="+mn-cs"/>
              </a:rPr>
              <a:t>62,5</a:t>
            </a:r>
            <a:endParaRPr lang="en-GB" sz="1100" dirty="0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74" name="TextBox 240"/>
          <p:cNvSpPr txBox="1"/>
          <p:nvPr/>
        </p:nvSpPr>
        <p:spPr bwMode="auto">
          <a:xfrm rot="16200000">
            <a:off x="6543675" y="2954817"/>
            <a:ext cx="6207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0" fontAlgn="auto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GB" sz="1100">
                <a:solidFill>
                  <a:srgbClr val="00446A"/>
                </a:solidFill>
                <a:latin typeface="Arial"/>
                <a:cs typeface="+mn-cs"/>
              </a:rPr>
              <a:t>65,3</a:t>
            </a:r>
            <a:endParaRPr lang="en-GB" sz="1100" dirty="0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75" name="TextBox 241"/>
          <p:cNvSpPr txBox="1"/>
          <p:nvPr/>
        </p:nvSpPr>
        <p:spPr bwMode="auto">
          <a:xfrm rot="16200000">
            <a:off x="6981825" y="2992917"/>
            <a:ext cx="6207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0" fontAlgn="auto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GB" sz="1100">
                <a:solidFill>
                  <a:srgbClr val="00446A"/>
                </a:solidFill>
                <a:latin typeface="Arial"/>
                <a:cs typeface="+mn-cs"/>
              </a:rPr>
              <a:t>64,4</a:t>
            </a:r>
            <a:endParaRPr lang="en-GB" sz="1100" dirty="0">
              <a:solidFill>
                <a:srgbClr val="00446A"/>
              </a:solidFill>
              <a:latin typeface="Arial"/>
              <a:cs typeface="+mn-cs"/>
            </a:endParaRPr>
          </a:p>
        </p:txBody>
      </p:sp>
      <p:sp>
        <p:nvSpPr>
          <p:cNvPr id="76" name="TextBox 242"/>
          <p:cNvSpPr txBox="1"/>
          <p:nvPr/>
        </p:nvSpPr>
        <p:spPr bwMode="auto">
          <a:xfrm rot="16200000">
            <a:off x="7169151" y="2911954"/>
            <a:ext cx="62071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0" fontAlgn="auto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GB" sz="1100">
                <a:solidFill>
                  <a:srgbClr val="00446A"/>
                </a:solidFill>
                <a:latin typeface="Arial"/>
                <a:cs typeface="+mn-cs"/>
              </a:rPr>
              <a:t>66,9</a:t>
            </a:r>
            <a:endParaRPr lang="en-GB" sz="1100" dirty="0">
              <a:solidFill>
                <a:srgbClr val="00446A"/>
              </a:solidFill>
              <a:latin typeface="Arial"/>
              <a:cs typeface="+mn-cs"/>
            </a:endParaRPr>
          </a:p>
        </p:txBody>
      </p:sp>
      <p:grpSp>
        <p:nvGrpSpPr>
          <p:cNvPr id="91204" name="Group 89"/>
          <p:cNvGrpSpPr>
            <a:grpSpLocks/>
          </p:cNvGrpSpPr>
          <p:nvPr/>
        </p:nvGrpSpPr>
        <p:grpSpPr bwMode="auto">
          <a:xfrm>
            <a:off x="1519238" y="5469417"/>
            <a:ext cx="6110287" cy="338138"/>
            <a:chOff x="1519757" y="5176447"/>
            <a:chExt cx="6109052" cy="338554"/>
          </a:xfrm>
        </p:grpSpPr>
        <p:sp>
          <p:nvSpPr>
            <p:cNvPr id="91214" name="Text Box 18"/>
            <p:cNvSpPr txBox="1">
              <a:spLocks noChangeArrowheads="1"/>
            </p:cNvSpPr>
            <p:nvPr/>
          </p:nvSpPr>
          <p:spPr bwMode="auto">
            <a:xfrm>
              <a:off x="1519757" y="5176447"/>
              <a:ext cx="49528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42900" indent="-342900" eaLnBrk="0" hangingPunct="0">
                <a:spcBef>
                  <a:spcPct val="20000"/>
                </a:spcBef>
                <a:buSzPct val="120000"/>
                <a:buBlip>
                  <a:blip r:embed="rId3"/>
                </a:buBlip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24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1pPr>
              <a:lvl2pPr marL="1588" eaLnBrk="0" hangingPunct="0">
                <a:spcBef>
                  <a:spcPct val="20000"/>
                </a:spcBef>
                <a:buFont typeface="Arial" pitchFamily="34" charset="0"/>
                <a:buChar char="–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20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1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600"/>
                <a:t>1</a:t>
              </a:r>
            </a:p>
          </p:txBody>
        </p:sp>
        <p:sp>
          <p:nvSpPr>
            <p:cNvPr id="91215" name="Text Box 18"/>
            <p:cNvSpPr txBox="1">
              <a:spLocks noChangeArrowheads="1"/>
            </p:cNvSpPr>
            <p:nvPr/>
          </p:nvSpPr>
          <p:spPr bwMode="auto">
            <a:xfrm>
              <a:off x="2137917" y="5176447"/>
              <a:ext cx="49528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42900" indent="-342900" eaLnBrk="0" hangingPunct="0">
                <a:spcBef>
                  <a:spcPct val="20000"/>
                </a:spcBef>
                <a:buSzPct val="120000"/>
                <a:buBlip>
                  <a:blip r:embed="rId3"/>
                </a:buBlip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24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1pPr>
              <a:lvl2pPr marL="1588" eaLnBrk="0" hangingPunct="0">
                <a:spcBef>
                  <a:spcPct val="20000"/>
                </a:spcBef>
                <a:buFont typeface="Arial" pitchFamily="34" charset="0"/>
                <a:buChar char="–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20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1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600"/>
                <a:t>2</a:t>
              </a:r>
            </a:p>
          </p:txBody>
        </p:sp>
        <p:sp>
          <p:nvSpPr>
            <p:cNvPr id="91216" name="Text Box 18"/>
            <p:cNvSpPr txBox="1">
              <a:spLocks noChangeArrowheads="1"/>
            </p:cNvSpPr>
            <p:nvPr/>
          </p:nvSpPr>
          <p:spPr bwMode="auto">
            <a:xfrm>
              <a:off x="2761805" y="5176447"/>
              <a:ext cx="49528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42900" indent="-342900" eaLnBrk="0" hangingPunct="0">
                <a:spcBef>
                  <a:spcPct val="20000"/>
                </a:spcBef>
                <a:buSzPct val="120000"/>
                <a:buBlip>
                  <a:blip r:embed="rId3"/>
                </a:buBlip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24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1pPr>
              <a:lvl2pPr marL="1588" eaLnBrk="0" hangingPunct="0">
                <a:spcBef>
                  <a:spcPct val="20000"/>
                </a:spcBef>
                <a:buFont typeface="Arial" pitchFamily="34" charset="0"/>
                <a:buChar char="–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20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1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600"/>
                <a:t>3</a:t>
              </a:r>
            </a:p>
          </p:txBody>
        </p:sp>
        <p:sp>
          <p:nvSpPr>
            <p:cNvPr id="91217" name="Text Box 18"/>
            <p:cNvSpPr txBox="1">
              <a:spLocks noChangeArrowheads="1"/>
            </p:cNvSpPr>
            <p:nvPr/>
          </p:nvSpPr>
          <p:spPr bwMode="auto">
            <a:xfrm>
              <a:off x="3385161" y="5176447"/>
              <a:ext cx="49528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42900" indent="-342900" eaLnBrk="0" hangingPunct="0">
                <a:spcBef>
                  <a:spcPct val="20000"/>
                </a:spcBef>
                <a:buSzPct val="120000"/>
                <a:buBlip>
                  <a:blip r:embed="rId3"/>
                </a:buBlip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24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1pPr>
              <a:lvl2pPr marL="1588" eaLnBrk="0" hangingPunct="0">
                <a:spcBef>
                  <a:spcPct val="20000"/>
                </a:spcBef>
                <a:buFont typeface="Arial" pitchFamily="34" charset="0"/>
                <a:buChar char="–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20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1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600"/>
                <a:t>4</a:t>
              </a:r>
            </a:p>
          </p:txBody>
        </p:sp>
        <p:sp>
          <p:nvSpPr>
            <p:cNvPr id="91218" name="Text Box 18"/>
            <p:cNvSpPr txBox="1">
              <a:spLocks noChangeArrowheads="1"/>
            </p:cNvSpPr>
            <p:nvPr/>
          </p:nvSpPr>
          <p:spPr bwMode="auto">
            <a:xfrm>
              <a:off x="4007993" y="5176447"/>
              <a:ext cx="49528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42900" indent="-342900" eaLnBrk="0" hangingPunct="0">
                <a:spcBef>
                  <a:spcPct val="20000"/>
                </a:spcBef>
                <a:buSzPct val="120000"/>
                <a:buBlip>
                  <a:blip r:embed="rId3"/>
                </a:buBlip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24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1pPr>
              <a:lvl2pPr marL="1588" eaLnBrk="0" hangingPunct="0">
                <a:spcBef>
                  <a:spcPct val="20000"/>
                </a:spcBef>
                <a:buFont typeface="Arial" pitchFamily="34" charset="0"/>
                <a:buChar char="–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20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1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600"/>
                <a:t>5</a:t>
              </a:r>
            </a:p>
          </p:txBody>
        </p:sp>
        <p:sp>
          <p:nvSpPr>
            <p:cNvPr id="91219" name="Text Box 18"/>
            <p:cNvSpPr txBox="1">
              <a:spLocks noChangeArrowheads="1"/>
            </p:cNvSpPr>
            <p:nvPr/>
          </p:nvSpPr>
          <p:spPr bwMode="auto">
            <a:xfrm>
              <a:off x="4635849" y="5176447"/>
              <a:ext cx="49528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42900" indent="-342900" eaLnBrk="0" hangingPunct="0">
                <a:spcBef>
                  <a:spcPct val="20000"/>
                </a:spcBef>
                <a:buSzPct val="120000"/>
                <a:buBlip>
                  <a:blip r:embed="rId3"/>
                </a:buBlip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24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1pPr>
              <a:lvl2pPr marL="1588" eaLnBrk="0" hangingPunct="0">
                <a:spcBef>
                  <a:spcPct val="20000"/>
                </a:spcBef>
                <a:buFont typeface="Arial" pitchFamily="34" charset="0"/>
                <a:buChar char="–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20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1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600"/>
                <a:t>6</a:t>
              </a:r>
            </a:p>
          </p:txBody>
        </p:sp>
        <p:sp>
          <p:nvSpPr>
            <p:cNvPr id="91220" name="Text Box 18"/>
            <p:cNvSpPr txBox="1">
              <a:spLocks noChangeArrowheads="1"/>
            </p:cNvSpPr>
            <p:nvPr/>
          </p:nvSpPr>
          <p:spPr bwMode="auto">
            <a:xfrm>
              <a:off x="5261324" y="5176447"/>
              <a:ext cx="49528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42900" indent="-342900" eaLnBrk="0" hangingPunct="0">
                <a:spcBef>
                  <a:spcPct val="20000"/>
                </a:spcBef>
                <a:buSzPct val="120000"/>
                <a:buBlip>
                  <a:blip r:embed="rId3"/>
                </a:buBlip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24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1pPr>
              <a:lvl2pPr marL="1588" eaLnBrk="0" hangingPunct="0">
                <a:spcBef>
                  <a:spcPct val="20000"/>
                </a:spcBef>
                <a:buFont typeface="Arial" pitchFamily="34" charset="0"/>
                <a:buChar char="–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20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1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600"/>
                <a:t>7</a:t>
              </a:r>
            </a:p>
          </p:txBody>
        </p:sp>
        <p:sp>
          <p:nvSpPr>
            <p:cNvPr id="91221" name="Text Box 18"/>
            <p:cNvSpPr txBox="1">
              <a:spLocks noChangeArrowheads="1"/>
            </p:cNvSpPr>
            <p:nvPr/>
          </p:nvSpPr>
          <p:spPr bwMode="auto">
            <a:xfrm>
              <a:off x="5886799" y="5176447"/>
              <a:ext cx="49528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42900" indent="-342900" eaLnBrk="0" hangingPunct="0">
                <a:spcBef>
                  <a:spcPct val="20000"/>
                </a:spcBef>
                <a:buSzPct val="120000"/>
                <a:buBlip>
                  <a:blip r:embed="rId3"/>
                </a:buBlip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24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1pPr>
              <a:lvl2pPr marL="1588" eaLnBrk="0" hangingPunct="0">
                <a:spcBef>
                  <a:spcPct val="20000"/>
                </a:spcBef>
                <a:buFont typeface="Arial" pitchFamily="34" charset="0"/>
                <a:buChar char="–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20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1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600"/>
                <a:t>8</a:t>
              </a:r>
            </a:p>
          </p:txBody>
        </p:sp>
        <p:sp>
          <p:nvSpPr>
            <p:cNvPr id="91222" name="Text Box 18"/>
            <p:cNvSpPr txBox="1">
              <a:spLocks noChangeArrowheads="1"/>
            </p:cNvSpPr>
            <p:nvPr/>
          </p:nvSpPr>
          <p:spPr bwMode="auto">
            <a:xfrm>
              <a:off x="6514655" y="5176447"/>
              <a:ext cx="49528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42900" indent="-342900" eaLnBrk="0" hangingPunct="0">
                <a:spcBef>
                  <a:spcPct val="20000"/>
                </a:spcBef>
                <a:buSzPct val="120000"/>
                <a:buBlip>
                  <a:blip r:embed="rId3"/>
                </a:buBlip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24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1pPr>
              <a:lvl2pPr marL="1588" eaLnBrk="0" hangingPunct="0">
                <a:spcBef>
                  <a:spcPct val="20000"/>
                </a:spcBef>
                <a:buFont typeface="Arial" pitchFamily="34" charset="0"/>
                <a:buChar char="–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20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1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600"/>
                <a:t>9</a:t>
              </a:r>
            </a:p>
          </p:txBody>
        </p:sp>
        <p:sp>
          <p:nvSpPr>
            <p:cNvPr id="91223" name="Text Box 18"/>
            <p:cNvSpPr txBox="1">
              <a:spLocks noChangeArrowheads="1"/>
            </p:cNvSpPr>
            <p:nvPr/>
          </p:nvSpPr>
          <p:spPr bwMode="auto">
            <a:xfrm>
              <a:off x="7133524" y="5176447"/>
              <a:ext cx="49528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42900" indent="-342900" eaLnBrk="0" hangingPunct="0">
                <a:spcBef>
                  <a:spcPct val="20000"/>
                </a:spcBef>
                <a:buSzPct val="120000"/>
                <a:buBlip>
                  <a:blip r:embed="rId3"/>
                </a:buBlip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24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1pPr>
              <a:lvl2pPr marL="1588" eaLnBrk="0" hangingPunct="0">
                <a:spcBef>
                  <a:spcPct val="20000"/>
                </a:spcBef>
                <a:buFont typeface="Arial" pitchFamily="34" charset="0"/>
                <a:buChar char="–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20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265113" algn="ctr"/>
                  <a:tab pos="893763" algn="ctr"/>
                  <a:tab pos="1520825" algn="ctr"/>
                  <a:tab pos="2147888" algn="ctr"/>
                  <a:tab pos="2774950" algn="ctr"/>
                  <a:tab pos="3413125" algn="ctr"/>
                  <a:tab pos="4040188" algn="ctr"/>
                  <a:tab pos="4667250" algn="ctr"/>
                  <a:tab pos="5294313" algn="ctr"/>
                  <a:tab pos="5922963" algn="ctr"/>
                </a:tabLst>
                <a:defRPr sz="1600">
                  <a:solidFill>
                    <a:srgbClr val="00446A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1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600"/>
                <a:t>10</a:t>
              </a:r>
            </a:p>
          </p:txBody>
        </p:sp>
      </p:grpSp>
      <p:sp>
        <p:nvSpPr>
          <p:cNvPr id="90" name="Rectangle 45"/>
          <p:cNvSpPr/>
          <p:nvPr/>
        </p:nvSpPr>
        <p:spPr bwMode="auto">
          <a:xfrm>
            <a:off x="1900238" y="2386492"/>
            <a:ext cx="146050" cy="146050"/>
          </a:xfrm>
          <a:prstGeom prst="rect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91" name="Rectangle 46"/>
          <p:cNvSpPr/>
          <p:nvPr/>
        </p:nvSpPr>
        <p:spPr bwMode="auto">
          <a:xfrm>
            <a:off x="1900238" y="2673830"/>
            <a:ext cx="146050" cy="146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91212" name="Text Box 12"/>
          <p:cNvSpPr txBox="1">
            <a:spLocks noChangeArrowheads="1"/>
          </p:cNvSpPr>
          <p:nvPr/>
        </p:nvSpPr>
        <p:spPr bwMode="auto">
          <a:xfrm>
            <a:off x="2112341" y="2291242"/>
            <a:ext cx="2019922" cy="32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969963" eaLnBrk="0" hangingPunct="0">
              <a:spcBef>
                <a:spcPct val="20000"/>
              </a:spcBef>
              <a:buSzPct val="120000"/>
              <a:buBlip>
                <a:blip r:embed="rId3"/>
              </a:buBlip>
              <a:defRPr sz="24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996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9963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9963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9963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SzTx/>
              <a:buFontTx/>
              <a:buNone/>
            </a:pPr>
            <a:r>
              <a:rPr lang="en-US" altLang="de-DE" sz="1400"/>
              <a:t>Denosumab (n=2.603)</a:t>
            </a:r>
          </a:p>
        </p:txBody>
      </p:sp>
      <p:sp>
        <p:nvSpPr>
          <p:cNvPr id="91213" name="Text Box 12"/>
          <p:cNvSpPr txBox="1">
            <a:spLocks noChangeArrowheads="1"/>
          </p:cNvSpPr>
          <p:nvPr/>
        </p:nvSpPr>
        <p:spPr bwMode="auto">
          <a:xfrm>
            <a:off x="2112341" y="2578909"/>
            <a:ext cx="2019922" cy="32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969963" eaLnBrk="0" hangingPunct="0">
              <a:spcBef>
                <a:spcPct val="20000"/>
              </a:spcBef>
              <a:buSzPct val="120000"/>
              <a:buBlip>
                <a:blip r:embed="rId3"/>
              </a:buBlip>
              <a:defRPr sz="24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996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9963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9963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9963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SzTx/>
              <a:buFontTx/>
              <a:buNone/>
            </a:pPr>
            <a:r>
              <a:rPr lang="en-US" altLang="de-DE" sz="1400"/>
              <a:t>Zoledronsäure (n=2.579)</a:t>
            </a:r>
          </a:p>
        </p:txBody>
      </p:sp>
      <p:sp>
        <p:nvSpPr>
          <p:cNvPr id="91206" name="Text Box 16"/>
          <p:cNvSpPr txBox="1">
            <a:spLocks noChangeArrowheads="1"/>
          </p:cNvSpPr>
          <p:nvPr/>
        </p:nvSpPr>
        <p:spPr bwMode="auto">
          <a:xfrm rot="-5400000">
            <a:off x="-1121568" y="3785873"/>
            <a:ext cx="37385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SzPct val="120000"/>
              <a:buBlip>
                <a:blip r:embed="rId3"/>
              </a:buBlip>
              <a:defRPr sz="24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de-DE" sz="1200" dirty="0" err="1"/>
              <a:t>Patients</a:t>
            </a:r>
            <a:r>
              <a:rPr lang="de-DE" altLang="de-DE" sz="1200" dirty="0"/>
              <a:t>, %</a:t>
            </a:r>
            <a:endParaRPr lang="en-US" altLang="de-DE" sz="1200" dirty="0"/>
          </a:p>
        </p:txBody>
      </p:sp>
      <p:sp>
        <p:nvSpPr>
          <p:cNvPr id="91207" name="Title 1"/>
          <p:cNvSpPr>
            <a:spLocks noGrp="1"/>
          </p:cNvSpPr>
          <p:nvPr>
            <p:ph type="title"/>
          </p:nvPr>
        </p:nvSpPr>
        <p:spPr>
          <a:xfrm>
            <a:off x="458788" y="136525"/>
            <a:ext cx="8547100" cy="1143000"/>
          </a:xfrm>
        </p:spPr>
        <p:txBody>
          <a:bodyPr/>
          <a:lstStyle/>
          <a:p>
            <a:r>
              <a:rPr lang="en-GB" altLang="de-DE" dirty="0"/>
              <a:t>Longer, better Quality of Life in patients with denosumab </a:t>
            </a:r>
          </a:p>
        </p:txBody>
      </p:sp>
      <p:sp>
        <p:nvSpPr>
          <p:cNvPr id="91208" name="Text Box 25"/>
          <p:cNvSpPr txBox="1">
            <a:spLocks noChangeArrowheads="1"/>
          </p:cNvSpPr>
          <p:nvPr/>
        </p:nvSpPr>
        <p:spPr bwMode="auto">
          <a:xfrm>
            <a:off x="455613" y="5751321"/>
            <a:ext cx="487203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SzPct val="120000"/>
              <a:buBlip>
                <a:blip r:embed="rId3"/>
              </a:buBlip>
              <a:defRPr sz="24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46A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de-DE" sz="1400" b="1" i="1" dirty="0">
                <a:solidFill>
                  <a:srgbClr val="E25326"/>
                </a:solidFill>
              </a:rPr>
              <a:t>p</a:t>
            </a:r>
            <a:r>
              <a:rPr lang="en-US" altLang="de-DE" sz="1400" b="1" dirty="0">
                <a:solidFill>
                  <a:srgbClr val="E25326"/>
                </a:solidFill>
              </a:rPr>
              <a:t>=0,005</a:t>
            </a:r>
          </a:p>
        </p:txBody>
      </p:sp>
      <p:sp>
        <p:nvSpPr>
          <p:cNvPr id="89" name="Rectangle 88"/>
          <p:cNvSpPr/>
          <p:nvPr/>
        </p:nvSpPr>
        <p:spPr>
          <a:xfrm>
            <a:off x="7668344" y="-26988"/>
            <a:ext cx="1475223" cy="404813"/>
          </a:xfrm>
          <a:prstGeom prst="rect">
            <a:avLst/>
          </a:prstGeom>
          <a:solidFill>
            <a:srgbClr val="E2532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b="1" dirty="0">
                <a:solidFill>
                  <a:srgbClr val="FFFFFF"/>
                </a:solidFill>
              </a:rPr>
              <a:t>Int. </a:t>
            </a:r>
            <a:r>
              <a:rPr lang="de-DE" sz="1200" b="1" dirty="0" err="1">
                <a:solidFill>
                  <a:srgbClr val="FFFFFF"/>
                </a:solidFill>
              </a:rPr>
              <a:t>analysis</a:t>
            </a:r>
            <a:endParaRPr lang="de-DE" sz="1200" b="1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de-DE" sz="1200" b="1" dirty="0">
                <a:solidFill>
                  <a:srgbClr val="FFFFFF"/>
                </a:solidFill>
              </a:rPr>
              <a:t>solid </a:t>
            </a:r>
            <a:r>
              <a:rPr lang="de-DE" sz="1200" b="1" dirty="0" err="1">
                <a:solidFill>
                  <a:srgbClr val="FFFFFF"/>
                </a:solidFill>
              </a:rPr>
              <a:t>tumors</a:t>
            </a:r>
            <a:endParaRPr lang="de-DE" sz="1200" b="1" dirty="0">
              <a:solidFill>
                <a:srgbClr val="FFFFFF"/>
              </a:solidFill>
            </a:endParaRPr>
          </a:p>
        </p:txBody>
      </p:sp>
      <p:sp>
        <p:nvSpPr>
          <p:cNvPr id="92" name="AutoShape 27"/>
          <p:cNvSpPr>
            <a:spLocks noChangeArrowheads="1"/>
          </p:cNvSpPr>
          <p:nvPr/>
        </p:nvSpPr>
        <p:spPr bwMode="auto">
          <a:xfrm>
            <a:off x="4439479" y="2064994"/>
            <a:ext cx="1131128" cy="869950"/>
          </a:xfrm>
          <a:prstGeom prst="downArrow">
            <a:avLst>
              <a:gd name="adj1" fmla="val 50000"/>
              <a:gd name="adj2" fmla="val 2673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>
                <a:solidFill>
                  <a:srgbClr val="FFFFFF"/>
                </a:solidFill>
                <a:latin typeface="+mn-lt"/>
                <a:cs typeface="Arial" charset="0"/>
              </a:rPr>
              <a:t>4,1%</a:t>
            </a:r>
            <a:endParaRPr lang="en-US" sz="1400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8C44370-A286-4668-AAA6-39A0B73FC67F}"/>
              </a:ext>
            </a:extLst>
          </p:cNvPr>
          <p:cNvSpPr/>
          <p:nvPr/>
        </p:nvSpPr>
        <p:spPr>
          <a:xfrm>
            <a:off x="5383032" y="2293919"/>
            <a:ext cx="22300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de-DE" sz="1400" dirty="0">
                <a:solidFill>
                  <a:srgbClr val="00446A"/>
                </a:solidFill>
                <a:latin typeface="Arial" pitchFamily="34" charset="0"/>
              </a:rPr>
              <a:t>Median relative difference</a:t>
            </a:r>
          </a:p>
        </p:txBody>
      </p:sp>
    </p:spTree>
    <p:extLst>
      <p:ext uri="{BB962C8B-B14F-4D97-AF65-F5344CB8AC3E}">
        <p14:creationId xmlns:p14="http://schemas.microsoft.com/office/powerpoint/2010/main" val="237838205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altLang="de-DE" dirty="0">
                <a:cs typeface="Arial" pitchFamily="34" charset="0"/>
              </a:rPr>
              <a:t>Integrierte Analysis</a:t>
            </a:r>
            <a:endParaRPr lang="en-US" altLang="de-DE" dirty="0">
              <a:cs typeface="Arial" pitchFamily="34" charset="0"/>
            </a:endParaRPr>
          </a:p>
          <a:p>
            <a:pPr lvl="2"/>
            <a:r>
              <a:rPr lang="en-US" altLang="de-DE" sz="2400" dirty="0">
                <a:cs typeface="Arial" pitchFamily="34" charset="0"/>
              </a:rPr>
              <a:t>Pain and </a:t>
            </a:r>
            <a:r>
              <a:rPr lang="en-US" altLang="de-DE" sz="2400" dirty="0" err="1">
                <a:cs typeface="Arial" pitchFamily="34" charset="0"/>
              </a:rPr>
              <a:t>analgetics</a:t>
            </a:r>
            <a:r>
              <a:rPr lang="en-US" altLang="de-DE" sz="2400" dirty="0">
                <a:cs typeface="Arial" pitchFamily="34" charset="0"/>
              </a:rPr>
              <a:t> use</a:t>
            </a:r>
          </a:p>
          <a:p>
            <a:endParaRPr lang="en-US" altLang="de-DE" dirty="0">
              <a:cs typeface="Arial" pitchFamily="34" charset="0"/>
            </a:endParaRPr>
          </a:p>
          <a:p>
            <a:endParaRPr lang="en-US" altLang="de-DE" dirty="0">
              <a:cs typeface="Arial" pitchFamily="34" charset="0"/>
            </a:endParaRPr>
          </a:p>
          <a:p>
            <a:r>
              <a:rPr lang="en-US" altLang="de-DE" dirty="0">
                <a:cs typeface="Arial" pitchFamily="34" charset="0"/>
              </a:rPr>
              <a:t>Post-hoc-analysis of the subgroup “solid tumors”</a:t>
            </a:r>
          </a:p>
          <a:p>
            <a:pPr lvl="2"/>
            <a:r>
              <a:rPr lang="en-US" altLang="de-DE" sz="2400" dirty="0">
                <a:cs typeface="Arial" pitchFamily="34" charset="0"/>
              </a:rPr>
              <a:t>Pain, pain interference, </a:t>
            </a:r>
            <a:r>
              <a:rPr lang="en-US" altLang="de-DE" sz="2400" dirty="0" err="1">
                <a:cs typeface="Arial" pitchFamily="34" charset="0"/>
              </a:rPr>
              <a:t>analgetic</a:t>
            </a:r>
            <a:r>
              <a:rPr lang="en-US" altLang="de-DE" sz="2400" dirty="0">
                <a:cs typeface="Arial" pitchFamily="34" charset="0"/>
              </a:rPr>
              <a:t> use and </a:t>
            </a:r>
            <a:r>
              <a:rPr lang="en-US" altLang="de-DE" sz="2400" dirty="0" err="1">
                <a:cs typeface="Arial" pitchFamily="34" charset="0"/>
              </a:rPr>
              <a:t>aulity</a:t>
            </a:r>
            <a:r>
              <a:rPr lang="en-US" altLang="de-DE" sz="2400" dirty="0">
                <a:cs typeface="Arial" pitchFamily="34" charset="0"/>
              </a:rPr>
              <a:t> of life</a:t>
            </a:r>
            <a:endParaRPr lang="de-DE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ext Box 2"/>
          <p:cNvSpPr txBox="1">
            <a:spLocks noChangeArrowheads="1"/>
          </p:cNvSpPr>
          <p:nvPr/>
        </p:nvSpPr>
        <p:spPr bwMode="auto">
          <a:xfrm>
            <a:off x="6960182" y="4899530"/>
            <a:ext cx="905280" cy="36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6" tIns="45708" rIns="91416" bIns="45708">
            <a:spAutoFit/>
          </a:bodyPr>
          <a:lstStyle/>
          <a:p>
            <a:pPr marL="0" marR="0" lvl="0" indent="0" algn="l" defTabSz="914251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Pre-planned integrated analysis of 3 pivotal trials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448175" y="3573016"/>
            <a:ext cx="4413250" cy="641050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square" lIns="86210" tIns="43105" rIns="86210" bIns="43105">
            <a:spAutoFit/>
          </a:bodyPr>
          <a:lstStyle/>
          <a:p>
            <a:pPr marL="0" marR="0" lvl="0" indent="0" algn="l" defTabSz="8620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Zoledronic acid 4 mg IV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placebo SC every 4 weeks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 = 2861  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4572000" y="1484784"/>
            <a:ext cx="4292600" cy="641050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square" lIns="86210" tIns="43105" rIns="86210" bIns="43105">
            <a:spAutoFit/>
          </a:bodyPr>
          <a:lstStyle/>
          <a:p>
            <a:pPr marL="0" marR="0" lvl="0" indent="0" algn="l" defTabSz="8620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Denosumab 120 mg SC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placebo IV every 4 weeks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 = 2862 </a:t>
            </a:r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>
            <a:off x="4211960" y="2924944"/>
            <a:ext cx="4514074" cy="542925"/>
          </a:xfrm>
          <a:custGeom>
            <a:avLst/>
            <a:gdLst>
              <a:gd name="T0" fmla="*/ 0 w 3982"/>
              <a:gd name="T1" fmla="*/ 0 h 1133"/>
              <a:gd name="T2" fmla="*/ 346006 w 3982"/>
              <a:gd name="T3" fmla="*/ 542925 h 1133"/>
              <a:gd name="T4" fmla="*/ 4851400 w 3982"/>
              <a:gd name="T5" fmla="*/ 542925 h 1133"/>
              <a:gd name="T6" fmla="*/ 0 60000 65536"/>
              <a:gd name="T7" fmla="*/ 0 60000 65536"/>
              <a:gd name="T8" fmla="*/ 0 60000 65536"/>
              <a:gd name="T9" fmla="*/ 0 w 3982"/>
              <a:gd name="T10" fmla="*/ 0 h 1133"/>
              <a:gd name="T11" fmla="*/ 3982 w 3982"/>
              <a:gd name="T12" fmla="*/ 1133 h 11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2" h="1133">
                <a:moveTo>
                  <a:pt x="0" y="0"/>
                </a:moveTo>
                <a:lnTo>
                  <a:pt x="284" y="1133"/>
                </a:lnTo>
                <a:lnTo>
                  <a:pt x="3982" y="1133"/>
                </a:lnTo>
              </a:path>
            </a:pathLst>
          </a:custGeom>
          <a:noFill/>
          <a:ln w="76200" cmpd="sng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>
            <a:off x="3779912" y="2132856"/>
            <a:ext cx="4962842" cy="775214"/>
          </a:xfrm>
          <a:custGeom>
            <a:avLst/>
            <a:gdLst>
              <a:gd name="T0" fmla="*/ 0 w 4373"/>
              <a:gd name="T1" fmla="*/ 592137 h 1133"/>
              <a:gd name="T2" fmla="*/ 477777 w 4373"/>
              <a:gd name="T3" fmla="*/ 592137 h 1133"/>
              <a:gd name="T4" fmla="*/ 824807 w 4373"/>
              <a:gd name="T5" fmla="*/ 0 h 1133"/>
              <a:gd name="T6" fmla="*/ 5343525 w 4373"/>
              <a:gd name="T7" fmla="*/ 0 h 1133"/>
              <a:gd name="T8" fmla="*/ 0 60000 65536"/>
              <a:gd name="T9" fmla="*/ 0 60000 65536"/>
              <a:gd name="T10" fmla="*/ 0 60000 65536"/>
              <a:gd name="T11" fmla="*/ 0 60000 65536"/>
              <a:gd name="T12" fmla="*/ 0 w 4373"/>
              <a:gd name="T13" fmla="*/ 0 h 1133"/>
              <a:gd name="T14" fmla="*/ 4373 w 4373"/>
              <a:gd name="T15" fmla="*/ 1133 h 1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73" h="1133">
                <a:moveTo>
                  <a:pt x="0" y="1133"/>
                </a:moveTo>
                <a:lnTo>
                  <a:pt x="391" y="1133"/>
                </a:lnTo>
                <a:lnTo>
                  <a:pt x="675" y="0"/>
                </a:lnTo>
                <a:lnTo>
                  <a:pt x="4373" y="0"/>
                </a:lnTo>
              </a:path>
            </a:pathLst>
          </a:custGeom>
          <a:noFill/>
          <a:ln w="76200" cmpd="sng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497387" y="2636912"/>
            <a:ext cx="4646613" cy="51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210" tIns="43105" rIns="86210" bIns="43105">
            <a:spAutoFit/>
          </a:bodyPr>
          <a:lstStyle/>
          <a:p>
            <a:pPr marL="0" marR="0" lvl="0" indent="0" algn="l" defTabSz="8620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Recommended: Daily supplementation with calcium (≥500 mg) and vitamin D (≥400 U)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52438" y="1790701"/>
            <a:ext cx="3338512" cy="2502396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227" marR="0" lvl="0" indent="-121227" algn="l" defTabSz="914251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>
                <a:srgbClr val="00446A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 Inclusion Criteria</a:t>
            </a:r>
          </a:p>
          <a:p>
            <a:pPr marL="114300" marR="0" lvl="0" indent="-114300" algn="l" defTabSz="862013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Adults with breast, prostate, other solid tumours, or multiple myeloma and ≥ 1  bone metastasis / lesion</a:t>
            </a:r>
          </a:p>
          <a:p>
            <a:pPr marL="114300" marR="0" lvl="0" indent="-114300" algn="l" defTabSz="862013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 Exclusion Criteria</a:t>
            </a:r>
          </a:p>
          <a:p>
            <a:pPr marL="114300" marR="0" lvl="0" indent="-114300" algn="l" defTabSz="862013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No current or prior IV bisphosphonate administration for treatment of bone metastases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5094" y="4956170"/>
            <a:ext cx="81264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41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*IV product dose adjusted for baseline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41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creatinine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41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clearance and subsequent dose intervals determined by serum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41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creatinine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41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(per zoledronic acid label).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41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**Superiority as secondary efficacy endpoints were evaluated only if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41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noninferiority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41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was demonstrated.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2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1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2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1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2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2588" y="6599140"/>
            <a:ext cx="4926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Lipton A, et al.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Eur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J Cancer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2012;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48:3082-92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1A7FF4-1834-4401-9B8C-501FF6C11028}"/>
              </a:ext>
            </a:extLst>
          </p:cNvPr>
          <p:cNvSpPr/>
          <p:nvPr/>
        </p:nvSpPr>
        <p:spPr>
          <a:xfrm>
            <a:off x="7668344" y="-4954"/>
            <a:ext cx="1475223" cy="404813"/>
          </a:xfrm>
          <a:prstGeom prst="rect">
            <a:avLst/>
          </a:prstGeom>
          <a:solidFill>
            <a:srgbClr val="E2532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b="1" dirty="0">
                <a:solidFill>
                  <a:srgbClr val="FFFFFF"/>
                </a:solidFill>
              </a:rPr>
              <a:t>Int. </a:t>
            </a:r>
            <a:r>
              <a:rPr lang="de-DE" sz="1600" b="1" dirty="0" err="1">
                <a:solidFill>
                  <a:srgbClr val="FFFFFF"/>
                </a:solidFill>
              </a:rPr>
              <a:t>analysis</a:t>
            </a:r>
            <a:endParaRPr lang="de-DE" sz="1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noProof="0" dirty="0"/>
              <a:t>Study design </a:t>
            </a:r>
            <a:r>
              <a:rPr lang="en-US" dirty="0"/>
              <a:t>of pivotal trials in SRE prevention</a:t>
            </a:r>
            <a:endParaRPr lang="en-US" noProof="0" dirty="0"/>
          </a:p>
        </p:txBody>
      </p:sp>
      <p:sp>
        <p:nvSpPr>
          <p:cNvPr id="72" name="Textplatzhalter 54"/>
          <p:cNvSpPr>
            <a:spLocks noGrp="1"/>
          </p:cNvSpPr>
          <p:nvPr>
            <p:ph type="body" sz="quarter" idx="11"/>
          </p:nvPr>
        </p:nvSpPr>
        <p:spPr>
          <a:xfrm>
            <a:off x="107504" y="6165304"/>
            <a:ext cx="7372350" cy="61277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446A"/>
                </a:solidFill>
                <a:latin typeface="Arial"/>
              </a:rPr>
              <a:t>Lipton A, et al. </a:t>
            </a:r>
            <a:r>
              <a:rPr lang="en-US" i="1" dirty="0">
                <a:solidFill>
                  <a:srgbClr val="00446A"/>
                </a:solidFill>
                <a:latin typeface="Arial"/>
              </a:rPr>
              <a:t>Eur J Cancer </a:t>
            </a:r>
            <a:r>
              <a:rPr lang="en-US" dirty="0">
                <a:solidFill>
                  <a:srgbClr val="00446A"/>
                </a:solidFill>
                <a:latin typeface="Arial"/>
              </a:rPr>
              <a:t>2012;</a:t>
            </a:r>
            <a:r>
              <a:rPr lang="en-GB" dirty="0">
                <a:solidFill>
                  <a:srgbClr val="00446A"/>
                </a:solidFill>
                <a:latin typeface="Arial"/>
              </a:rPr>
              <a:t>48:3082-92</a:t>
            </a:r>
            <a:r>
              <a:rPr lang="en-US" dirty="0">
                <a:solidFill>
                  <a:srgbClr val="00446A"/>
                </a:solidFill>
                <a:latin typeface="Arial"/>
              </a:rPr>
              <a:t>.</a:t>
            </a:r>
            <a:endParaRPr lang="en-US" dirty="0"/>
          </a:p>
        </p:txBody>
      </p:sp>
      <p:sp>
        <p:nvSpPr>
          <p:cNvPr id="9219" name="Text Box 59"/>
          <p:cNvSpPr txBox="1">
            <a:spLocks noChangeArrowheads="1"/>
          </p:cNvSpPr>
          <p:nvPr/>
        </p:nvSpPr>
        <p:spPr bwMode="auto">
          <a:xfrm>
            <a:off x="4524378" y="5485486"/>
            <a:ext cx="547688" cy="10239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Primary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Analysis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Date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Cut-off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Date*</a:t>
            </a:r>
            <a:endParaRPr kumimoji="0" lang="en-US" sz="14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invGray">
          <a:xfrm>
            <a:off x="1117922" y="1656804"/>
            <a:ext cx="274638" cy="2865437"/>
          </a:xfrm>
          <a:prstGeom prst="roundRect">
            <a:avLst/>
          </a:prstGeom>
          <a:gradFill>
            <a:gsLst>
              <a:gs pos="0">
                <a:srgbClr val="00253F"/>
              </a:gs>
              <a:gs pos="50000">
                <a:srgbClr val="00395E"/>
              </a:gs>
              <a:gs pos="100000">
                <a:srgbClr val="004672"/>
              </a:gs>
            </a:gsLst>
            <a:lin ang="16200000" scaled="0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R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O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L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L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M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T</a:t>
            </a:r>
          </a:p>
        </p:txBody>
      </p:sp>
      <p:sp>
        <p:nvSpPr>
          <p:cNvPr id="9221" name="Line 26"/>
          <p:cNvSpPr>
            <a:spLocks noChangeShapeType="1"/>
          </p:cNvSpPr>
          <p:nvPr/>
        </p:nvSpPr>
        <p:spPr bwMode="auto">
          <a:xfrm>
            <a:off x="285720" y="5456911"/>
            <a:ext cx="349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222" name="Line 27"/>
          <p:cNvSpPr>
            <a:spLocks noChangeShapeType="1"/>
          </p:cNvSpPr>
          <p:nvPr/>
        </p:nvSpPr>
        <p:spPr bwMode="auto">
          <a:xfrm>
            <a:off x="3924622" y="5456911"/>
            <a:ext cx="41132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223" name="Line 28"/>
          <p:cNvSpPr>
            <a:spLocks noChangeShapeType="1"/>
          </p:cNvSpPr>
          <p:nvPr/>
        </p:nvSpPr>
        <p:spPr bwMode="auto">
          <a:xfrm>
            <a:off x="8144197" y="5456911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224" name="Line 29"/>
          <p:cNvSpPr>
            <a:spLocks noChangeShapeType="1"/>
          </p:cNvSpPr>
          <p:nvPr/>
        </p:nvSpPr>
        <p:spPr bwMode="auto">
          <a:xfrm>
            <a:off x="285720" y="5055274"/>
            <a:ext cx="0" cy="63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225" name="Line 30"/>
          <p:cNvSpPr>
            <a:spLocks noChangeShapeType="1"/>
          </p:cNvSpPr>
          <p:nvPr/>
        </p:nvSpPr>
        <p:spPr bwMode="auto">
          <a:xfrm>
            <a:off x="1000100" y="5055274"/>
            <a:ext cx="0" cy="63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226" name="Line 31"/>
          <p:cNvSpPr>
            <a:spLocks noChangeShapeType="1"/>
          </p:cNvSpPr>
          <p:nvPr/>
        </p:nvSpPr>
        <p:spPr bwMode="auto">
          <a:xfrm>
            <a:off x="5937572" y="5055274"/>
            <a:ext cx="0" cy="63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227" name="Line 32"/>
          <p:cNvSpPr>
            <a:spLocks noChangeShapeType="1"/>
          </p:cNvSpPr>
          <p:nvPr/>
        </p:nvSpPr>
        <p:spPr bwMode="auto">
          <a:xfrm>
            <a:off x="8649022" y="5055274"/>
            <a:ext cx="0" cy="63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228" name="Line 33"/>
          <p:cNvSpPr>
            <a:spLocks noChangeShapeType="1"/>
          </p:cNvSpPr>
          <p:nvPr/>
        </p:nvSpPr>
        <p:spPr bwMode="auto">
          <a:xfrm flipH="1">
            <a:off x="3667447" y="5260061"/>
            <a:ext cx="244475" cy="393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229" name="Line 34"/>
          <p:cNvSpPr>
            <a:spLocks noChangeShapeType="1"/>
          </p:cNvSpPr>
          <p:nvPr/>
        </p:nvSpPr>
        <p:spPr bwMode="auto">
          <a:xfrm flipH="1">
            <a:off x="3772222" y="5260061"/>
            <a:ext cx="244475" cy="393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230" name="Line 35"/>
          <p:cNvSpPr>
            <a:spLocks noChangeShapeType="1"/>
          </p:cNvSpPr>
          <p:nvPr/>
        </p:nvSpPr>
        <p:spPr bwMode="auto">
          <a:xfrm flipH="1">
            <a:off x="7910835" y="5260061"/>
            <a:ext cx="244475" cy="393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231" name="Line 36"/>
          <p:cNvSpPr>
            <a:spLocks noChangeShapeType="1"/>
          </p:cNvSpPr>
          <p:nvPr/>
        </p:nvSpPr>
        <p:spPr bwMode="auto">
          <a:xfrm flipH="1">
            <a:off x="8015610" y="5260061"/>
            <a:ext cx="244475" cy="393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232" name="Line 38"/>
          <p:cNvSpPr>
            <a:spLocks noChangeShapeType="1"/>
          </p:cNvSpPr>
          <p:nvPr/>
        </p:nvSpPr>
        <p:spPr bwMode="auto">
          <a:xfrm>
            <a:off x="1951360" y="5185449"/>
            <a:ext cx="0" cy="212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233" name="Line 39"/>
          <p:cNvSpPr>
            <a:spLocks noChangeShapeType="1"/>
          </p:cNvSpPr>
          <p:nvPr/>
        </p:nvSpPr>
        <p:spPr bwMode="auto">
          <a:xfrm>
            <a:off x="2440310" y="5185449"/>
            <a:ext cx="0" cy="212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234" name="Line 40"/>
          <p:cNvSpPr>
            <a:spLocks noChangeShapeType="1"/>
          </p:cNvSpPr>
          <p:nvPr/>
        </p:nvSpPr>
        <p:spPr bwMode="auto">
          <a:xfrm>
            <a:off x="2934022" y="5185449"/>
            <a:ext cx="0" cy="212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235" name="Line 41"/>
          <p:cNvSpPr>
            <a:spLocks noChangeShapeType="1"/>
          </p:cNvSpPr>
          <p:nvPr/>
        </p:nvSpPr>
        <p:spPr bwMode="auto">
          <a:xfrm>
            <a:off x="3435672" y="5185449"/>
            <a:ext cx="0" cy="212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236" name="Line 42"/>
          <p:cNvSpPr>
            <a:spLocks noChangeShapeType="1"/>
          </p:cNvSpPr>
          <p:nvPr/>
        </p:nvSpPr>
        <p:spPr bwMode="auto">
          <a:xfrm>
            <a:off x="4221485" y="5185449"/>
            <a:ext cx="0" cy="212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237" name="Line 43"/>
          <p:cNvSpPr>
            <a:spLocks noChangeShapeType="1"/>
          </p:cNvSpPr>
          <p:nvPr/>
        </p:nvSpPr>
        <p:spPr bwMode="auto">
          <a:xfrm>
            <a:off x="4786314" y="5185449"/>
            <a:ext cx="0" cy="212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238" name="Line 44"/>
          <p:cNvSpPr>
            <a:spLocks noChangeShapeType="1"/>
          </p:cNvSpPr>
          <p:nvPr/>
        </p:nvSpPr>
        <p:spPr bwMode="auto">
          <a:xfrm>
            <a:off x="5204147" y="5185449"/>
            <a:ext cx="0" cy="212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239" name="Line 45"/>
          <p:cNvSpPr>
            <a:spLocks noChangeShapeType="1"/>
          </p:cNvSpPr>
          <p:nvPr/>
        </p:nvSpPr>
        <p:spPr bwMode="auto">
          <a:xfrm>
            <a:off x="5705797" y="5185449"/>
            <a:ext cx="0" cy="212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240" name="Line 46"/>
          <p:cNvSpPr>
            <a:spLocks noChangeShapeType="1"/>
          </p:cNvSpPr>
          <p:nvPr/>
        </p:nvSpPr>
        <p:spPr bwMode="auto">
          <a:xfrm>
            <a:off x="6197922" y="5185449"/>
            <a:ext cx="0" cy="212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241" name="Line 47"/>
          <p:cNvSpPr>
            <a:spLocks noChangeShapeType="1"/>
          </p:cNvSpPr>
          <p:nvPr/>
        </p:nvSpPr>
        <p:spPr bwMode="auto">
          <a:xfrm>
            <a:off x="6686872" y="5185449"/>
            <a:ext cx="0" cy="212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242" name="Line 48"/>
          <p:cNvSpPr>
            <a:spLocks noChangeShapeType="1"/>
          </p:cNvSpPr>
          <p:nvPr/>
        </p:nvSpPr>
        <p:spPr bwMode="auto">
          <a:xfrm>
            <a:off x="7180585" y="5185449"/>
            <a:ext cx="0" cy="212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243" name="Line 49"/>
          <p:cNvSpPr>
            <a:spLocks noChangeShapeType="1"/>
          </p:cNvSpPr>
          <p:nvPr/>
        </p:nvSpPr>
        <p:spPr bwMode="auto">
          <a:xfrm>
            <a:off x="7682235" y="5185449"/>
            <a:ext cx="0" cy="212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244" name="Line 50"/>
          <p:cNvSpPr>
            <a:spLocks noChangeShapeType="1"/>
          </p:cNvSpPr>
          <p:nvPr/>
        </p:nvSpPr>
        <p:spPr bwMode="auto">
          <a:xfrm>
            <a:off x="8420422" y="5185449"/>
            <a:ext cx="0" cy="212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245" name="Text Box 51"/>
          <p:cNvSpPr txBox="1">
            <a:spLocks noChangeArrowheads="1"/>
          </p:cNvSpPr>
          <p:nvPr/>
        </p:nvSpPr>
        <p:spPr bwMode="auto">
          <a:xfrm>
            <a:off x="318603" y="4926686"/>
            <a:ext cx="662041" cy="20467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Screening</a:t>
            </a:r>
          </a:p>
        </p:txBody>
      </p:sp>
      <p:sp>
        <p:nvSpPr>
          <p:cNvPr id="9246" name="Text Box 52"/>
          <p:cNvSpPr txBox="1">
            <a:spLocks noChangeArrowheads="1"/>
          </p:cNvSpPr>
          <p:nvPr/>
        </p:nvSpPr>
        <p:spPr bwMode="auto">
          <a:xfrm>
            <a:off x="285720" y="5224593"/>
            <a:ext cx="682880" cy="20467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≤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4 weeks</a:t>
            </a:r>
          </a:p>
        </p:txBody>
      </p:sp>
      <p:sp>
        <p:nvSpPr>
          <p:cNvPr id="9247" name="Text Box 53"/>
          <p:cNvSpPr txBox="1">
            <a:spLocks noChangeArrowheads="1"/>
          </p:cNvSpPr>
          <p:nvPr/>
        </p:nvSpPr>
        <p:spPr bwMode="auto">
          <a:xfrm>
            <a:off x="1071537" y="5218989"/>
            <a:ext cx="577082" cy="20467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≤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8 days</a:t>
            </a:r>
          </a:p>
        </p:txBody>
      </p:sp>
      <p:sp>
        <p:nvSpPr>
          <p:cNvPr id="9248" name="Text Box 54"/>
          <p:cNvSpPr txBox="1">
            <a:spLocks noChangeArrowheads="1"/>
          </p:cNvSpPr>
          <p:nvPr/>
        </p:nvSpPr>
        <p:spPr bwMode="auto">
          <a:xfrm>
            <a:off x="1759272" y="5533111"/>
            <a:ext cx="384721" cy="40934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Study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Day 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249" name="Text Box 55"/>
          <p:cNvSpPr txBox="1">
            <a:spLocks noChangeArrowheads="1"/>
          </p:cNvSpPr>
          <p:nvPr/>
        </p:nvSpPr>
        <p:spPr bwMode="auto">
          <a:xfrm>
            <a:off x="2252985" y="5533111"/>
            <a:ext cx="374141" cy="40934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Week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5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250" name="Text Box 56"/>
          <p:cNvSpPr txBox="1">
            <a:spLocks noChangeArrowheads="1"/>
          </p:cNvSpPr>
          <p:nvPr/>
        </p:nvSpPr>
        <p:spPr bwMode="auto">
          <a:xfrm>
            <a:off x="2743522" y="5533111"/>
            <a:ext cx="374141" cy="40934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Week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9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251" name="Text Box 57"/>
          <p:cNvSpPr txBox="1">
            <a:spLocks noChangeArrowheads="1"/>
          </p:cNvSpPr>
          <p:nvPr/>
        </p:nvSpPr>
        <p:spPr bwMode="auto">
          <a:xfrm>
            <a:off x="3191197" y="5533111"/>
            <a:ext cx="463268" cy="61401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Week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13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+ Q4W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252" name="Text Box 58"/>
          <p:cNvSpPr txBox="1">
            <a:spLocks noChangeArrowheads="1"/>
          </p:cNvSpPr>
          <p:nvPr/>
        </p:nvSpPr>
        <p:spPr bwMode="auto">
          <a:xfrm>
            <a:off x="3935735" y="5533111"/>
            <a:ext cx="488916" cy="40934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Blinded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Q4W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253" name="Text Box 60"/>
          <p:cNvSpPr txBox="1">
            <a:spLocks noChangeArrowheads="1"/>
          </p:cNvSpPr>
          <p:nvPr/>
        </p:nvSpPr>
        <p:spPr bwMode="auto">
          <a:xfrm>
            <a:off x="5226372" y="5533111"/>
            <a:ext cx="488916" cy="40934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Blinded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 Q4W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254" name="Text Box 61"/>
          <p:cNvSpPr txBox="1">
            <a:spLocks noChangeArrowheads="1"/>
          </p:cNvSpPr>
          <p:nvPr/>
        </p:nvSpPr>
        <p:spPr bwMode="auto">
          <a:xfrm>
            <a:off x="5602610" y="5733136"/>
            <a:ext cx="670055" cy="40934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End of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Blinded IP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255" name="Text Box 62"/>
          <p:cNvSpPr txBox="1">
            <a:spLocks noChangeArrowheads="1"/>
          </p:cNvSpPr>
          <p:nvPr/>
        </p:nvSpPr>
        <p:spPr bwMode="auto">
          <a:xfrm>
            <a:off x="6374135" y="5733136"/>
            <a:ext cx="1845057" cy="40934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Denosumab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 Q4W or 2-year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follow-up (Q12W)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256" name="Text Box 64"/>
          <p:cNvSpPr txBox="1">
            <a:spLocks noChangeArrowheads="1"/>
          </p:cNvSpPr>
          <p:nvPr/>
        </p:nvSpPr>
        <p:spPr bwMode="auto">
          <a:xfrm>
            <a:off x="2665735" y="4926686"/>
            <a:ext cx="1654427" cy="20467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Blinded Treatment Phase</a:t>
            </a:r>
          </a:p>
        </p:txBody>
      </p:sp>
      <p:sp>
        <p:nvSpPr>
          <p:cNvPr id="9257" name="Text Box 65"/>
          <p:cNvSpPr txBox="1">
            <a:spLocks noChangeArrowheads="1"/>
          </p:cNvSpPr>
          <p:nvPr/>
        </p:nvSpPr>
        <p:spPr bwMode="auto">
          <a:xfrm>
            <a:off x="6458272" y="4725074"/>
            <a:ext cx="1933350" cy="40934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Open-Label Treatment Phase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OR Survival Follow-up</a:t>
            </a:r>
          </a:p>
        </p:txBody>
      </p:sp>
      <p:sp>
        <p:nvSpPr>
          <p:cNvPr id="9258" name="Text Box 66"/>
          <p:cNvSpPr txBox="1">
            <a:spLocks noChangeArrowheads="1"/>
          </p:cNvSpPr>
          <p:nvPr/>
        </p:nvSpPr>
        <p:spPr bwMode="auto">
          <a:xfrm>
            <a:off x="100335" y="5733136"/>
            <a:ext cx="583493" cy="61401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Informed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Consent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Signed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259" name="Text Box 67"/>
          <p:cNvSpPr txBox="1">
            <a:spLocks noChangeArrowheads="1"/>
          </p:cNvSpPr>
          <p:nvPr/>
        </p:nvSpPr>
        <p:spPr bwMode="auto">
          <a:xfrm>
            <a:off x="719460" y="5733136"/>
            <a:ext cx="981038" cy="20467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Randomization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260" name="Text Box 5"/>
          <p:cNvSpPr txBox="1">
            <a:spLocks noChangeArrowheads="1"/>
          </p:cNvSpPr>
          <p:nvPr/>
        </p:nvSpPr>
        <p:spPr bwMode="invGray">
          <a:xfrm>
            <a:off x="435297" y="1656804"/>
            <a:ext cx="274638" cy="2865437"/>
          </a:xfrm>
          <a:prstGeom prst="roundRect">
            <a:avLst/>
          </a:prstGeom>
          <a:gradFill>
            <a:gsLst>
              <a:gs pos="0">
                <a:srgbClr val="00253F"/>
              </a:gs>
              <a:gs pos="50000">
                <a:srgbClr val="00395E"/>
              </a:gs>
              <a:gs pos="100000">
                <a:srgbClr val="004672"/>
              </a:gs>
            </a:gsLst>
            <a:lin ang="16200000" scaled="0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C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G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</a:b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9261" name="Text Box 7"/>
          <p:cNvSpPr txBox="1">
            <a:spLocks noChangeArrowheads="1"/>
          </p:cNvSpPr>
          <p:nvPr/>
        </p:nvSpPr>
        <p:spPr bwMode="invGray">
          <a:xfrm>
            <a:off x="1795785" y="1656804"/>
            <a:ext cx="2346325" cy="923925"/>
          </a:xfrm>
          <a:prstGeom prst="roundRect">
            <a:avLst/>
          </a:prstGeom>
          <a:gradFill>
            <a:gsLst>
              <a:gs pos="0">
                <a:srgbClr val="95331F"/>
              </a:gs>
              <a:gs pos="50000">
                <a:srgbClr val="D64D31"/>
              </a:gs>
              <a:gs pos="100000">
                <a:srgbClr val="FF5E3C"/>
              </a:gs>
            </a:gsLst>
            <a:lin ang="16200000" scaled="0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Denosumab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120 mg SC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+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Placebo IV over 15 minutes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Q4W</a:t>
            </a:r>
          </a:p>
        </p:txBody>
      </p:sp>
      <p:sp>
        <p:nvSpPr>
          <p:cNvPr id="9262" name="Text Box 8"/>
          <p:cNvSpPr txBox="1">
            <a:spLocks noChangeArrowheads="1"/>
          </p:cNvSpPr>
          <p:nvPr/>
        </p:nvSpPr>
        <p:spPr bwMode="invGray">
          <a:xfrm>
            <a:off x="1795785" y="3598316"/>
            <a:ext cx="2346325" cy="923925"/>
          </a:xfrm>
          <a:prstGeom prst="roundRect">
            <a:avLst/>
          </a:prstGeom>
          <a:gradFill>
            <a:gsLst>
              <a:gs pos="0">
                <a:srgbClr val="3F3E40"/>
              </a:gs>
              <a:gs pos="50000">
                <a:srgbClr val="5E5D60"/>
              </a:gs>
              <a:gs pos="100000">
                <a:srgbClr val="717073"/>
              </a:gs>
            </a:gsLst>
            <a:lin ang="16200000" scaled="0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Placebo SC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+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</a:b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Zoledronic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acid 4 mg IV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over 15 minutes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Q4W</a:t>
            </a:r>
          </a:p>
        </p:txBody>
      </p:sp>
      <p:sp>
        <p:nvSpPr>
          <p:cNvPr id="9263" name="Text Box 10"/>
          <p:cNvSpPr txBox="1">
            <a:spLocks noChangeArrowheads="1"/>
          </p:cNvSpPr>
          <p:nvPr/>
        </p:nvSpPr>
        <p:spPr bwMode="invGray">
          <a:xfrm>
            <a:off x="5188272" y="2780701"/>
            <a:ext cx="1133475" cy="658813"/>
          </a:xfrm>
          <a:prstGeom prst="roundRect">
            <a:avLst/>
          </a:prstGeom>
          <a:gradFill>
            <a:gsLst>
              <a:gs pos="0">
                <a:srgbClr val="00253F"/>
              </a:gs>
              <a:gs pos="50000">
                <a:srgbClr val="00395E"/>
              </a:gs>
              <a:gs pos="100000">
                <a:srgbClr val="004672"/>
              </a:gs>
            </a:gsLst>
            <a:lin ang="16200000" scaled="0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Benefit: Risk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positive</a:t>
            </a:r>
          </a:p>
        </p:txBody>
      </p:sp>
      <p:sp>
        <p:nvSpPr>
          <p:cNvPr id="9264" name="Text Box 11"/>
          <p:cNvSpPr txBox="1">
            <a:spLocks noChangeArrowheads="1"/>
          </p:cNvSpPr>
          <p:nvPr/>
        </p:nvSpPr>
        <p:spPr bwMode="invGray">
          <a:xfrm>
            <a:off x="6315397" y="1656804"/>
            <a:ext cx="1133475" cy="658813"/>
          </a:xfrm>
          <a:prstGeom prst="roundRect">
            <a:avLst/>
          </a:prstGeom>
          <a:gradFill>
            <a:gsLst>
              <a:gs pos="0">
                <a:srgbClr val="95331F"/>
              </a:gs>
              <a:gs pos="50000">
                <a:srgbClr val="D64D31"/>
              </a:gs>
              <a:gs pos="100000">
                <a:srgbClr val="FF5E3C"/>
              </a:gs>
            </a:gsLst>
            <a:lin ang="16200000" scaled="0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Denosumab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120 mg SC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Q4W</a:t>
            </a:r>
          </a:p>
        </p:txBody>
      </p:sp>
      <p:sp>
        <p:nvSpPr>
          <p:cNvPr id="9265" name="Text Box 12"/>
          <p:cNvSpPr txBox="1">
            <a:spLocks noChangeArrowheads="1"/>
          </p:cNvSpPr>
          <p:nvPr/>
        </p:nvSpPr>
        <p:spPr bwMode="invGray">
          <a:xfrm>
            <a:off x="6315397" y="3863428"/>
            <a:ext cx="1133475" cy="658813"/>
          </a:xfrm>
          <a:prstGeom prst="roundRect">
            <a:avLst/>
          </a:prstGeom>
          <a:gradFill>
            <a:gsLst>
              <a:gs pos="0">
                <a:srgbClr val="00253F"/>
              </a:gs>
              <a:gs pos="50000">
                <a:srgbClr val="00395E"/>
              </a:gs>
              <a:gs pos="100000">
                <a:srgbClr val="004672"/>
              </a:gs>
            </a:gsLst>
            <a:lin ang="16200000" scaled="0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End of Study</a:t>
            </a:r>
          </a:p>
        </p:txBody>
      </p:sp>
      <p:sp>
        <p:nvSpPr>
          <p:cNvPr id="9266" name="Text Box 13"/>
          <p:cNvSpPr txBox="1">
            <a:spLocks noChangeArrowheads="1"/>
          </p:cNvSpPr>
          <p:nvPr/>
        </p:nvSpPr>
        <p:spPr bwMode="invGray">
          <a:xfrm>
            <a:off x="7686997" y="1656804"/>
            <a:ext cx="1133475" cy="658813"/>
          </a:xfrm>
          <a:prstGeom prst="roundRect">
            <a:avLst/>
          </a:prstGeom>
          <a:gradFill>
            <a:gsLst>
              <a:gs pos="0">
                <a:srgbClr val="95331F"/>
              </a:gs>
              <a:gs pos="50000">
                <a:srgbClr val="D64D31"/>
              </a:gs>
              <a:gs pos="100000">
                <a:srgbClr val="FF5E3C"/>
              </a:gs>
            </a:gsLst>
            <a:lin ang="16200000" scaled="0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End of Study</a:t>
            </a:r>
          </a:p>
        </p:txBody>
      </p:sp>
      <p:sp>
        <p:nvSpPr>
          <p:cNvPr id="9267" name="Text Box 14"/>
          <p:cNvSpPr txBox="1">
            <a:spLocks noChangeArrowheads="1"/>
          </p:cNvSpPr>
          <p:nvPr/>
        </p:nvSpPr>
        <p:spPr bwMode="invGray">
          <a:xfrm>
            <a:off x="7686997" y="3863428"/>
            <a:ext cx="1133475" cy="658813"/>
          </a:xfrm>
          <a:prstGeom prst="roundRect">
            <a:avLst/>
          </a:prstGeom>
          <a:gradFill>
            <a:gsLst>
              <a:gs pos="0">
                <a:srgbClr val="00253F"/>
              </a:gs>
              <a:gs pos="50000">
                <a:srgbClr val="00395E"/>
              </a:gs>
              <a:gs pos="100000">
                <a:srgbClr val="004672"/>
              </a:gs>
            </a:gsLst>
            <a:lin ang="16200000" scaled="0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2-Year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Follow-up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(Q12W)</a:t>
            </a:r>
          </a:p>
        </p:txBody>
      </p:sp>
      <p:sp>
        <p:nvSpPr>
          <p:cNvPr id="9268" name="Text Box 9"/>
          <p:cNvSpPr txBox="1">
            <a:spLocks noChangeArrowheads="1"/>
          </p:cNvSpPr>
          <p:nvPr/>
        </p:nvSpPr>
        <p:spPr bwMode="invGray">
          <a:xfrm>
            <a:off x="4608835" y="1656804"/>
            <a:ext cx="274637" cy="2886621"/>
          </a:xfrm>
          <a:prstGeom prst="roundRect">
            <a:avLst/>
          </a:prstGeom>
          <a:gradFill>
            <a:gsLst>
              <a:gs pos="0">
                <a:srgbClr val="00253F"/>
              </a:gs>
              <a:gs pos="50000">
                <a:srgbClr val="00395E"/>
              </a:gs>
              <a:gs pos="100000">
                <a:srgbClr val="004672"/>
              </a:gs>
            </a:gsLst>
            <a:lin ang="16200000" scaled="0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P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R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I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M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A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R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Y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</a:b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A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A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L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Y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S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I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S</a:t>
            </a:r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invGray">
          <a:xfrm>
            <a:off x="5889947" y="1726654"/>
            <a:ext cx="206467" cy="17543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  <a:sym typeface="Symbol" pitchFamily="18" charset="2"/>
              </a:rPr>
              <a:t>Yes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9270" name="Text Box 53"/>
          <p:cNvSpPr txBox="1">
            <a:spLocks noChangeArrowheads="1"/>
          </p:cNvSpPr>
          <p:nvPr/>
        </p:nvSpPr>
        <p:spPr bwMode="invGray">
          <a:xfrm>
            <a:off x="5921697" y="3931691"/>
            <a:ext cx="161904" cy="17543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  <a:sym typeface="Symbol" pitchFamily="18" charset="2"/>
              </a:rPr>
              <a:t>No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cxnSp>
        <p:nvCxnSpPr>
          <p:cNvPr id="9271" name="AutoShape 56"/>
          <p:cNvCxnSpPr>
            <a:cxnSpLocks noChangeShapeType="1"/>
          </p:cNvCxnSpPr>
          <p:nvPr/>
        </p:nvCxnSpPr>
        <p:spPr bwMode="invGray">
          <a:xfrm>
            <a:off x="709935" y="3098144"/>
            <a:ext cx="407987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72" name="AutoShape 57"/>
          <p:cNvCxnSpPr>
            <a:cxnSpLocks noChangeShapeType="1"/>
            <a:stCxn id="9220" idx="3"/>
            <a:endCxn id="9261" idx="1"/>
          </p:cNvCxnSpPr>
          <p:nvPr/>
        </p:nvCxnSpPr>
        <p:spPr bwMode="invGray">
          <a:xfrm flipV="1">
            <a:off x="1392560" y="2118767"/>
            <a:ext cx="403225" cy="970756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9273" name="AutoShape 58"/>
          <p:cNvCxnSpPr>
            <a:cxnSpLocks noChangeShapeType="1"/>
            <a:stCxn id="9220" idx="3"/>
            <a:endCxn id="9262" idx="1"/>
          </p:cNvCxnSpPr>
          <p:nvPr/>
        </p:nvCxnSpPr>
        <p:spPr bwMode="invGray">
          <a:xfrm>
            <a:off x="1392560" y="3089523"/>
            <a:ext cx="403225" cy="970756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9274" name="AutoShape 59"/>
          <p:cNvCxnSpPr>
            <a:cxnSpLocks noChangeShapeType="1"/>
            <a:stCxn id="9261" idx="3"/>
            <a:endCxn id="9268" idx="1"/>
          </p:cNvCxnSpPr>
          <p:nvPr/>
        </p:nvCxnSpPr>
        <p:spPr bwMode="invGray">
          <a:xfrm>
            <a:off x="4142110" y="2118767"/>
            <a:ext cx="466725" cy="98134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9275" name="AutoShape 60"/>
          <p:cNvCxnSpPr>
            <a:cxnSpLocks noChangeShapeType="1"/>
            <a:stCxn id="9262" idx="3"/>
            <a:endCxn id="9268" idx="1"/>
          </p:cNvCxnSpPr>
          <p:nvPr/>
        </p:nvCxnSpPr>
        <p:spPr bwMode="invGray">
          <a:xfrm flipV="1">
            <a:off x="4142110" y="3100115"/>
            <a:ext cx="466725" cy="960164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9276" name="AutoShape 61"/>
          <p:cNvCxnSpPr>
            <a:cxnSpLocks noChangeShapeType="1"/>
          </p:cNvCxnSpPr>
          <p:nvPr/>
        </p:nvCxnSpPr>
        <p:spPr bwMode="invGray">
          <a:xfrm flipV="1">
            <a:off x="4892997" y="3093491"/>
            <a:ext cx="284163" cy="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9277" name="AutoShape 63"/>
          <p:cNvCxnSpPr>
            <a:cxnSpLocks noChangeShapeType="1"/>
          </p:cNvCxnSpPr>
          <p:nvPr/>
        </p:nvCxnSpPr>
        <p:spPr bwMode="invGray">
          <a:xfrm rot="5400000" flipH="1" flipV="1">
            <a:off x="5637958" y="2103263"/>
            <a:ext cx="794490" cy="560387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9278" name="AutoShape 64"/>
          <p:cNvCxnSpPr>
            <a:cxnSpLocks noChangeShapeType="1"/>
          </p:cNvCxnSpPr>
          <p:nvPr/>
        </p:nvCxnSpPr>
        <p:spPr bwMode="invGray">
          <a:xfrm rot="16200000" flipH="1">
            <a:off x="5658543" y="3535980"/>
            <a:ext cx="753321" cy="560387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9279" name="AutoShape 65"/>
          <p:cNvCxnSpPr>
            <a:cxnSpLocks noChangeShapeType="1"/>
          </p:cNvCxnSpPr>
          <p:nvPr/>
        </p:nvCxnSpPr>
        <p:spPr bwMode="invGray">
          <a:xfrm>
            <a:off x="7448872" y="1986211"/>
            <a:ext cx="2381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80" name="AutoShape 66"/>
          <p:cNvCxnSpPr>
            <a:cxnSpLocks noChangeShapeType="1"/>
          </p:cNvCxnSpPr>
          <p:nvPr/>
        </p:nvCxnSpPr>
        <p:spPr bwMode="invGray">
          <a:xfrm>
            <a:off x="7448872" y="4192834"/>
            <a:ext cx="2381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noProof="0" dirty="0"/>
              <a:t>Denosumab phase 3 SRE</a:t>
            </a:r>
            <a:r>
              <a:rPr lang="en-US" dirty="0"/>
              <a:t> </a:t>
            </a:r>
            <a:r>
              <a:rPr lang="en-US" noProof="0" dirty="0"/>
              <a:t>prevention trials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7962" y="6272609"/>
            <a:ext cx="7372350" cy="612775"/>
          </a:xfrm>
          <a:prstGeom prst="rect">
            <a:avLst/>
          </a:prstGeom>
        </p:spPr>
        <p:txBody>
          <a:bodyPr/>
          <a:lstStyle/>
          <a:p>
            <a:pPr indent="-228600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altLang="en-US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kern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Stopeck</a:t>
            </a:r>
            <a:r>
              <a:rPr lang="en-US" altLang="en-US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AT, et al. J </a:t>
            </a:r>
            <a:r>
              <a:rPr lang="en-US" altLang="en-US" kern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Clin</a:t>
            </a:r>
            <a:r>
              <a:rPr lang="en-US" altLang="en-US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kern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Oncol</a:t>
            </a:r>
            <a:r>
              <a:rPr lang="en-US" altLang="en-US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2010;28:5132-9; 2. </a:t>
            </a:r>
            <a:r>
              <a:rPr lang="en-US" altLang="en-US" kern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Fizazi</a:t>
            </a:r>
            <a:r>
              <a:rPr lang="en-US" altLang="en-US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K, et al. Lancet 2011;377:813-22;</a:t>
            </a:r>
          </a:p>
          <a:p>
            <a:pPr indent="-228600">
              <a:spcBef>
                <a:spcPts val="0"/>
              </a:spcBef>
            </a:pPr>
            <a:r>
              <a:rPr lang="en-US" altLang="en-US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Henry DH, et al. J </a:t>
            </a:r>
            <a:r>
              <a:rPr lang="en-US" altLang="en-US" kern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Clin</a:t>
            </a:r>
            <a:r>
              <a:rPr lang="en-US" altLang="en-US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kern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Oncol</a:t>
            </a:r>
            <a:r>
              <a:rPr lang="en-US" altLang="en-US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2011;29:1125-32; 4. Henry D, et al. Support Care Cancer 2014;22:679–87</a:t>
            </a:r>
          </a:p>
        </p:txBody>
      </p:sp>
      <p:sp>
        <p:nvSpPr>
          <p:cNvPr id="52" name="Inhaltsplatzhalter 28"/>
          <p:cNvSpPr txBox="1">
            <a:spLocks/>
          </p:cNvSpPr>
          <p:nvPr/>
        </p:nvSpPr>
        <p:spPr>
          <a:xfrm>
            <a:off x="3563888" y="1916832"/>
            <a:ext cx="4248150" cy="3076699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17073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2" name="Group 3"/>
          <p:cNvGraphicFramePr>
            <a:graphicFrameLocks noGrp="1"/>
          </p:cNvGraphicFramePr>
          <p:nvPr>
            <p:extLst/>
          </p:nvPr>
        </p:nvGraphicFramePr>
        <p:xfrm>
          <a:off x="323528" y="2852936"/>
          <a:ext cx="8502204" cy="3342928"/>
        </p:xfrm>
        <a:graphic>
          <a:graphicData uri="http://schemas.openxmlformats.org/drawingml/2006/table">
            <a:tbl>
              <a:tblPr bandRow="1">
                <a:tableStyleId>{9DCAF9ED-07DC-4A11-8D7F-57B35C25682E}</a:tableStyleId>
              </a:tblPr>
              <a:tblGrid>
                <a:gridCol w="2345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6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014">
                <a:tc>
                  <a:txBody>
                    <a:bodyPr/>
                    <a:lstStyle/>
                    <a:p>
                      <a:pPr marL="0" marR="0" lvl="0" indent="0" algn="l" defTabSz="8620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CBD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Primary Endpoint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6210" marR="86210" marT="43105" marB="431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71450" algn="l" defTabSz="8620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Time to first on-study skeletal-related event (SRE) (Non-inferiority)</a:t>
                      </a:r>
                    </a:p>
                  </a:txBody>
                  <a:tcPr marL="86210" marR="86210" marT="43105" marB="431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920">
                <a:tc>
                  <a:txBody>
                    <a:bodyPr/>
                    <a:lstStyle/>
                    <a:p>
                      <a:pPr marL="0" marR="0" lvl="0" indent="0" algn="l" defTabSz="8620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CBD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Secondary Endpoints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6210" marR="86210" marT="43105" marB="431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71450" algn="l" defTabSz="8620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Time to first on-study SRE (superiority)</a:t>
                      </a:r>
                    </a:p>
                    <a:p>
                      <a:pPr marL="0" marR="0" lvl="0" indent="-171450" algn="l" defTabSz="8620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Time to first and subsequent on-study SRE(s) (Superiority)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6210" marR="86210" marT="43105" marB="431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826">
                <a:tc>
                  <a:txBody>
                    <a:bodyPr/>
                    <a:lstStyle/>
                    <a:p>
                      <a:pPr marL="0" marR="0" lvl="0" indent="0" algn="l" defTabSz="8620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CBD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Safety</a:t>
                      </a:r>
                    </a:p>
                  </a:txBody>
                  <a:tcPr marL="86210" marR="86210" marT="43105" marB="431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71450" algn="l" defTabSz="8620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Treatment-emergent adverse events</a:t>
                      </a:r>
                    </a:p>
                    <a:p>
                      <a:pPr marL="0" marR="0" lvl="0" indent="-171450" algn="l" defTabSz="8620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Changes in laboratory values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-171450" algn="l" defTabSz="8620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Incidence of anti-</a:t>
                      </a:r>
                      <a:r>
                        <a:rPr lang="en-US" sz="1200" dirty="0" err="1">
                          <a:solidFill>
                            <a:schemeClr val="tx2"/>
                          </a:solidFill>
                        </a:rPr>
                        <a:t>denosumab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 antibodies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6210" marR="86210" marT="43105" marB="431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7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Exploratory</a:t>
                      </a:r>
                    </a:p>
                  </a:txBody>
                  <a:tcPr marL="86210" marR="86210" marT="43105" marB="431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71450" algn="l" defTabSz="8620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1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Time to first </a:t>
                      </a:r>
                      <a:r>
                        <a:rPr lang="en-US" sz="1200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on‑study</a:t>
                      </a:r>
                      <a:r>
                        <a:rPr lang="en-US" sz="1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SRE or HCM</a:t>
                      </a:r>
                    </a:p>
                    <a:p>
                      <a:pPr marL="0" marR="0" lvl="0" indent="-171450" algn="l" defTabSz="8620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1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Time to first on‑</a:t>
                      </a:r>
                      <a:r>
                        <a:rPr lang="en-US" sz="1200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study</a:t>
                      </a:r>
                      <a:r>
                        <a:rPr lang="en-US" sz="1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radiation to bone</a:t>
                      </a:r>
                    </a:p>
                    <a:p>
                      <a:pPr marL="0" marR="0" lvl="0" indent="-171450" algn="l" defTabSz="8620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1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Analgesic use</a:t>
                      </a:r>
                    </a:p>
                    <a:p>
                      <a:pPr marL="0" marR="0" lvl="0" indent="-171450" algn="l" defTabSz="8620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1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Overall survival and time to disease progression </a:t>
                      </a:r>
                    </a:p>
                    <a:p>
                      <a:pPr marL="0" marR="0" lvl="0" indent="-171450" algn="l" defTabSz="8620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1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Proportion of subjects with an SRE by 49 weeks and by primary analysis cut-off date</a:t>
                      </a:r>
                    </a:p>
                    <a:p>
                      <a:pPr marL="0" marR="0" lvl="0" indent="-171450" algn="l" defTabSz="8620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1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BPI-SF worst pain score</a:t>
                      </a:r>
                    </a:p>
                    <a:p>
                      <a:pPr marL="0" marR="0" lvl="0" indent="-171450" algn="l" defTabSz="8620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1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BPI-SF, FACT-B and EQ-5D utility scores</a:t>
                      </a:r>
                    </a:p>
                    <a:p>
                      <a:pPr marL="0" marR="0" lvl="0" indent="-171450" algn="l" defTabSz="8620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1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Health care utilization</a:t>
                      </a:r>
                    </a:p>
                    <a:p>
                      <a:pPr marL="0" marR="0" lvl="0" indent="-171450" algn="l" defTabSz="8620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1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Percent change in bone turnover markers</a:t>
                      </a:r>
                    </a:p>
                    <a:p>
                      <a:pPr marL="0" marR="0" lvl="0" indent="-171450" algn="l" defTabSz="8620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1200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Denosumab</a:t>
                      </a:r>
                      <a:r>
                        <a:rPr lang="en-US" sz="1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concentration levels</a:t>
                      </a:r>
                    </a:p>
                  </a:txBody>
                  <a:tcPr marL="86210" marR="86210" marT="43105" marB="431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3" name="Straight Arrow Connector 32"/>
          <p:cNvCxnSpPr/>
          <p:nvPr/>
        </p:nvCxnSpPr>
        <p:spPr>
          <a:xfrm rot="5400000">
            <a:off x="630378" y="2690102"/>
            <a:ext cx="396000" cy="158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3222666" y="2618094"/>
            <a:ext cx="396000" cy="158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5310898" y="2618094"/>
            <a:ext cx="396000" cy="158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/>
          <p:cNvSpPr/>
          <p:nvPr/>
        </p:nvSpPr>
        <p:spPr>
          <a:xfrm>
            <a:off x="6156176" y="6304002"/>
            <a:ext cx="32403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SRE=skeletal-related event, ST=solid tumor; MM=multiple myeloma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179512" y="1844824"/>
            <a:ext cx="1960880" cy="558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Breast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(n=2049)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2411760" y="1844824"/>
            <a:ext cx="1960880" cy="558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Prostate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(n=1904)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4572000" y="1844824"/>
            <a:ext cx="2232248" cy="5040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 solid tumours or MM*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(n=1779)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6876256" y="1844824"/>
            <a:ext cx="2088232" cy="5040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 solid tumours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(excluding MM)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(n=1597)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7759170" y="2618094"/>
            <a:ext cx="396000" cy="158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3528" y="1412776"/>
            <a:ext cx="626469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Pre-planned Integrated Analysis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Baseline characteristics (1)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07504" y="6200601"/>
            <a:ext cx="7372350" cy="61277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Lipton A, et al. </a:t>
            </a:r>
            <a:r>
              <a:rPr lang="en-US" i="1" dirty="0" err="1"/>
              <a:t>Eur</a:t>
            </a:r>
            <a:r>
              <a:rPr lang="en-US" i="1" dirty="0"/>
              <a:t> J Cancer </a:t>
            </a:r>
            <a:r>
              <a:rPr lang="en-US" dirty="0"/>
              <a:t>2012;</a:t>
            </a:r>
            <a:r>
              <a:rPr lang="en-GB" dirty="0"/>
              <a:t>48:3082-92</a:t>
            </a:r>
            <a:endParaRPr lang="en-US" dirty="0"/>
          </a:p>
        </p:txBody>
      </p:sp>
      <p:graphicFrame>
        <p:nvGraphicFramePr>
          <p:cNvPr id="18" name="Inhaltsplatzhalter 17"/>
          <p:cNvGraphicFramePr>
            <a:graphicFrameLocks noGrp="1"/>
          </p:cNvGraphicFramePr>
          <p:nvPr>
            <p:ph idx="4294967295"/>
          </p:nvPr>
        </p:nvGraphicFramePr>
        <p:xfrm>
          <a:off x="310895" y="1600200"/>
          <a:ext cx="8520367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1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5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7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39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Characteristics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Denosumab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(n=2862)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Zoledronic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Acid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(n=2861)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39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Sex, n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446A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43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Male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1546 (54)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1512 (53)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43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Female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1316 (46)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1349 (47)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39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Age (years), median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46A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39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ECOG PS of 0 or 1, n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446A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2585 (90)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2546 (89)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39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Presence</a:t>
                      </a: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t-B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of</a:t>
                      </a: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visceral </a:t>
                      </a:r>
                      <a:r>
                        <a:rPr kumimoji="0" lang="pt-B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metastases</a:t>
                      </a: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, n (%)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1187 (42)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1154 (40)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39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     Lung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481 (17)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404 (14)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39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     Liver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398 (14)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369 (13)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39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     Other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829 (29)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862 (30)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39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Previous SRE*, n (%)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446A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1112 (39)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1157 (40)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439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Time from initial cancer diagnosis to first bone metastasis (months) Median (Q1, Q3)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16.6 (0.9, 54.7)</a:t>
                      </a:r>
                    </a:p>
                  </a:txBody>
                  <a:tcPr marL="68580" marR="68580" marT="0" marB="4680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16.5 (1.0, 57.3)</a:t>
                      </a:r>
                    </a:p>
                  </a:txBody>
                  <a:tcPr marL="68580" marR="68580" marT="0" marB="4680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439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Time from first metastasis to randomization (months)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Median (Q1, Q3)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446A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2.2 (1.0, 7.1) </a:t>
                      </a:r>
                    </a:p>
                  </a:txBody>
                  <a:tcPr marL="68580" marR="68580" marT="0" marB="4680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2.3 (1.0, 7.6) </a:t>
                      </a:r>
                    </a:p>
                  </a:txBody>
                  <a:tcPr marL="68580" marR="68580" marT="0" marB="4680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69858" y="5829232"/>
            <a:ext cx="257634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*Based on stratification group at randomization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SRE=skeletal-related event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3000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F7A467-ED82-4CC3-B4E6-AF16C2617BF6}"/>
              </a:ext>
            </a:extLst>
          </p:cNvPr>
          <p:cNvSpPr/>
          <p:nvPr/>
        </p:nvSpPr>
        <p:spPr>
          <a:xfrm>
            <a:off x="7668344" y="-4954"/>
            <a:ext cx="1475223" cy="404813"/>
          </a:xfrm>
          <a:prstGeom prst="rect">
            <a:avLst/>
          </a:prstGeom>
          <a:solidFill>
            <a:srgbClr val="E2532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b="1" dirty="0">
                <a:solidFill>
                  <a:srgbClr val="FFFFFF"/>
                </a:solidFill>
              </a:rPr>
              <a:t>Int. </a:t>
            </a:r>
            <a:r>
              <a:rPr lang="de-DE" sz="1600" b="1" dirty="0" err="1">
                <a:solidFill>
                  <a:srgbClr val="FFFFFF"/>
                </a:solidFill>
              </a:rPr>
              <a:t>analysis</a:t>
            </a:r>
            <a:endParaRPr lang="de-DE" sz="1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Baseline characteristics (2)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07504" y="6200601"/>
            <a:ext cx="7372350" cy="61277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Lipton A, et al. </a:t>
            </a:r>
            <a:r>
              <a:rPr lang="en-US" i="1" dirty="0" err="1"/>
              <a:t>Eur</a:t>
            </a:r>
            <a:r>
              <a:rPr lang="en-US" i="1" dirty="0"/>
              <a:t> J Cancer </a:t>
            </a:r>
            <a:r>
              <a:rPr lang="en-US" dirty="0"/>
              <a:t>2012;</a:t>
            </a:r>
            <a:r>
              <a:rPr lang="en-GB" dirty="0"/>
              <a:t>48:3082-92</a:t>
            </a:r>
            <a:endParaRPr lang="en-US" dirty="0"/>
          </a:p>
        </p:txBody>
      </p:sp>
      <p:graphicFrame>
        <p:nvGraphicFramePr>
          <p:cNvPr id="18" name="Inhaltsplatzhalter 17"/>
          <p:cNvGraphicFramePr>
            <a:graphicFrameLocks noGrp="1"/>
          </p:cNvGraphicFramePr>
          <p:nvPr>
            <p:ph idx="4294967295"/>
          </p:nvPr>
        </p:nvGraphicFramePr>
        <p:xfrm>
          <a:off x="308101" y="1600200"/>
          <a:ext cx="8523161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2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5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8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39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Characteristics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Denosumab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(n=2862)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Zoledronic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Acid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(n=2861)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39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Tumor type*, n (%)</a:t>
                      </a: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446A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446A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46A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446A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43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Breast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1026 (36)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1020 (36)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432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Prostate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 950 (33)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 951 (33)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432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Non-small cell lung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 350 (12)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 352 (12)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43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Multiple myeloma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 87 (3)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 93 (3)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432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Renal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70 (2)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46A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85 (3)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46A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32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Small cell lung 		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61 (2)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46A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48 (2)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46A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6432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Bladder</a:t>
                      </a: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	 		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28 (1)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46A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35 (1)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46A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6432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Rectal</a:t>
                      </a: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			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25 (1)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46A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35 (1)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46A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6432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da-DK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Colon</a:t>
                      </a: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	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30 (1)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46A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29 (1)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46A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643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Other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#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235 (8)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46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213 (7)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69858" y="5828400"/>
            <a:ext cx="80345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*Based on randomization; total number may not equal 100% due to rounding; 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Includes &gt;50 other tumor types each representing 1% or less of total sample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E12D9B-AF41-446A-883B-914C2B0ED392}"/>
              </a:ext>
            </a:extLst>
          </p:cNvPr>
          <p:cNvSpPr/>
          <p:nvPr/>
        </p:nvSpPr>
        <p:spPr>
          <a:xfrm>
            <a:off x="7668344" y="-4954"/>
            <a:ext cx="1475223" cy="404813"/>
          </a:xfrm>
          <a:prstGeom prst="rect">
            <a:avLst/>
          </a:prstGeom>
          <a:solidFill>
            <a:srgbClr val="E2532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b="1" dirty="0">
                <a:solidFill>
                  <a:srgbClr val="FFFFFF"/>
                </a:solidFill>
              </a:rPr>
              <a:t>Int. </a:t>
            </a:r>
            <a:r>
              <a:rPr lang="de-DE" sz="1600" b="1" dirty="0" err="1">
                <a:solidFill>
                  <a:srgbClr val="FFFFFF"/>
                </a:solidFill>
              </a:rPr>
              <a:t>analysis</a:t>
            </a:r>
            <a:endParaRPr lang="de-DE" sz="1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endpoint: Time to first on-study SRE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942" y="6200601"/>
            <a:ext cx="7472386" cy="6127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Lipton A, et al. </a:t>
            </a:r>
            <a:r>
              <a:rPr lang="en-US" i="1" dirty="0" err="1"/>
              <a:t>Eur</a:t>
            </a:r>
            <a:r>
              <a:rPr lang="en-US" i="1" dirty="0"/>
              <a:t> J Cancer </a:t>
            </a:r>
            <a:r>
              <a:rPr lang="en-US" dirty="0"/>
              <a:t>2012;</a:t>
            </a:r>
            <a:r>
              <a:rPr lang="en-GB" dirty="0"/>
              <a:t>48:3082-3092.             </a:t>
            </a:r>
            <a:endParaRPr lang="en-US" dirty="0"/>
          </a:p>
        </p:txBody>
      </p:sp>
      <p:sp>
        <p:nvSpPr>
          <p:cNvPr id="857097" name="Text Box 9"/>
          <p:cNvSpPr txBox="1">
            <a:spLocks noChangeArrowheads="1"/>
          </p:cNvSpPr>
          <p:nvPr/>
        </p:nvSpPr>
        <p:spPr bwMode="auto">
          <a:xfrm>
            <a:off x="3022600" y="1715090"/>
            <a:ext cx="22060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446A"/>
                </a:solidFill>
                <a:cs typeface="Arial" charset="0"/>
              </a:rPr>
              <a:t>HR 0.83 (95% CI: 0.76, 0.90)</a:t>
            </a:r>
            <a:br>
              <a:rPr lang="en-GB" sz="1400" dirty="0">
                <a:solidFill>
                  <a:srgbClr val="00446A"/>
                </a:solidFill>
                <a:cs typeface="Arial" charset="0"/>
              </a:rPr>
            </a:br>
            <a:r>
              <a:rPr lang="en-GB" sz="1400" i="1" dirty="0">
                <a:solidFill>
                  <a:srgbClr val="E25326"/>
                </a:solidFill>
                <a:cs typeface="Arial" charset="0"/>
              </a:rPr>
              <a:t>P</a:t>
            </a:r>
            <a:r>
              <a:rPr lang="en-GB" sz="1400" dirty="0">
                <a:solidFill>
                  <a:srgbClr val="E25326"/>
                </a:solidFill>
                <a:cs typeface="Arial" charset="0"/>
              </a:rPr>
              <a:t>&lt;0.001 </a:t>
            </a:r>
            <a:r>
              <a:rPr lang="en-GB" sz="1400" dirty="0">
                <a:solidFill>
                  <a:srgbClr val="00446A"/>
                </a:solidFill>
                <a:cs typeface="Arial" charset="0"/>
              </a:rPr>
              <a:t>(Superiority)</a:t>
            </a:r>
          </a:p>
        </p:txBody>
      </p:sp>
      <p:graphicFrame>
        <p:nvGraphicFramePr>
          <p:cNvPr id="857098" name="Group 10"/>
          <p:cNvGraphicFramePr>
            <a:graphicFrameLocks noGrp="1"/>
          </p:cNvGraphicFramePr>
          <p:nvPr>
            <p:extLst/>
          </p:nvPr>
        </p:nvGraphicFramePr>
        <p:xfrm>
          <a:off x="2164471" y="3798444"/>
          <a:ext cx="3360737" cy="1127760"/>
        </p:xfrm>
        <a:graphic>
          <a:graphicData uri="http://schemas.openxmlformats.org/drawingml/2006/table">
            <a:tbl>
              <a:tblPr/>
              <a:tblGrid>
                <a:gridCol w="1924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CBD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CBD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KM Estimate of Median Months </a:t>
                      </a:r>
                    </a:p>
                  </a:txBody>
                  <a:tcPr marL="0" marR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CBD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        Denosumab</a:t>
                      </a:r>
                    </a:p>
                  </a:txBody>
                  <a:tcPr marL="0" marR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CBD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27.66</a:t>
                      </a:r>
                    </a:p>
                  </a:txBody>
                  <a:tcPr marL="0" marR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CBD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        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Zoledronic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 Acid</a:t>
                      </a:r>
                    </a:p>
                  </a:txBody>
                  <a:tcPr marL="0" marR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CBD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19.45</a:t>
                      </a:r>
                    </a:p>
                  </a:txBody>
                  <a:tcPr marL="0" marR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57117" name="Line 29"/>
          <p:cNvSpPr>
            <a:spLocks noChangeShapeType="1"/>
          </p:cNvSpPr>
          <p:nvPr/>
        </p:nvSpPr>
        <p:spPr bwMode="auto">
          <a:xfrm flipH="1">
            <a:off x="2213031" y="4476306"/>
            <a:ext cx="252000" cy="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446A"/>
              </a:solidFill>
              <a:cs typeface="Arial" charset="0"/>
            </a:endParaRPr>
          </a:p>
        </p:txBody>
      </p:sp>
      <p:sp>
        <p:nvSpPr>
          <p:cNvPr id="857118" name="Line 30"/>
          <p:cNvSpPr>
            <a:spLocks noChangeShapeType="1"/>
          </p:cNvSpPr>
          <p:nvPr/>
        </p:nvSpPr>
        <p:spPr bwMode="auto">
          <a:xfrm flipH="1">
            <a:off x="2213031" y="4781106"/>
            <a:ext cx="252000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446A"/>
              </a:solidFill>
              <a:cs typeface="Arial" charset="0"/>
            </a:endParaRPr>
          </a:p>
        </p:txBody>
      </p:sp>
      <p:sp>
        <p:nvSpPr>
          <p:cNvPr id="3247" name="Freeform 203"/>
          <p:cNvSpPr>
            <a:spLocks/>
          </p:cNvSpPr>
          <p:nvPr/>
        </p:nvSpPr>
        <p:spPr bwMode="auto">
          <a:xfrm>
            <a:off x="2107117" y="1575349"/>
            <a:ext cx="5238246" cy="1810014"/>
          </a:xfrm>
          <a:custGeom>
            <a:avLst/>
            <a:gdLst>
              <a:gd name="T0" fmla="*/ 56 w 3762"/>
              <a:gd name="T1" fmla="*/ 8 h 893"/>
              <a:gd name="T2" fmla="*/ 112 w 3762"/>
              <a:gd name="T3" fmla="*/ 16 h 893"/>
              <a:gd name="T4" fmla="*/ 144 w 3762"/>
              <a:gd name="T5" fmla="*/ 32 h 893"/>
              <a:gd name="T6" fmla="*/ 184 w 3762"/>
              <a:gd name="T7" fmla="*/ 48 h 893"/>
              <a:gd name="T8" fmla="*/ 217 w 3762"/>
              <a:gd name="T9" fmla="*/ 64 h 893"/>
              <a:gd name="T10" fmla="*/ 241 w 3762"/>
              <a:gd name="T11" fmla="*/ 72 h 893"/>
              <a:gd name="T12" fmla="*/ 281 w 3762"/>
              <a:gd name="T13" fmla="*/ 81 h 893"/>
              <a:gd name="T14" fmla="*/ 305 w 3762"/>
              <a:gd name="T15" fmla="*/ 97 h 893"/>
              <a:gd name="T16" fmla="*/ 329 w 3762"/>
              <a:gd name="T17" fmla="*/ 105 h 893"/>
              <a:gd name="T18" fmla="*/ 345 w 3762"/>
              <a:gd name="T19" fmla="*/ 129 h 893"/>
              <a:gd name="T20" fmla="*/ 361 w 3762"/>
              <a:gd name="T21" fmla="*/ 177 h 893"/>
              <a:gd name="T22" fmla="*/ 369 w 3762"/>
              <a:gd name="T23" fmla="*/ 225 h 893"/>
              <a:gd name="T24" fmla="*/ 385 w 3762"/>
              <a:gd name="T25" fmla="*/ 241 h 893"/>
              <a:gd name="T26" fmla="*/ 410 w 3762"/>
              <a:gd name="T27" fmla="*/ 257 h 893"/>
              <a:gd name="T28" fmla="*/ 426 w 3762"/>
              <a:gd name="T29" fmla="*/ 273 h 893"/>
              <a:gd name="T30" fmla="*/ 482 w 3762"/>
              <a:gd name="T31" fmla="*/ 282 h 893"/>
              <a:gd name="T32" fmla="*/ 522 w 3762"/>
              <a:gd name="T33" fmla="*/ 290 h 893"/>
              <a:gd name="T34" fmla="*/ 570 w 3762"/>
              <a:gd name="T35" fmla="*/ 306 h 893"/>
              <a:gd name="T36" fmla="*/ 611 w 3762"/>
              <a:gd name="T37" fmla="*/ 314 h 893"/>
              <a:gd name="T38" fmla="*/ 651 w 3762"/>
              <a:gd name="T39" fmla="*/ 330 h 893"/>
              <a:gd name="T40" fmla="*/ 683 w 3762"/>
              <a:gd name="T41" fmla="*/ 338 h 893"/>
              <a:gd name="T42" fmla="*/ 699 w 3762"/>
              <a:gd name="T43" fmla="*/ 354 h 893"/>
              <a:gd name="T44" fmla="*/ 707 w 3762"/>
              <a:gd name="T45" fmla="*/ 370 h 893"/>
              <a:gd name="T46" fmla="*/ 731 w 3762"/>
              <a:gd name="T47" fmla="*/ 386 h 893"/>
              <a:gd name="T48" fmla="*/ 804 w 3762"/>
              <a:gd name="T49" fmla="*/ 402 h 893"/>
              <a:gd name="T50" fmla="*/ 924 w 3762"/>
              <a:gd name="T51" fmla="*/ 418 h 893"/>
              <a:gd name="T52" fmla="*/ 980 w 3762"/>
              <a:gd name="T53" fmla="*/ 426 h 893"/>
              <a:gd name="T54" fmla="*/ 1021 w 3762"/>
              <a:gd name="T55" fmla="*/ 442 h 893"/>
              <a:gd name="T56" fmla="*/ 1053 w 3762"/>
              <a:gd name="T57" fmla="*/ 458 h 893"/>
              <a:gd name="T58" fmla="*/ 1077 w 3762"/>
              <a:gd name="T59" fmla="*/ 466 h 893"/>
              <a:gd name="T60" fmla="*/ 1125 w 3762"/>
              <a:gd name="T61" fmla="*/ 483 h 893"/>
              <a:gd name="T62" fmla="*/ 1206 w 3762"/>
              <a:gd name="T63" fmla="*/ 499 h 893"/>
              <a:gd name="T64" fmla="*/ 1302 w 3762"/>
              <a:gd name="T65" fmla="*/ 515 h 893"/>
              <a:gd name="T66" fmla="*/ 1350 w 3762"/>
              <a:gd name="T67" fmla="*/ 523 h 893"/>
              <a:gd name="T68" fmla="*/ 1390 w 3762"/>
              <a:gd name="T69" fmla="*/ 539 h 893"/>
              <a:gd name="T70" fmla="*/ 1415 w 3762"/>
              <a:gd name="T71" fmla="*/ 555 h 893"/>
              <a:gd name="T72" fmla="*/ 1471 w 3762"/>
              <a:gd name="T73" fmla="*/ 571 h 893"/>
              <a:gd name="T74" fmla="*/ 1583 w 3762"/>
              <a:gd name="T75" fmla="*/ 587 h 893"/>
              <a:gd name="T76" fmla="*/ 1712 w 3762"/>
              <a:gd name="T77" fmla="*/ 603 h 893"/>
              <a:gd name="T78" fmla="*/ 1752 w 3762"/>
              <a:gd name="T79" fmla="*/ 611 h 893"/>
              <a:gd name="T80" fmla="*/ 1817 w 3762"/>
              <a:gd name="T81" fmla="*/ 627 h 893"/>
              <a:gd name="T82" fmla="*/ 1881 w 3762"/>
              <a:gd name="T83" fmla="*/ 643 h 893"/>
              <a:gd name="T84" fmla="*/ 1993 w 3762"/>
              <a:gd name="T85" fmla="*/ 651 h 893"/>
              <a:gd name="T86" fmla="*/ 2058 w 3762"/>
              <a:gd name="T87" fmla="*/ 667 h 893"/>
              <a:gd name="T88" fmla="*/ 2098 w 3762"/>
              <a:gd name="T89" fmla="*/ 684 h 893"/>
              <a:gd name="T90" fmla="*/ 2138 w 3762"/>
              <a:gd name="T91" fmla="*/ 692 h 893"/>
              <a:gd name="T92" fmla="*/ 2283 w 3762"/>
              <a:gd name="T93" fmla="*/ 708 h 893"/>
              <a:gd name="T94" fmla="*/ 2428 w 3762"/>
              <a:gd name="T95" fmla="*/ 724 h 893"/>
              <a:gd name="T96" fmla="*/ 2452 w 3762"/>
              <a:gd name="T97" fmla="*/ 740 h 893"/>
              <a:gd name="T98" fmla="*/ 2548 w 3762"/>
              <a:gd name="T99" fmla="*/ 756 h 893"/>
              <a:gd name="T100" fmla="*/ 2677 w 3762"/>
              <a:gd name="T101" fmla="*/ 772 h 893"/>
              <a:gd name="T102" fmla="*/ 2781 w 3762"/>
              <a:gd name="T103" fmla="*/ 788 h 893"/>
              <a:gd name="T104" fmla="*/ 2813 w 3762"/>
              <a:gd name="T105" fmla="*/ 796 h 893"/>
              <a:gd name="T106" fmla="*/ 3071 w 3762"/>
              <a:gd name="T107" fmla="*/ 812 h 893"/>
              <a:gd name="T108" fmla="*/ 3127 w 3762"/>
              <a:gd name="T109" fmla="*/ 820 h 893"/>
              <a:gd name="T110" fmla="*/ 3336 w 3762"/>
              <a:gd name="T111" fmla="*/ 836 h 893"/>
              <a:gd name="T112" fmla="*/ 3617 w 3762"/>
              <a:gd name="T113" fmla="*/ 868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2" h="893">
                <a:moveTo>
                  <a:pt x="0" y="0"/>
                </a:moveTo>
                <a:lnTo>
                  <a:pt x="32" y="0"/>
                </a:lnTo>
                <a:lnTo>
                  <a:pt x="32" y="8"/>
                </a:lnTo>
                <a:lnTo>
                  <a:pt x="56" y="8"/>
                </a:lnTo>
                <a:lnTo>
                  <a:pt x="56" y="16"/>
                </a:lnTo>
                <a:lnTo>
                  <a:pt x="80" y="16"/>
                </a:lnTo>
                <a:lnTo>
                  <a:pt x="80" y="16"/>
                </a:lnTo>
                <a:lnTo>
                  <a:pt x="112" y="16"/>
                </a:lnTo>
                <a:lnTo>
                  <a:pt x="112" y="24"/>
                </a:lnTo>
                <a:lnTo>
                  <a:pt x="128" y="24"/>
                </a:lnTo>
                <a:lnTo>
                  <a:pt x="128" y="32"/>
                </a:lnTo>
                <a:lnTo>
                  <a:pt x="144" y="32"/>
                </a:lnTo>
                <a:lnTo>
                  <a:pt x="144" y="40"/>
                </a:lnTo>
                <a:lnTo>
                  <a:pt x="168" y="40"/>
                </a:lnTo>
                <a:lnTo>
                  <a:pt x="168" y="48"/>
                </a:lnTo>
                <a:lnTo>
                  <a:pt x="184" y="48"/>
                </a:lnTo>
                <a:lnTo>
                  <a:pt x="184" y="56"/>
                </a:lnTo>
                <a:lnTo>
                  <a:pt x="209" y="56"/>
                </a:lnTo>
                <a:lnTo>
                  <a:pt x="209" y="64"/>
                </a:lnTo>
                <a:lnTo>
                  <a:pt x="217" y="64"/>
                </a:lnTo>
                <a:lnTo>
                  <a:pt x="217" y="64"/>
                </a:lnTo>
                <a:lnTo>
                  <a:pt x="225" y="64"/>
                </a:lnTo>
                <a:lnTo>
                  <a:pt x="225" y="72"/>
                </a:lnTo>
                <a:lnTo>
                  <a:pt x="241" y="72"/>
                </a:lnTo>
                <a:lnTo>
                  <a:pt x="241" y="72"/>
                </a:lnTo>
                <a:lnTo>
                  <a:pt x="265" y="72"/>
                </a:lnTo>
                <a:lnTo>
                  <a:pt x="265" y="81"/>
                </a:lnTo>
                <a:lnTo>
                  <a:pt x="281" y="81"/>
                </a:lnTo>
                <a:lnTo>
                  <a:pt x="281" y="89"/>
                </a:lnTo>
                <a:lnTo>
                  <a:pt x="289" y="89"/>
                </a:lnTo>
                <a:lnTo>
                  <a:pt x="289" y="97"/>
                </a:lnTo>
                <a:lnTo>
                  <a:pt x="305" y="97"/>
                </a:lnTo>
                <a:lnTo>
                  <a:pt x="305" y="105"/>
                </a:lnTo>
                <a:lnTo>
                  <a:pt x="313" y="105"/>
                </a:lnTo>
                <a:lnTo>
                  <a:pt x="313" y="105"/>
                </a:lnTo>
                <a:lnTo>
                  <a:pt x="329" y="105"/>
                </a:lnTo>
                <a:lnTo>
                  <a:pt x="329" y="113"/>
                </a:lnTo>
                <a:lnTo>
                  <a:pt x="329" y="113"/>
                </a:lnTo>
                <a:lnTo>
                  <a:pt x="329" y="129"/>
                </a:lnTo>
                <a:lnTo>
                  <a:pt x="345" y="129"/>
                </a:lnTo>
                <a:lnTo>
                  <a:pt x="345" y="145"/>
                </a:lnTo>
                <a:lnTo>
                  <a:pt x="353" y="145"/>
                </a:lnTo>
                <a:lnTo>
                  <a:pt x="353" y="177"/>
                </a:lnTo>
                <a:lnTo>
                  <a:pt x="361" y="177"/>
                </a:lnTo>
                <a:lnTo>
                  <a:pt x="361" y="217"/>
                </a:lnTo>
                <a:lnTo>
                  <a:pt x="361" y="217"/>
                </a:lnTo>
                <a:lnTo>
                  <a:pt x="361" y="225"/>
                </a:lnTo>
                <a:lnTo>
                  <a:pt x="369" y="225"/>
                </a:lnTo>
                <a:lnTo>
                  <a:pt x="369" y="233"/>
                </a:lnTo>
                <a:lnTo>
                  <a:pt x="377" y="233"/>
                </a:lnTo>
                <a:lnTo>
                  <a:pt x="377" y="241"/>
                </a:lnTo>
                <a:lnTo>
                  <a:pt x="385" y="241"/>
                </a:lnTo>
                <a:lnTo>
                  <a:pt x="385" y="249"/>
                </a:lnTo>
                <a:lnTo>
                  <a:pt x="393" y="249"/>
                </a:lnTo>
                <a:lnTo>
                  <a:pt x="393" y="257"/>
                </a:lnTo>
                <a:lnTo>
                  <a:pt x="410" y="257"/>
                </a:lnTo>
                <a:lnTo>
                  <a:pt x="410" y="265"/>
                </a:lnTo>
                <a:lnTo>
                  <a:pt x="418" y="265"/>
                </a:lnTo>
                <a:lnTo>
                  <a:pt x="418" y="273"/>
                </a:lnTo>
                <a:lnTo>
                  <a:pt x="426" y="273"/>
                </a:lnTo>
                <a:lnTo>
                  <a:pt x="426" y="273"/>
                </a:lnTo>
                <a:lnTo>
                  <a:pt x="458" y="273"/>
                </a:lnTo>
                <a:lnTo>
                  <a:pt x="458" y="282"/>
                </a:lnTo>
                <a:lnTo>
                  <a:pt x="482" y="282"/>
                </a:lnTo>
                <a:lnTo>
                  <a:pt x="482" y="282"/>
                </a:lnTo>
                <a:lnTo>
                  <a:pt x="498" y="282"/>
                </a:lnTo>
                <a:lnTo>
                  <a:pt x="498" y="290"/>
                </a:lnTo>
                <a:lnTo>
                  <a:pt x="522" y="290"/>
                </a:lnTo>
                <a:lnTo>
                  <a:pt x="522" y="298"/>
                </a:lnTo>
                <a:lnTo>
                  <a:pt x="538" y="298"/>
                </a:lnTo>
                <a:lnTo>
                  <a:pt x="538" y="306"/>
                </a:lnTo>
                <a:lnTo>
                  <a:pt x="570" y="306"/>
                </a:lnTo>
                <a:lnTo>
                  <a:pt x="570" y="314"/>
                </a:lnTo>
                <a:lnTo>
                  <a:pt x="586" y="314"/>
                </a:lnTo>
                <a:lnTo>
                  <a:pt x="586" y="314"/>
                </a:lnTo>
                <a:lnTo>
                  <a:pt x="611" y="314"/>
                </a:lnTo>
                <a:lnTo>
                  <a:pt x="611" y="322"/>
                </a:lnTo>
                <a:lnTo>
                  <a:pt x="627" y="322"/>
                </a:lnTo>
                <a:lnTo>
                  <a:pt x="627" y="330"/>
                </a:lnTo>
                <a:lnTo>
                  <a:pt x="651" y="330"/>
                </a:lnTo>
                <a:lnTo>
                  <a:pt x="651" y="338"/>
                </a:lnTo>
                <a:lnTo>
                  <a:pt x="667" y="338"/>
                </a:lnTo>
                <a:lnTo>
                  <a:pt x="667" y="338"/>
                </a:lnTo>
                <a:lnTo>
                  <a:pt x="683" y="338"/>
                </a:lnTo>
                <a:lnTo>
                  <a:pt x="683" y="346"/>
                </a:lnTo>
                <a:lnTo>
                  <a:pt x="691" y="346"/>
                </a:lnTo>
                <a:lnTo>
                  <a:pt x="691" y="354"/>
                </a:lnTo>
                <a:lnTo>
                  <a:pt x="699" y="354"/>
                </a:lnTo>
                <a:lnTo>
                  <a:pt x="699" y="362"/>
                </a:lnTo>
                <a:lnTo>
                  <a:pt x="707" y="362"/>
                </a:lnTo>
                <a:lnTo>
                  <a:pt x="707" y="370"/>
                </a:lnTo>
                <a:lnTo>
                  <a:pt x="707" y="370"/>
                </a:lnTo>
                <a:lnTo>
                  <a:pt x="707" y="378"/>
                </a:lnTo>
                <a:lnTo>
                  <a:pt x="715" y="378"/>
                </a:lnTo>
                <a:lnTo>
                  <a:pt x="715" y="386"/>
                </a:lnTo>
                <a:lnTo>
                  <a:pt x="731" y="386"/>
                </a:lnTo>
                <a:lnTo>
                  <a:pt x="731" y="394"/>
                </a:lnTo>
                <a:lnTo>
                  <a:pt x="771" y="394"/>
                </a:lnTo>
                <a:lnTo>
                  <a:pt x="771" y="402"/>
                </a:lnTo>
                <a:lnTo>
                  <a:pt x="804" y="402"/>
                </a:lnTo>
                <a:lnTo>
                  <a:pt x="804" y="410"/>
                </a:lnTo>
                <a:lnTo>
                  <a:pt x="868" y="410"/>
                </a:lnTo>
                <a:lnTo>
                  <a:pt x="868" y="418"/>
                </a:lnTo>
                <a:lnTo>
                  <a:pt x="924" y="418"/>
                </a:lnTo>
                <a:lnTo>
                  <a:pt x="924" y="426"/>
                </a:lnTo>
                <a:lnTo>
                  <a:pt x="956" y="426"/>
                </a:lnTo>
                <a:lnTo>
                  <a:pt x="956" y="426"/>
                </a:lnTo>
                <a:lnTo>
                  <a:pt x="980" y="426"/>
                </a:lnTo>
                <a:lnTo>
                  <a:pt x="980" y="434"/>
                </a:lnTo>
                <a:lnTo>
                  <a:pt x="1005" y="434"/>
                </a:lnTo>
                <a:lnTo>
                  <a:pt x="1005" y="442"/>
                </a:lnTo>
                <a:lnTo>
                  <a:pt x="1021" y="442"/>
                </a:lnTo>
                <a:lnTo>
                  <a:pt x="1021" y="442"/>
                </a:lnTo>
                <a:lnTo>
                  <a:pt x="1045" y="442"/>
                </a:lnTo>
                <a:lnTo>
                  <a:pt x="1045" y="458"/>
                </a:lnTo>
                <a:lnTo>
                  <a:pt x="1053" y="458"/>
                </a:lnTo>
                <a:lnTo>
                  <a:pt x="1053" y="458"/>
                </a:lnTo>
                <a:lnTo>
                  <a:pt x="1061" y="458"/>
                </a:lnTo>
                <a:lnTo>
                  <a:pt x="1061" y="466"/>
                </a:lnTo>
                <a:lnTo>
                  <a:pt x="1077" y="466"/>
                </a:lnTo>
                <a:lnTo>
                  <a:pt x="1077" y="474"/>
                </a:lnTo>
                <a:lnTo>
                  <a:pt x="1101" y="474"/>
                </a:lnTo>
                <a:lnTo>
                  <a:pt x="1101" y="483"/>
                </a:lnTo>
                <a:lnTo>
                  <a:pt x="1125" y="483"/>
                </a:lnTo>
                <a:lnTo>
                  <a:pt x="1125" y="491"/>
                </a:lnTo>
                <a:lnTo>
                  <a:pt x="1181" y="491"/>
                </a:lnTo>
                <a:lnTo>
                  <a:pt x="1181" y="499"/>
                </a:lnTo>
                <a:lnTo>
                  <a:pt x="1206" y="499"/>
                </a:lnTo>
                <a:lnTo>
                  <a:pt x="1206" y="507"/>
                </a:lnTo>
                <a:lnTo>
                  <a:pt x="1254" y="507"/>
                </a:lnTo>
                <a:lnTo>
                  <a:pt x="1254" y="515"/>
                </a:lnTo>
                <a:lnTo>
                  <a:pt x="1302" y="515"/>
                </a:lnTo>
                <a:lnTo>
                  <a:pt x="1302" y="515"/>
                </a:lnTo>
                <a:lnTo>
                  <a:pt x="1334" y="515"/>
                </a:lnTo>
                <a:lnTo>
                  <a:pt x="1334" y="523"/>
                </a:lnTo>
                <a:lnTo>
                  <a:pt x="1350" y="523"/>
                </a:lnTo>
                <a:lnTo>
                  <a:pt x="1350" y="531"/>
                </a:lnTo>
                <a:lnTo>
                  <a:pt x="1366" y="531"/>
                </a:lnTo>
                <a:lnTo>
                  <a:pt x="1366" y="539"/>
                </a:lnTo>
                <a:lnTo>
                  <a:pt x="1390" y="539"/>
                </a:lnTo>
                <a:lnTo>
                  <a:pt x="1390" y="555"/>
                </a:lnTo>
                <a:lnTo>
                  <a:pt x="1398" y="555"/>
                </a:lnTo>
                <a:lnTo>
                  <a:pt x="1398" y="555"/>
                </a:lnTo>
                <a:lnTo>
                  <a:pt x="1415" y="555"/>
                </a:lnTo>
                <a:lnTo>
                  <a:pt x="1415" y="571"/>
                </a:lnTo>
                <a:lnTo>
                  <a:pt x="1431" y="571"/>
                </a:lnTo>
                <a:lnTo>
                  <a:pt x="1431" y="571"/>
                </a:lnTo>
                <a:lnTo>
                  <a:pt x="1471" y="571"/>
                </a:lnTo>
                <a:lnTo>
                  <a:pt x="1471" y="579"/>
                </a:lnTo>
                <a:lnTo>
                  <a:pt x="1511" y="579"/>
                </a:lnTo>
                <a:lnTo>
                  <a:pt x="1511" y="587"/>
                </a:lnTo>
                <a:lnTo>
                  <a:pt x="1583" y="587"/>
                </a:lnTo>
                <a:lnTo>
                  <a:pt x="1583" y="595"/>
                </a:lnTo>
                <a:lnTo>
                  <a:pt x="1656" y="595"/>
                </a:lnTo>
                <a:lnTo>
                  <a:pt x="1656" y="603"/>
                </a:lnTo>
                <a:lnTo>
                  <a:pt x="1712" y="603"/>
                </a:lnTo>
                <a:lnTo>
                  <a:pt x="1712" y="603"/>
                </a:lnTo>
                <a:lnTo>
                  <a:pt x="1736" y="603"/>
                </a:lnTo>
                <a:lnTo>
                  <a:pt x="1736" y="611"/>
                </a:lnTo>
                <a:lnTo>
                  <a:pt x="1752" y="611"/>
                </a:lnTo>
                <a:lnTo>
                  <a:pt x="1752" y="619"/>
                </a:lnTo>
                <a:lnTo>
                  <a:pt x="1776" y="619"/>
                </a:lnTo>
                <a:lnTo>
                  <a:pt x="1776" y="627"/>
                </a:lnTo>
                <a:lnTo>
                  <a:pt x="1817" y="627"/>
                </a:lnTo>
                <a:lnTo>
                  <a:pt x="1817" y="635"/>
                </a:lnTo>
                <a:lnTo>
                  <a:pt x="1865" y="635"/>
                </a:lnTo>
                <a:lnTo>
                  <a:pt x="1865" y="643"/>
                </a:lnTo>
                <a:lnTo>
                  <a:pt x="1881" y="643"/>
                </a:lnTo>
                <a:lnTo>
                  <a:pt x="1881" y="651"/>
                </a:lnTo>
                <a:lnTo>
                  <a:pt x="1961" y="651"/>
                </a:lnTo>
                <a:lnTo>
                  <a:pt x="1961" y="651"/>
                </a:lnTo>
                <a:lnTo>
                  <a:pt x="1993" y="651"/>
                </a:lnTo>
                <a:lnTo>
                  <a:pt x="1993" y="659"/>
                </a:lnTo>
                <a:lnTo>
                  <a:pt x="2026" y="659"/>
                </a:lnTo>
                <a:lnTo>
                  <a:pt x="2026" y="667"/>
                </a:lnTo>
                <a:lnTo>
                  <a:pt x="2058" y="667"/>
                </a:lnTo>
                <a:lnTo>
                  <a:pt x="2058" y="675"/>
                </a:lnTo>
                <a:lnTo>
                  <a:pt x="2082" y="675"/>
                </a:lnTo>
                <a:lnTo>
                  <a:pt x="2082" y="684"/>
                </a:lnTo>
                <a:lnTo>
                  <a:pt x="2098" y="684"/>
                </a:lnTo>
                <a:lnTo>
                  <a:pt x="2098" y="692"/>
                </a:lnTo>
                <a:lnTo>
                  <a:pt x="2106" y="692"/>
                </a:lnTo>
                <a:lnTo>
                  <a:pt x="2106" y="692"/>
                </a:lnTo>
                <a:lnTo>
                  <a:pt x="2138" y="692"/>
                </a:lnTo>
                <a:lnTo>
                  <a:pt x="2138" y="700"/>
                </a:lnTo>
                <a:lnTo>
                  <a:pt x="2170" y="700"/>
                </a:lnTo>
                <a:lnTo>
                  <a:pt x="2170" y="708"/>
                </a:lnTo>
                <a:lnTo>
                  <a:pt x="2283" y="708"/>
                </a:lnTo>
                <a:lnTo>
                  <a:pt x="2283" y="716"/>
                </a:lnTo>
                <a:lnTo>
                  <a:pt x="2387" y="716"/>
                </a:lnTo>
                <a:lnTo>
                  <a:pt x="2387" y="724"/>
                </a:lnTo>
                <a:lnTo>
                  <a:pt x="2428" y="724"/>
                </a:lnTo>
                <a:lnTo>
                  <a:pt x="2428" y="732"/>
                </a:lnTo>
                <a:lnTo>
                  <a:pt x="2436" y="732"/>
                </a:lnTo>
                <a:lnTo>
                  <a:pt x="2436" y="740"/>
                </a:lnTo>
                <a:lnTo>
                  <a:pt x="2452" y="740"/>
                </a:lnTo>
                <a:lnTo>
                  <a:pt x="2452" y="740"/>
                </a:lnTo>
                <a:lnTo>
                  <a:pt x="2500" y="740"/>
                </a:lnTo>
                <a:lnTo>
                  <a:pt x="2500" y="756"/>
                </a:lnTo>
                <a:lnTo>
                  <a:pt x="2548" y="756"/>
                </a:lnTo>
                <a:lnTo>
                  <a:pt x="2548" y="756"/>
                </a:lnTo>
                <a:lnTo>
                  <a:pt x="2596" y="756"/>
                </a:lnTo>
                <a:lnTo>
                  <a:pt x="2596" y="772"/>
                </a:lnTo>
                <a:lnTo>
                  <a:pt x="2677" y="772"/>
                </a:lnTo>
                <a:lnTo>
                  <a:pt x="2677" y="780"/>
                </a:lnTo>
                <a:lnTo>
                  <a:pt x="2773" y="780"/>
                </a:lnTo>
                <a:lnTo>
                  <a:pt x="2773" y="788"/>
                </a:lnTo>
                <a:lnTo>
                  <a:pt x="2781" y="788"/>
                </a:lnTo>
                <a:lnTo>
                  <a:pt x="2781" y="788"/>
                </a:lnTo>
                <a:lnTo>
                  <a:pt x="2805" y="788"/>
                </a:lnTo>
                <a:lnTo>
                  <a:pt x="2805" y="796"/>
                </a:lnTo>
                <a:lnTo>
                  <a:pt x="2813" y="796"/>
                </a:lnTo>
                <a:lnTo>
                  <a:pt x="2813" y="804"/>
                </a:lnTo>
                <a:lnTo>
                  <a:pt x="2838" y="804"/>
                </a:lnTo>
                <a:lnTo>
                  <a:pt x="2838" y="812"/>
                </a:lnTo>
                <a:lnTo>
                  <a:pt x="3071" y="812"/>
                </a:lnTo>
                <a:lnTo>
                  <a:pt x="3071" y="820"/>
                </a:lnTo>
                <a:lnTo>
                  <a:pt x="3119" y="820"/>
                </a:lnTo>
                <a:lnTo>
                  <a:pt x="3119" y="820"/>
                </a:lnTo>
                <a:lnTo>
                  <a:pt x="3127" y="820"/>
                </a:lnTo>
                <a:lnTo>
                  <a:pt x="3127" y="828"/>
                </a:lnTo>
                <a:lnTo>
                  <a:pt x="3312" y="828"/>
                </a:lnTo>
                <a:lnTo>
                  <a:pt x="3312" y="836"/>
                </a:lnTo>
                <a:lnTo>
                  <a:pt x="3336" y="836"/>
                </a:lnTo>
                <a:lnTo>
                  <a:pt x="3336" y="852"/>
                </a:lnTo>
                <a:lnTo>
                  <a:pt x="3465" y="852"/>
                </a:lnTo>
                <a:lnTo>
                  <a:pt x="3465" y="868"/>
                </a:lnTo>
                <a:lnTo>
                  <a:pt x="3617" y="868"/>
                </a:lnTo>
                <a:lnTo>
                  <a:pt x="3617" y="893"/>
                </a:lnTo>
                <a:lnTo>
                  <a:pt x="3762" y="893"/>
                </a:lnTo>
              </a:path>
            </a:pathLst>
          </a:custGeom>
          <a:noFill/>
          <a:ln w="285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8" name="Freeform 204"/>
          <p:cNvSpPr>
            <a:spLocks/>
          </p:cNvSpPr>
          <p:nvPr/>
        </p:nvSpPr>
        <p:spPr bwMode="auto">
          <a:xfrm>
            <a:off x="2107117" y="1575349"/>
            <a:ext cx="5215968" cy="2298494"/>
          </a:xfrm>
          <a:custGeom>
            <a:avLst/>
            <a:gdLst>
              <a:gd name="T0" fmla="*/ 3698 w 3746"/>
              <a:gd name="T1" fmla="*/ 1118 h 1134"/>
              <a:gd name="T2" fmla="*/ 3626 w 3746"/>
              <a:gd name="T3" fmla="*/ 1094 h 1134"/>
              <a:gd name="T4" fmla="*/ 3577 w 3746"/>
              <a:gd name="T5" fmla="*/ 1061 h 1134"/>
              <a:gd name="T6" fmla="*/ 3505 w 3746"/>
              <a:gd name="T7" fmla="*/ 1053 h 1134"/>
              <a:gd name="T8" fmla="*/ 3449 w 3746"/>
              <a:gd name="T9" fmla="*/ 1013 h 1134"/>
              <a:gd name="T10" fmla="*/ 3384 w 3746"/>
              <a:gd name="T11" fmla="*/ 1005 h 1134"/>
              <a:gd name="T12" fmla="*/ 3296 w 3746"/>
              <a:gd name="T13" fmla="*/ 997 h 1134"/>
              <a:gd name="T14" fmla="*/ 3199 w 3746"/>
              <a:gd name="T15" fmla="*/ 989 h 1134"/>
              <a:gd name="T16" fmla="*/ 3143 w 3746"/>
              <a:gd name="T17" fmla="*/ 965 h 1134"/>
              <a:gd name="T18" fmla="*/ 3071 w 3746"/>
              <a:gd name="T19" fmla="*/ 949 h 1134"/>
              <a:gd name="T20" fmla="*/ 2998 w 3746"/>
              <a:gd name="T21" fmla="*/ 941 h 1134"/>
              <a:gd name="T22" fmla="*/ 2894 w 3746"/>
              <a:gd name="T23" fmla="*/ 941 h 1134"/>
              <a:gd name="T24" fmla="*/ 2822 w 3746"/>
              <a:gd name="T25" fmla="*/ 933 h 1134"/>
              <a:gd name="T26" fmla="*/ 2757 w 3746"/>
              <a:gd name="T27" fmla="*/ 909 h 1134"/>
              <a:gd name="T28" fmla="*/ 2669 w 3746"/>
              <a:gd name="T29" fmla="*/ 909 h 1134"/>
              <a:gd name="T30" fmla="*/ 2621 w 3746"/>
              <a:gd name="T31" fmla="*/ 885 h 1134"/>
              <a:gd name="T32" fmla="*/ 2548 w 3746"/>
              <a:gd name="T33" fmla="*/ 876 h 1134"/>
              <a:gd name="T34" fmla="*/ 2492 w 3746"/>
              <a:gd name="T35" fmla="*/ 860 h 1134"/>
              <a:gd name="T36" fmla="*/ 2428 w 3746"/>
              <a:gd name="T37" fmla="*/ 852 h 1134"/>
              <a:gd name="T38" fmla="*/ 2387 w 3746"/>
              <a:gd name="T39" fmla="*/ 828 h 1134"/>
              <a:gd name="T40" fmla="*/ 2339 w 3746"/>
              <a:gd name="T41" fmla="*/ 820 h 1134"/>
              <a:gd name="T42" fmla="*/ 2251 w 3746"/>
              <a:gd name="T43" fmla="*/ 812 h 1134"/>
              <a:gd name="T44" fmla="*/ 2170 w 3746"/>
              <a:gd name="T45" fmla="*/ 804 h 1134"/>
              <a:gd name="T46" fmla="*/ 2130 w 3746"/>
              <a:gd name="T47" fmla="*/ 788 h 1134"/>
              <a:gd name="T48" fmla="*/ 2058 w 3746"/>
              <a:gd name="T49" fmla="*/ 772 h 1134"/>
              <a:gd name="T50" fmla="*/ 2018 w 3746"/>
              <a:gd name="T51" fmla="*/ 748 h 1134"/>
              <a:gd name="T52" fmla="*/ 1921 w 3746"/>
              <a:gd name="T53" fmla="*/ 748 h 1134"/>
              <a:gd name="T54" fmla="*/ 1873 w 3746"/>
              <a:gd name="T55" fmla="*/ 724 h 1134"/>
              <a:gd name="T56" fmla="*/ 1800 w 3746"/>
              <a:gd name="T57" fmla="*/ 716 h 1134"/>
              <a:gd name="T58" fmla="*/ 1752 w 3746"/>
              <a:gd name="T59" fmla="*/ 692 h 1134"/>
              <a:gd name="T60" fmla="*/ 1656 w 3746"/>
              <a:gd name="T61" fmla="*/ 675 h 1134"/>
              <a:gd name="T62" fmla="*/ 1591 w 3746"/>
              <a:gd name="T63" fmla="*/ 667 h 1134"/>
              <a:gd name="T64" fmla="*/ 1527 w 3746"/>
              <a:gd name="T65" fmla="*/ 651 h 1134"/>
              <a:gd name="T66" fmla="*/ 1463 w 3746"/>
              <a:gd name="T67" fmla="*/ 643 h 1134"/>
              <a:gd name="T68" fmla="*/ 1398 w 3746"/>
              <a:gd name="T69" fmla="*/ 611 h 1134"/>
              <a:gd name="T70" fmla="*/ 1350 w 3746"/>
              <a:gd name="T71" fmla="*/ 595 h 1134"/>
              <a:gd name="T72" fmla="*/ 1286 w 3746"/>
              <a:gd name="T73" fmla="*/ 587 h 1134"/>
              <a:gd name="T74" fmla="*/ 1230 w 3746"/>
              <a:gd name="T75" fmla="*/ 571 h 1134"/>
              <a:gd name="T76" fmla="*/ 1157 w 3746"/>
              <a:gd name="T77" fmla="*/ 563 h 1134"/>
              <a:gd name="T78" fmla="*/ 1093 w 3746"/>
              <a:gd name="T79" fmla="*/ 539 h 1134"/>
              <a:gd name="T80" fmla="*/ 1045 w 3746"/>
              <a:gd name="T81" fmla="*/ 515 h 1134"/>
              <a:gd name="T82" fmla="*/ 988 w 3746"/>
              <a:gd name="T83" fmla="*/ 507 h 1134"/>
              <a:gd name="T84" fmla="*/ 940 w 3746"/>
              <a:gd name="T85" fmla="*/ 491 h 1134"/>
              <a:gd name="T86" fmla="*/ 884 w 3746"/>
              <a:gd name="T87" fmla="*/ 483 h 1134"/>
              <a:gd name="T88" fmla="*/ 820 w 3746"/>
              <a:gd name="T89" fmla="*/ 466 h 1134"/>
              <a:gd name="T90" fmla="*/ 747 w 3746"/>
              <a:gd name="T91" fmla="*/ 442 h 1134"/>
              <a:gd name="T92" fmla="*/ 707 w 3746"/>
              <a:gd name="T93" fmla="*/ 402 h 1134"/>
              <a:gd name="T94" fmla="*/ 675 w 3746"/>
              <a:gd name="T95" fmla="*/ 370 h 1134"/>
              <a:gd name="T96" fmla="*/ 627 w 3746"/>
              <a:gd name="T97" fmla="*/ 362 h 1134"/>
              <a:gd name="T98" fmla="*/ 530 w 3746"/>
              <a:gd name="T99" fmla="*/ 330 h 1134"/>
              <a:gd name="T100" fmla="*/ 490 w 3746"/>
              <a:gd name="T101" fmla="*/ 314 h 1134"/>
              <a:gd name="T102" fmla="*/ 442 w 3746"/>
              <a:gd name="T103" fmla="*/ 298 h 1134"/>
              <a:gd name="T104" fmla="*/ 402 w 3746"/>
              <a:gd name="T105" fmla="*/ 282 h 1134"/>
              <a:gd name="T106" fmla="*/ 361 w 3746"/>
              <a:gd name="T107" fmla="*/ 249 h 1134"/>
              <a:gd name="T108" fmla="*/ 345 w 3746"/>
              <a:gd name="T109" fmla="*/ 177 h 1134"/>
              <a:gd name="T110" fmla="*/ 313 w 3746"/>
              <a:gd name="T111" fmla="*/ 129 h 1134"/>
              <a:gd name="T112" fmla="*/ 273 w 3746"/>
              <a:gd name="T113" fmla="*/ 105 h 1134"/>
              <a:gd name="T114" fmla="*/ 241 w 3746"/>
              <a:gd name="T115" fmla="*/ 89 h 1134"/>
              <a:gd name="T116" fmla="*/ 201 w 3746"/>
              <a:gd name="T117" fmla="*/ 72 h 1134"/>
              <a:gd name="T118" fmla="*/ 152 w 3746"/>
              <a:gd name="T119" fmla="*/ 56 h 1134"/>
              <a:gd name="T120" fmla="*/ 104 w 3746"/>
              <a:gd name="T121" fmla="*/ 32 h 1134"/>
              <a:gd name="T122" fmla="*/ 64 w 3746"/>
              <a:gd name="T123" fmla="*/ 16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746" h="1134">
                <a:moveTo>
                  <a:pt x="3746" y="1134"/>
                </a:moveTo>
                <a:lnTo>
                  <a:pt x="3738" y="1134"/>
                </a:lnTo>
                <a:lnTo>
                  <a:pt x="3738" y="1126"/>
                </a:lnTo>
                <a:lnTo>
                  <a:pt x="3730" y="1118"/>
                </a:lnTo>
                <a:lnTo>
                  <a:pt x="3706" y="1118"/>
                </a:lnTo>
                <a:lnTo>
                  <a:pt x="3698" y="1118"/>
                </a:lnTo>
                <a:lnTo>
                  <a:pt x="3674" y="1118"/>
                </a:lnTo>
                <a:lnTo>
                  <a:pt x="3650" y="1110"/>
                </a:lnTo>
                <a:lnTo>
                  <a:pt x="3642" y="1110"/>
                </a:lnTo>
                <a:lnTo>
                  <a:pt x="3642" y="1094"/>
                </a:lnTo>
                <a:lnTo>
                  <a:pt x="3634" y="1094"/>
                </a:lnTo>
                <a:lnTo>
                  <a:pt x="3626" y="1094"/>
                </a:lnTo>
                <a:lnTo>
                  <a:pt x="3626" y="1086"/>
                </a:lnTo>
                <a:lnTo>
                  <a:pt x="3609" y="1086"/>
                </a:lnTo>
                <a:lnTo>
                  <a:pt x="3593" y="1086"/>
                </a:lnTo>
                <a:lnTo>
                  <a:pt x="3577" y="1086"/>
                </a:lnTo>
                <a:lnTo>
                  <a:pt x="3577" y="1069"/>
                </a:lnTo>
                <a:lnTo>
                  <a:pt x="3577" y="1061"/>
                </a:lnTo>
                <a:lnTo>
                  <a:pt x="3569" y="1061"/>
                </a:lnTo>
                <a:lnTo>
                  <a:pt x="3569" y="1053"/>
                </a:lnTo>
                <a:lnTo>
                  <a:pt x="3553" y="1053"/>
                </a:lnTo>
                <a:lnTo>
                  <a:pt x="3545" y="1053"/>
                </a:lnTo>
                <a:lnTo>
                  <a:pt x="3521" y="1053"/>
                </a:lnTo>
                <a:lnTo>
                  <a:pt x="3505" y="1053"/>
                </a:lnTo>
                <a:lnTo>
                  <a:pt x="3481" y="1053"/>
                </a:lnTo>
                <a:lnTo>
                  <a:pt x="3473" y="1045"/>
                </a:lnTo>
                <a:lnTo>
                  <a:pt x="3473" y="1037"/>
                </a:lnTo>
                <a:lnTo>
                  <a:pt x="3465" y="1037"/>
                </a:lnTo>
                <a:lnTo>
                  <a:pt x="3449" y="1021"/>
                </a:lnTo>
                <a:lnTo>
                  <a:pt x="3449" y="1013"/>
                </a:lnTo>
                <a:lnTo>
                  <a:pt x="3441" y="1013"/>
                </a:lnTo>
                <a:lnTo>
                  <a:pt x="3441" y="1005"/>
                </a:lnTo>
                <a:lnTo>
                  <a:pt x="3433" y="1005"/>
                </a:lnTo>
                <a:lnTo>
                  <a:pt x="3416" y="1005"/>
                </a:lnTo>
                <a:lnTo>
                  <a:pt x="3392" y="1005"/>
                </a:lnTo>
                <a:lnTo>
                  <a:pt x="3384" y="1005"/>
                </a:lnTo>
                <a:lnTo>
                  <a:pt x="3360" y="1005"/>
                </a:lnTo>
                <a:lnTo>
                  <a:pt x="3344" y="1005"/>
                </a:lnTo>
                <a:lnTo>
                  <a:pt x="3320" y="1005"/>
                </a:lnTo>
                <a:lnTo>
                  <a:pt x="3312" y="1005"/>
                </a:lnTo>
                <a:lnTo>
                  <a:pt x="3296" y="1005"/>
                </a:lnTo>
                <a:lnTo>
                  <a:pt x="3296" y="997"/>
                </a:lnTo>
                <a:lnTo>
                  <a:pt x="3296" y="989"/>
                </a:lnTo>
                <a:lnTo>
                  <a:pt x="3272" y="989"/>
                </a:lnTo>
                <a:lnTo>
                  <a:pt x="3264" y="989"/>
                </a:lnTo>
                <a:lnTo>
                  <a:pt x="3240" y="989"/>
                </a:lnTo>
                <a:lnTo>
                  <a:pt x="3224" y="989"/>
                </a:lnTo>
                <a:lnTo>
                  <a:pt x="3199" y="989"/>
                </a:lnTo>
                <a:lnTo>
                  <a:pt x="3191" y="989"/>
                </a:lnTo>
                <a:lnTo>
                  <a:pt x="3167" y="989"/>
                </a:lnTo>
                <a:lnTo>
                  <a:pt x="3151" y="981"/>
                </a:lnTo>
                <a:lnTo>
                  <a:pt x="3151" y="973"/>
                </a:lnTo>
                <a:lnTo>
                  <a:pt x="3143" y="973"/>
                </a:lnTo>
                <a:lnTo>
                  <a:pt x="3143" y="965"/>
                </a:lnTo>
                <a:lnTo>
                  <a:pt x="3135" y="965"/>
                </a:lnTo>
                <a:lnTo>
                  <a:pt x="3135" y="957"/>
                </a:lnTo>
                <a:lnTo>
                  <a:pt x="3127" y="949"/>
                </a:lnTo>
                <a:lnTo>
                  <a:pt x="3103" y="949"/>
                </a:lnTo>
                <a:lnTo>
                  <a:pt x="3095" y="949"/>
                </a:lnTo>
                <a:lnTo>
                  <a:pt x="3071" y="949"/>
                </a:lnTo>
                <a:lnTo>
                  <a:pt x="3055" y="949"/>
                </a:lnTo>
                <a:lnTo>
                  <a:pt x="3031" y="949"/>
                </a:lnTo>
                <a:lnTo>
                  <a:pt x="3023" y="949"/>
                </a:lnTo>
                <a:lnTo>
                  <a:pt x="3014" y="949"/>
                </a:lnTo>
                <a:lnTo>
                  <a:pt x="3014" y="941"/>
                </a:lnTo>
                <a:lnTo>
                  <a:pt x="2998" y="941"/>
                </a:lnTo>
                <a:lnTo>
                  <a:pt x="2982" y="941"/>
                </a:lnTo>
                <a:lnTo>
                  <a:pt x="2958" y="941"/>
                </a:lnTo>
                <a:lnTo>
                  <a:pt x="2950" y="941"/>
                </a:lnTo>
                <a:lnTo>
                  <a:pt x="2926" y="941"/>
                </a:lnTo>
                <a:lnTo>
                  <a:pt x="2918" y="941"/>
                </a:lnTo>
                <a:lnTo>
                  <a:pt x="2894" y="941"/>
                </a:lnTo>
                <a:lnTo>
                  <a:pt x="2886" y="941"/>
                </a:lnTo>
                <a:lnTo>
                  <a:pt x="2886" y="933"/>
                </a:lnTo>
                <a:lnTo>
                  <a:pt x="2870" y="933"/>
                </a:lnTo>
                <a:lnTo>
                  <a:pt x="2846" y="933"/>
                </a:lnTo>
                <a:lnTo>
                  <a:pt x="2838" y="933"/>
                </a:lnTo>
                <a:lnTo>
                  <a:pt x="2822" y="933"/>
                </a:lnTo>
                <a:lnTo>
                  <a:pt x="2822" y="925"/>
                </a:lnTo>
                <a:lnTo>
                  <a:pt x="2797" y="925"/>
                </a:lnTo>
                <a:lnTo>
                  <a:pt x="2781" y="925"/>
                </a:lnTo>
                <a:lnTo>
                  <a:pt x="2757" y="925"/>
                </a:lnTo>
                <a:lnTo>
                  <a:pt x="2757" y="917"/>
                </a:lnTo>
                <a:lnTo>
                  <a:pt x="2757" y="909"/>
                </a:lnTo>
                <a:lnTo>
                  <a:pt x="2749" y="909"/>
                </a:lnTo>
                <a:lnTo>
                  <a:pt x="2733" y="909"/>
                </a:lnTo>
                <a:lnTo>
                  <a:pt x="2709" y="909"/>
                </a:lnTo>
                <a:lnTo>
                  <a:pt x="2701" y="909"/>
                </a:lnTo>
                <a:lnTo>
                  <a:pt x="2677" y="909"/>
                </a:lnTo>
                <a:lnTo>
                  <a:pt x="2669" y="909"/>
                </a:lnTo>
                <a:lnTo>
                  <a:pt x="2669" y="893"/>
                </a:lnTo>
                <a:lnTo>
                  <a:pt x="2661" y="893"/>
                </a:lnTo>
                <a:lnTo>
                  <a:pt x="2645" y="893"/>
                </a:lnTo>
                <a:lnTo>
                  <a:pt x="2637" y="893"/>
                </a:lnTo>
                <a:lnTo>
                  <a:pt x="2637" y="885"/>
                </a:lnTo>
                <a:lnTo>
                  <a:pt x="2621" y="885"/>
                </a:lnTo>
                <a:lnTo>
                  <a:pt x="2604" y="885"/>
                </a:lnTo>
                <a:lnTo>
                  <a:pt x="2596" y="885"/>
                </a:lnTo>
                <a:lnTo>
                  <a:pt x="2596" y="876"/>
                </a:lnTo>
                <a:lnTo>
                  <a:pt x="2588" y="876"/>
                </a:lnTo>
                <a:lnTo>
                  <a:pt x="2572" y="876"/>
                </a:lnTo>
                <a:lnTo>
                  <a:pt x="2548" y="876"/>
                </a:lnTo>
                <a:lnTo>
                  <a:pt x="2540" y="876"/>
                </a:lnTo>
                <a:lnTo>
                  <a:pt x="2516" y="876"/>
                </a:lnTo>
                <a:lnTo>
                  <a:pt x="2500" y="876"/>
                </a:lnTo>
                <a:lnTo>
                  <a:pt x="2492" y="876"/>
                </a:lnTo>
                <a:lnTo>
                  <a:pt x="2492" y="868"/>
                </a:lnTo>
                <a:lnTo>
                  <a:pt x="2492" y="860"/>
                </a:lnTo>
                <a:lnTo>
                  <a:pt x="2468" y="860"/>
                </a:lnTo>
                <a:lnTo>
                  <a:pt x="2452" y="860"/>
                </a:lnTo>
                <a:lnTo>
                  <a:pt x="2444" y="860"/>
                </a:lnTo>
                <a:lnTo>
                  <a:pt x="2436" y="860"/>
                </a:lnTo>
                <a:lnTo>
                  <a:pt x="2436" y="852"/>
                </a:lnTo>
                <a:lnTo>
                  <a:pt x="2428" y="852"/>
                </a:lnTo>
                <a:lnTo>
                  <a:pt x="2428" y="852"/>
                </a:lnTo>
                <a:lnTo>
                  <a:pt x="2428" y="844"/>
                </a:lnTo>
                <a:lnTo>
                  <a:pt x="2420" y="844"/>
                </a:lnTo>
                <a:lnTo>
                  <a:pt x="2420" y="836"/>
                </a:lnTo>
                <a:lnTo>
                  <a:pt x="2411" y="836"/>
                </a:lnTo>
                <a:lnTo>
                  <a:pt x="2387" y="828"/>
                </a:lnTo>
                <a:lnTo>
                  <a:pt x="2363" y="828"/>
                </a:lnTo>
                <a:lnTo>
                  <a:pt x="2355" y="828"/>
                </a:lnTo>
                <a:lnTo>
                  <a:pt x="2347" y="828"/>
                </a:lnTo>
                <a:lnTo>
                  <a:pt x="2347" y="820"/>
                </a:lnTo>
                <a:lnTo>
                  <a:pt x="2347" y="820"/>
                </a:lnTo>
                <a:lnTo>
                  <a:pt x="2339" y="820"/>
                </a:lnTo>
                <a:lnTo>
                  <a:pt x="2339" y="812"/>
                </a:lnTo>
                <a:lnTo>
                  <a:pt x="2331" y="812"/>
                </a:lnTo>
                <a:lnTo>
                  <a:pt x="2315" y="812"/>
                </a:lnTo>
                <a:lnTo>
                  <a:pt x="2291" y="812"/>
                </a:lnTo>
                <a:lnTo>
                  <a:pt x="2275" y="812"/>
                </a:lnTo>
                <a:lnTo>
                  <a:pt x="2251" y="812"/>
                </a:lnTo>
                <a:lnTo>
                  <a:pt x="2243" y="812"/>
                </a:lnTo>
                <a:lnTo>
                  <a:pt x="2219" y="812"/>
                </a:lnTo>
                <a:lnTo>
                  <a:pt x="2202" y="812"/>
                </a:lnTo>
                <a:lnTo>
                  <a:pt x="2178" y="812"/>
                </a:lnTo>
                <a:lnTo>
                  <a:pt x="2178" y="804"/>
                </a:lnTo>
                <a:lnTo>
                  <a:pt x="2170" y="804"/>
                </a:lnTo>
                <a:lnTo>
                  <a:pt x="2162" y="804"/>
                </a:lnTo>
                <a:lnTo>
                  <a:pt x="2154" y="804"/>
                </a:lnTo>
                <a:lnTo>
                  <a:pt x="2154" y="796"/>
                </a:lnTo>
                <a:lnTo>
                  <a:pt x="2138" y="796"/>
                </a:lnTo>
                <a:lnTo>
                  <a:pt x="2138" y="788"/>
                </a:lnTo>
                <a:lnTo>
                  <a:pt x="2130" y="788"/>
                </a:lnTo>
                <a:lnTo>
                  <a:pt x="2122" y="788"/>
                </a:lnTo>
                <a:lnTo>
                  <a:pt x="2114" y="788"/>
                </a:lnTo>
                <a:lnTo>
                  <a:pt x="2114" y="780"/>
                </a:lnTo>
                <a:lnTo>
                  <a:pt x="2106" y="780"/>
                </a:lnTo>
                <a:lnTo>
                  <a:pt x="2082" y="772"/>
                </a:lnTo>
                <a:lnTo>
                  <a:pt x="2058" y="772"/>
                </a:lnTo>
                <a:lnTo>
                  <a:pt x="2050" y="764"/>
                </a:lnTo>
                <a:lnTo>
                  <a:pt x="2050" y="756"/>
                </a:lnTo>
                <a:lnTo>
                  <a:pt x="2042" y="756"/>
                </a:lnTo>
                <a:lnTo>
                  <a:pt x="2034" y="756"/>
                </a:lnTo>
                <a:lnTo>
                  <a:pt x="2018" y="756"/>
                </a:lnTo>
                <a:lnTo>
                  <a:pt x="2018" y="748"/>
                </a:lnTo>
                <a:lnTo>
                  <a:pt x="2001" y="748"/>
                </a:lnTo>
                <a:lnTo>
                  <a:pt x="1993" y="748"/>
                </a:lnTo>
                <a:lnTo>
                  <a:pt x="1969" y="748"/>
                </a:lnTo>
                <a:lnTo>
                  <a:pt x="1953" y="748"/>
                </a:lnTo>
                <a:lnTo>
                  <a:pt x="1929" y="748"/>
                </a:lnTo>
                <a:lnTo>
                  <a:pt x="1921" y="748"/>
                </a:lnTo>
                <a:lnTo>
                  <a:pt x="1905" y="748"/>
                </a:lnTo>
                <a:lnTo>
                  <a:pt x="1905" y="732"/>
                </a:lnTo>
                <a:lnTo>
                  <a:pt x="1889" y="732"/>
                </a:lnTo>
                <a:lnTo>
                  <a:pt x="1881" y="732"/>
                </a:lnTo>
                <a:lnTo>
                  <a:pt x="1873" y="732"/>
                </a:lnTo>
                <a:lnTo>
                  <a:pt x="1873" y="724"/>
                </a:lnTo>
                <a:lnTo>
                  <a:pt x="1873" y="724"/>
                </a:lnTo>
                <a:lnTo>
                  <a:pt x="1849" y="724"/>
                </a:lnTo>
                <a:lnTo>
                  <a:pt x="1833" y="724"/>
                </a:lnTo>
                <a:lnTo>
                  <a:pt x="1825" y="724"/>
                </a:lnTo>
                <a:lnTo>
                  <a:pt x="1825" y="716"/>
                </a:lnTo>
                <a:lnTo>
                  <a:pt x="1800" y="716"/>
                </a:lnTo>
                <a:lnTo>
                  <a:pt x="1792" y="716"/>
                </a:lnTo>
                <a:lnTo>
                  <a:pt x="1768" y="716"/>
                </a:lnTo>
                <a:lnTo>
                  <a:pt x="1752" y="716"/>
                </a:lnTo>
                <a:lnTo>
                  <a:pt x="1752" y="708"/>
                </a:lnTo>
                <a:lnTo>
                  <a:pt x="1752" y="700"/>
                </a:lnTo>
                <a:lnTo>
                  <a:pt x="1752" y="692"/>
                </a:lnTo>
                <a:lnTo>
                  <a:pt x="1728" y="684"/>
                </a:lnTo>
                <a:lnTo>
                  <a:pt x="1704" y="684"/>
                </a:lnTo>
                <a:lnTo>
                  <a:pt x="1704" y="675"/>
                </a:lnTo>
                <a:lnTo>
                  <a:pt x="1696" y="675"/>
                </a:lnTo>
                <a:lnTo>
                  <a:pt x="1680" y="675"/>
                </a:lnTo>
                <a:lnTo>
                  <a:pt x="1656" y="675"/>
                </a:lnTo>
                <a:lnTo>
                  <a:pt x="1648" y="675"/>
                </a:lnTo>
                <a:lnTo>
                  <a:pt x="1640" y="675"/>
                </a:lnTo>
                <a:lnTo>
                  <a:pt x="1640" y="667"/>
                </a:lnTo>
                <a:lnTo>
                  <a:pt x="1632" y="667"/>
                </a:lnTo>
                <a:lnTo>
                  <a:pt x="1616" y="667"/>
                </a:lnTo>
                <a:lnTo>
                  <a:pt x="1591" y="667"/>
                </a:lnTo>
                <a:lnTo>
                  <a:pt x="1583" y="667"/>
                </a:lnTo>
                <a:lnTo>
                  <a:pt x="1575" y="667"/>
                </a:lnTo>
                <a:lnTo>
                  <a:pt x="1575" y="659"/>
                </a:lnTo>
                <a:lnTo>
                  <a:pt x="1551" y="659"/>
                </a:lnTo>
                <a:lnTo>
                  <a:pt x="1535" y="651"/>
                </a:lnTo>
                <a:lnTo>
                  <a:pt x="1527" y="651"/>
                </a:lnTo>
                <a:lnTo>
                  <a:pt x="1519" y="651"/>
                </a:lnTo>
                <a:lnTo>
                  <a:pt x="1503" y="651"/>
                </a:lnTo>
                <a:lnTo>
                  <a:pt x="1479" y="651"/>
                </a:lnTo>
                <a:lnTo>
                  <a:pt x="1479" y="643"/>
                </a:lnTo>
                <a:lnTo>
                  <a:pt x="1471" y="643"/>
                </a:lnTo>
                <a:lnTo>
                  <a:pt x="1463" y="643"/>
                </a:lnTo>
                <a:lnTo>
                  <a:pt x="1439" y="643"/>
                </a:lnTo>
                <a:lnTo>
                  <a:pt x="1439" y="635"/>
                </a:lnTo>
                <a:lnTo>
                  <a:pt x="1431" y="635"/>
                </a:lnTo>
                <a:lnTo>
                  <a:pt x="1415" y="635"/>
                </a:lnTo>
                <a:lnTo>
                  <a:pt x="1415" y="627"/>
                </a:lnTo>
                <a:lnTo>
                  <a:pt x="1398" y="611"/>
                </a:lnTo>
                <a:lnTo>
                  <a:pt x="1382" y="611"/>
                </a:lnTo>
                <a:lnTo>
                  <a:pt x="1382" y="603"/>
                </a:lnTo>
                <a:lnTo>
                  <a:pt x="1366" y="603"/>
                </a:lnTo>
                <a:lnTo>
                  <a:pt x="1366" y="595"/>
                </a:lnTo>
                <a:lnTo>
                  <a:pt x="1358" y="595"/>
                </a:lnTo>
                <a:lnTo>
                  <a:pt x="1350" y="595"/>
                </a:lnTo>
                <a:lnTo>
                  <a:pt x="1342" y="595"/>
                </a:lnTo>
                <a:lnTo>
                  <a:pt x="1342" y="587"/>
                </a:lnTo>
                <a:lnTo>
                  <a:pt x="1334" y="587"/>
                </a:lnTo>
                <a:lnTo>
                  <a:pt x="1318" y="587"/>
                </a:lnTo>
                <a:lnTo>
                  <a:pt x="1294" y="587"/>
                </a:lnTo>
                <a:lnTo>
                  <a:pt x="1286" y="587"/>
                </a:lnTo>
                <a:lnTo>
                  <a:pt x="1270" y="587"/>
                </a:lnTo>
                <a:lnTo>
                  <a:pt x="1270" y="579"/>
                </a:lnTo>
                <a:lnTo>
                  <a:pt x="1254" y="579"/>
                </a:lnTo>
                <a:lnTo>
                  <a:pt x="1238" y="579"/>
                </a:lnTo>
                <a:lnTo>
                  <a:pt x="1230" y="579"/>
                </a:lnTo>
                <a:lnTo>
                  <a:pt x="1230" y="571"/>
                </a:lnTo>
                <a:lnTo>
                  <a:pt x="1206" y="571"/>
                </a:lnTo>
                <a:lnTo>
                  <a:pt x="1197" y="571"/>
                </a:lnTo>
                <a:lnTo>
                  <a:pt x="1189" y="571"/>
                </a:lnTo>
                <a:lnTo>
                  <a:pt x="1189" y="563"/>
                </a:lnTo>
                <a:lnTo>
                  <a:pt x="1165" y="563"/>
                </a:lnTo>
                <a:lnTo>
                  <a:pt x="1157" y="563"/>
                </a:lnTo>
                <a:lnTo>
                  <a:pt x="1149" y="563"/>
                </a:lnTo>
                <a:lnTo>
                  <a:pt x="1149" y="555"/>
                </a:lnTo>
                <a:lnTo>
                  <a:pt x="1133" y="555"/>
                </a:lnTo>
                <a:lnTo>
                  <a:pt x="1109" y="547"/>
                </a:lnTo>
                <a:lnTo>
                  <a:pt x="1109" y="539"/>
                </a:lnTo>
                <a:lnTo>
                  <a:pt x="1093" y="539"/>
                </a:lnTo>
                <a:lnTo>
                  <a:pt x="1077" y="539"/>
                </a:lnTo>
                <a:lnTo>
                  <a:pt x="1061" y="539"/>
                </a:lnTo>
                <a:lnTo>
                  <a:pt x="1061" y="531"/>
                </a:lnTo>
                <a:lnTo>
                  <a:pt x="1053" y="531"/>
                </a:lnTo>
                <a:lnTo>
                  <a:pt x="1045" y="531"/>
                </a:lnTo>
                <a:lnTo>
                  <a:pt x="1045" y="515"/>
                </a:lnTo>
                <a:lnTo>
                  <a:pt x="1037" y="515"/>
                </a:lnTo>
                <a:lnTo>
                  <a:pt x="1037" y="507"/>
                </a:lnTo>
                <a:lnTo>
                  <a:pt x="1029" y="507"/>
                </a:lnTo>
                <a:lnTo>
                  <a:pt x="1021" y="507"/>
                </a:lnTo>
                <a:lnTo>
                  <a:pt x="996" y="507"/>
                </a:lnTo>
                <a:lnTo>
                  <a:pt x="988" y="507"/>
                </a:lnTo>
                <a:lnTo>
                  <a:pt x="988" y="499"/>
                </a:lnTo>
                <a:lnTo>
                  <a:pt x="980" y="499"/>
                </a:lnTo>
                <a:lnTo>
                  <a:pt x="972" y="499"/>
                </a:lnTo>
                <a:lnTo>
                  <a:pt x="964" y="499"/>
                </a:lnTo>
                <a:lnTo>
                  <a:pt x="964" y="491"/>
                </a:lnTo>
                <a:lnTo>
                  <a:pt x="940" y="491"/>
                </a:lnTo>
                <a:lnTo>
                  <a:pt x="932" y="491"/>
                </a:lnTo>
                <a:lnTo>
                  <a:pt x="924" y="491"/>
                </a:lnTo>
                <a:lnTo>
                  <a:pt x="924" y="483"/>
                </a:lnTo>
                <a:lnTo>
                  <a:pt x="908" y="483"/>
                </a:lnTo>
                <a:lnTo>
                  <a:pt x="892" y="483"/>
                </a:lnTo>
                <a:lnTo>
                  <a:pt x="884" y="483"/>
                </a:lnTo>
                <a:lnTo>
                  <a:pt x="884" y="474"/>
                </a:lnTo>
                <a:lnTo>
                  <a:pt x="876" y="474"/>
                </a:lnTo>
                <a:lnTo>
                  <a:pt x="868" y="474"/>
                </a:lnTo>
                <a:lnTo>
                  <a:pt x="844" y="474"/>
                </a:lnTo>
                <a:lnTo>
                  <a:pt x="828" y="466"/>
                </a:lnTo>
                <a:lnTo>
                  <a:pt x="820" y="466"/>
                </a:lnTo>
                <a:lnTo>
                  <a:pt x="820" y="458"/>
                </a:lnTo>
                <a:lnTo>
                  <a:pt x="795" y="458"/>
                </a:lnTo>
                <a:lnTo>
                  <a:pt x="787" y="458"/>
                </a:lnTo>
                <a:lnTo>
                  <a:pt x="787" y="450"/>
                </a:lnTo>
                <a:lnTo>
                  <a:pt x="763" y="442"/>
                </a:lnTo>
                <a:lnTo>
                  <a:pt x="747" y="442"/>
                </a:lnTo>
                <a:lnTo>
                  <a:pt x="723" y="434"/>
                </a:lnTo>
                <a:lnTo>
                  <a:pt x="723" y="426"/>
                </a:lnTo>
                <a:lnTo>
                  <a:pt x="715" y="418"/>
                </a:lnTo>
                <a:lnTo>
                  <a:pt x="715" y="410"/>
                </a:lnTo>
                <a:lnTo>
                  <a:pt x="707" y="410"/>
                </a:lnTo>
                <a:lnTo>
                  <a:pt x="707" y="402"/>
                </a:lnTo>
                <a:lnTo>
                  <a:pt x="707" y="402"/>
                </a:lnTo>
                <a:lnTo>
                  <a:pt x="707" y="386"/>
                </a:lnTo>
                <a:lnTo>
                  <a:pt x="683" y="386"/>
                </a:lnTo>
                <a:lnTo>
                  <a:pt x="683" y="378"/>
                </a:lnTo>
                <a:lnTo>
                  <a:pt x="675" y="378"/>
                </a:lnTo>
                <a:lnTo>
                  <a:pt x="675" y="370"/>
                </a:lnTo>
                <a:lnTo>
                  <a:pt x="667" y="370"/>
                </a:lnTo>
                <a:lnTo>
                  <a:pt x="659" y="370"/>
                </a:lnTo>
                <a:lnTo>
                  <a:pt x="651" y="370"/>
                </a:lnTo>
                <a:lnTo>
                  <a:pt x="651" y="362"/>
                </a:lnTo>
                <a:lnTo>
                  <a:pt x="643" y="362"/>
                </a:lnTo>
                <a:lnTo>
                  <a:pt x="627" y="362"/>
                </a:lnTo>
                <a:lnTo>
                  <a:pt x="627" y="354"/>
                </a:lnTo>
                <a:lnTo>
                  <a:pt x="619" y="354"/>
                </a:lnTo>
                <a:lnTo>
                  <a:pt x="594" y="354"/>
                </a:lnTo>
                <a:lnTo>
                  <a:pt x="578" y="346"/>
                </a:lnTo>
                <a:lnTo>
                  <a:pt x="554" y="346"/>
                </a:lnTo>
                <a:lnTo>
                  <a:pt x="530" y="330"/>
                </a:lnTo>
                <a:lnTo>
                  <a:pt x="522" y="330"/>
                </a:lnTo>
                <a:lnTo>
                  <a:pt x="522" y="322"/>
                </a:lnTo>
                <a:lnTo>
                  <a:pt x="514" y="322"/>
                </a:lnTo>
                <a:lnTo>
                  <a:pt x="498" y="322"/>
                </a:lnTo>
                <a:lnTo>
                  <a:pt x="490" y="322"/>
                </a:lnTo>
                <a:lnTo>
                  <a:pt x="490" y="314"/>
                </a:lnTo>
                <a:lnTo>
                  <a:pt x="474" y="314"/>
                </a:lnTo>
                <a:lnTo>
                  <a:pt x="474" y="306"/>
                </a:lnTo>
                <a:lnTo>
                  <a:pt x="458" y="306"/>
                </a:lnTo>
                <a:lnTo>
                  <a:pt x="450" y="306"/>
                </a:lnTo>
                <a:lnTo>
                  <a:pt x="450" y="298"/>
                </a:lnTo>
                <a:lnTo>
                  <a:pt x="442" y="298"/>
                </a:lnTo>
                <a:lnTo>
                  <a:pt x="434" y="298"/>
                </a:lnTo>
                <a:lnTo>
                  <a:pt x="434" y="290"/>
                </a:lnTo>
                <a:lnTo>
                  <a:pt x="418" y="290"/>
                </a:lnTo>
                <a:lnTo>
                  <a:pt x="418" y="282"/>
                </a:lnTo>
                <a:lnTo>
                  <a:pt x="410" y="282"/>
                </a:lnTo>
                <a:lnTo>
                  <a:pt x="402" y="282"/>
                </a:lnTo>
                <a:lnTo>
                  <a:pt x="402" y="273"/>
                </a:lnTo>
                <a:lnTo>
                  <a:pt x="385" y="273"/>
                </a:lnTo>
                <a:lnTo>
                  <a:pt x="377" y="273"/>
                </a:lnTo>
                <a:lnTo>
                  <a:pt x="377" y="265"/>
                </a:lnTo>
                <a:lnTo>
                  <a:pt x="361" y="265"/>
                </a:lnTo>
                <a:lnTo>
                  <a:pt x="361" y="249"/>
                </a:lnTo>
                <a:lnTo>
                  <a:pt x="353" y="225"/>
                </a:lnTo>
                <a:lnTo>
                  <a:pt x="353" y="201"/>
                </a:lnTo>
                <a:lnTo>
                  <a:pt x="353" y="193"/>
                </a:lnTo>
                <a:lnTo>
                  <a:pt x="353" y="185"/>
                </a:lnTo>
                <a:lnTo>
                  <a:pt x="345" y="185"/>
                </a:lnTo>
                <a:lnTo>
                  <a:pt x="345" y="177"/>
                </a:lnTo>
                <a:lnTo>
                  <a:pt x="345" y="153"/>
                </a:lnTo>
                <a:lnTo>
                  <a:pt x="337" y="145"/>
                </a:lnTo>
                <a:lnTo>
                  <a:pt x="337" y="137"/>
                </a:lnTo>
                <a:lnTo>
                  <a:pt x="321" y="137"/>
                </a:lnTo>
                <a:lnTo>
                  <a:pt x="313" y="137"/>
                </a:lnTo>
                <a:lnTo>
                  <a:pt x="313" y="129"/>
                </a:lnTo>
                <a:lnTo>
                  <a:pt x="305" y="121"/>
                </a:lnTo>
                <a:lnTo>
                  <a:pt x="297" y="121"/>
                </a:lnTo>
                <a:lnTo>
                  <a:pt x="297" y="113"/>
                </a:lnTo>
                <a:lnTo>
                  <a:pt x="289" y="113"/>
                </a:lnTo>
                <a:lnTo>
                  <a:pt x="289" y="105"/>
                </a:lnTo>
                <a:lnTo>
                  <a:pt x="273" y="105"/>
                </a:lnTo>
                <a:lnTo>
                  <a:pt x="265" y="105"/>
                </a:lnTo>
                <a:lnTo>
                  <a:pt x="265" y="97"/>
                </a:lnTo>
                <a:lnTo>
                  <a:pt x="257" y="97"/>
                </a:lnTo>
                <a:lnTo>
                  <a:pt x="249" y="97"/>
                </a:lnTo>
                <a:lnTo>
                  <a:pt x="241" y="97"/>
                </a:lnTo>
                <a:lnTo>
                  <a:pt x="241" y="89"/>
                </a:lnTo>
                <a:lnTo>
                  <a:pt x="225" y="89"/>
                </a:lnTo>
                <a:lnTo>
                  <a:pt x="225" y="81"/>
                </a:lnTo>
                <a:lnTo>
                  <a:pt x="217" y="81"/>
                </a:lnTo>
                <a:lnTo>
                  <a:pt x="209" y="81"/>
                </a:lnTo>
                <a:lnTo>
                  <a:pt x="201" y="81"/>
                </a:lnTo>
                <a:lnTo>
                  <a:pt x="201" y="72"/>
                </a:lnTo>
                <a:lnTo>
                  <a:pt x="184" y="72"/>
                </a:lnTo>
                <a:lnTo>
                  <a:pt x="176" y="64"/>
                </a:lnTo>
                <a:lnTo>
                  <a:pt x="176" y="56"/>
                </a:lnTo>
                <a:lnTo>
                  <a:pt x="168" y="56"/>
                </a:lnTo>
                <a:lnTo>
                  <a:pt x="160" y="56"/>
                </a:lnTo>
                <a:lnTo>
                  <a:pt x="152" y="56"/>
                </a:lnTo>
                <a:lnTo>
                  <a:pt x="136" y="56"/>
                </a:lnTo>
                <a:lnTo>
                  <a:pt x="136" y="40"/>
                </a:lnTo>
                <a:lnTo>
                  <a:pt x="120" y="40"/>
                </a:lnTo>
                <a:lnTo>
                  <a:pt x="112" y="40"/>
                </a:lnTo>
                <a:lnTo>
                  <a:pt x="104" y="40"/>
                </a:lnTo>
                <a:lnTo>
                  <a:pt x="104" y="32"/>
                </a:lnTo>
                <a:lnTo>
                  <a:pt x="104" y="32"/>
                </a:lnTo>
                <a:lnTo>
                  <a:pt x="96" y="32"/>
                </a:lnTo>
                <a:lnTo>
                  <a:pt x="96" y="16"/>
                </a:lnTo>
                <a:lnTo>
                  <a:pt x="80" y="16"/>
                </a:lnTo>
                <a:lnTo>
                  <a:pt x="72" y="16"/>
                </a:lnTo>
                <a:lnTo>
                  <a:pt x="64" y="16"/>
                </a:lnTo>
                <a:lnTo>
                  <a:pt x="56" y="16"/>
                </a:lnTo>
                <a:lnTo>
                  <a:pt x="56" y="8"/>
                </a:lnTo>
                <a:lnTo>
                  <a:pt x="40" y="8"/>
                </a:lnTo>
                <a:lnTo>
                  <a:pt x="24" y="0"/>
                </a:lnTo>
                <a:lnTo>
                  <a:pt x="0" y="0"/>
                </a:lnTo>
              </a:path>
            </a:pathLst>
          </a:custGeom>
          <a:noFill/>
          <a:ln w="28575" cap="flat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44"/>
          <p:cNvGrpSpPr/>
          <p:nvPr/>
        </p:nvGrpSpPr>
        <p:grpSpPr>
          <a:xfrm>
            <a:off x="1610431" y="1428736"/>
            <a:ext cx="361954" cy="3757006"/>
            <a:chOff x="1638382" y="1543048"/>
            <a:chExt cx="361954" cy="3757006"/>
          </a:xfrm>
        </p:grpSpPr>
        <p:sp>
          <p:nvSpPr>
            <p:cNvPr id="44" name="Text Box 153"/>
            <p:cNvSpPr txBox="1">
              <a:spLocks noChangeArrowheads="1"/>
            </p:cNvSpPr>
            <p:nvPr/>
          </p:nvSpPr>
          <p:spPr bwMode="auto">
            <a:xfrm>
              <a:off x="1638382" y="1543048"/>
              <a:ext cx="361954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0" hangingPunct="0">
                <a:spcBef>
                  <a:spcPct val="50000"/>
                </a:spcBef>
              </a:pPr>
              <a:r>
                <a:rPr lang="en-US" sz="1400" dirty="0">
                  <a:solidFill>
                    <a:srgbClr val="00446A"/>
                  </a:solidFill>
                </a:rPr>
                <a:t>1.0</a:t>
              </a:r>
            </a:p>
          </p:txBody>
        </p:sp>
        <p:sp>
          <p:nvSpPr>
            <p:cNvPr id="45" name="Text Box 154"/>
            <p:cNvSpPr txBox="1">
              <a:spLocks noChangeArrowheads="1"/>
            </p:cNvSpPr>
            <p:nvPr/>
          </p:nvSpPr>
          <p:spPr bwMode="auto">
            <a:xfrm>
              <a:off x="1638382" y="2239522"/>
              <a:ext cx="361954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0" hangingPunct="0">
                <a:spcBef>
                  <a:spcPct val="50000"/>
                </a:spcBef>
              </a:pPr>
              <a:r>
                <a:rPr lang="en-US" sz="1400" dirty="0">
                  <a:solidFill>
                    <a:srgbClr val="00446A"/>
                  </a:solidFill>
                </a:rPr>
                <a:t>0.8</a:t>
              </a:r>
            </a:p>
          </p:txBody>
        </p:sp>
        <p:sp>
          <p:nvSpPr>
            <p:cNvPr id="46" name="Text Box 155"/>
            <p:cNvSpPr txBox="1">
              <a:spLocks noChangeArrowheads="1"/>
            </p:cNvSpPr>
            <p:nvPr/>
          </p:nvSpPr>
          <p:spPr bwMode="auto">
            <a:xfrm>
              <a:off x="1638382" y="2935996"/>
              <a:ext cx="361954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0" hangingPunct="0">
                <a:spcBef>
                  <a:spcPct val="50000"/>
                </a:spcBef>
              </a:pPr>
              <a:r>
                <a:rPr lang="en-US" sz="1400" dirty="0">
                  <a:solidFill>
                    <a:srgbClr val="00446A"/>
                  </a:solidFill>
                </a:rPr>
                <a:t>0.6</a:t>
              </a:r>
            </a:p>
          </p:txBody>
        </p:sp>
        <p:sp>
          <p:nvSpPr>
            <p:cNvPr id="47" name="Text Box 156"/>
            <p:cNvSpPr txBox="1">
              <a:spLocks noChangeArrowheads="1"/>
            </p:cNvSpPr>
            <p:nvPr/>
          </p:nvSpPr>
          <p:spPr bwMode="auto">
            <a:xfrm>
              <a:off x="1638382" y="3632470"/>
              <a:ext cx="361954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0" hangingPunct="0">
                <a:spcBef>
                  <a:spcPct val="50000"/>
                </a:spcBef>
              </a:pPr>
              <a:r>
                <a:rPr lang="en-US" sz="1400" dirty="0">
                  <a:solidFill>
                    <a:srgbClr val="00446A"/>
                  </a:solidFill>
                </a:rPr>
                <a:t>0.4</a:t>
              </a:r>
            </a:p>
          </p:txBody>
        </p:sp>
        <p:sp>
          <p:nvSpPr>
            <p:cNvPr id="48" name="Text Box 157"/>
            <p:cNvSpPr txBox="1">
              <a:spLocks noChangeArrowheads="1"/>
            </p:cNvSpPr>
            <p:nvPr/>
          </p:nvSpPr>
          <p:spPr bwMode="auto">
            <a:xfrm>
              <a:off x="1638382" y="4328944"/>
              <a:ext cx="361954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0" hangingPunct="0">
                <a:spcBef>
                  <a:spcPct val="50000"/>
                </a:spcBef>
              </a:pPr>
              <a:r>
                <a:rPr lang="en-US" sz="1400" dirty="0">
                  <a:solidFill>
                    <a:srgbClr val="00446A"/>
                  </a:solidFill>
                </a:rPr>
                <a:t>0.2</a:t>
              </a:r>
            </a:p>
          </p:txBody>
        </p:sp>
        <p:sp>
          <p:nvSpPr>
            <p:cNvPr id="49" name="Text Box 159"/>
            <p:cNvSpPr txBox="1">
              <a:spLocks noChangeArrowheads="1"/>
            </p:cNvSpPr>
            <p:nvPr/>
          </p:nvSpPr>
          <p:spPr bwMode="auto">
            <a:xfrm>
              <a:off x="1638382" y="5025416"/>
              <a:ext cx="361954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0" hangingPunct="0">
                <a:spcBef>
                  <a:spcPct val="50000"/>
                </a:spcBef>
              </a:pPr>
              <a:r>
                <a:rPr lang="en-US" sz="1400" dirty="0">
                  <a:solidFill>
                    <a:srgbClr val="00446A"/>
                  </a:solidFill>
                </a:rPr>
                <a:t>0</a:t>
              </a:r>
            </a:p>
          </p:txBody>
        </p:sp>
      </p:grpSp>
      <p:sp>
        <p:nvSpPr>
          <p:cNvPr id="50" name="Rectangle 50"/>
          <p:cNvSpPr>
            <a:spLocks noChangeArrowheads="1"/>
          </p:cNvSpPr>
          <p:nvPr/>
        </p:nvSpPr>
        <p:spPr bwMode="auto">
          <a:xfrm rot="16200000">
            <a:off x="203128" y="3120219"/>
            <a:ext cx="2370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1400" dirty="0">
                <a:solidFill>
                  <a:srgbClr val="00446A"/>
                </a:solidFill>
              </a:rPr>
              <a:t>Proportion of Patients without </a:t>
            </a:r>
          </a:p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1400" dirty="0">
                <a:solidFill>
                  <a:srgbClr val="00446A"/>
                </a:solidFill>
              </a:rPr>
              <a:t>On-study SRE</a:t>
            </a:r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4193582" y="5378069"/>
            <a:ext cx="1050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noAutofit/>
          </a:bodyPr>
          <a:lstStyle/>
          <a:p>
            <a:pPr algn="ctr" eaLnBrk="0" hangingPunct="0"/>
            <a:r>
              <a:rPr lang="en-US" sz="1400" dirty="0">
                <a:solidFill>
                  <a:srgbClr val="00446A"/>
                </a:solidFill>
              </a:rPr>
              <a:t>Month</a:t>
            </a:r>
          </a:p>
        </p:txBody>
      </p:sp>
      <p:sp>
        <p:nvSpPr>
          <p:cNvPr id="52" name="Text Box 39"/>
          <p:cNvSpPr txBox="1">
            <a:spLocks noChangeArrowheads="1"/>
          </p:cNvSpPr>
          <p:nvPr/>
        </p:nvSpPr>
        <p:spPr bwMode="auto">
          <a:xfrm>
            <a:off x="1921261" y="5148861"/>
            <a:ext cx="568932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12825" eaLnBrk="0" hangingPunct="0">
              <a:spcBef>
                <a:spcPct val="50000"/>
              </a:spcBef>
              <a:tabLst>
                <a:tab pos="98425" algn="ctr"/>
                <a:tab pos="1135063" algn="ctr"/>
                <a:tab pos="2187575" algn="ctr"/>
                <a:tab pos="3230563" algn="ctr"/>
                <a:tab pos="4259263" algn="ctr"/>
                <a:tab pos="5311775" algn="ctr"/>
              </a:tabLst>
            </a:pPr>
            <a:r>
              <a:rPr lang="en-US" sz="1400" dirty="0">
                <a:solidFill>
                  <a:srgbClr val="00446A"/>
                </a:solidFill>
              </a:rPr>
              <a:t>	0	6	12	18	24	30</a:t>
            </a:r>
          </a:p>
        </p:txBody>
      </p:sp>
      <p:sp>
        <p:nvSpPr>
          <p:cNvPr id="53" name="Freeform 9"/>
          <p:cNvSpPr>
            <a:spLocks/>
          </p:cNvSpPr>
          <p:nvPr/>
        </p:nvSpPr>
        <p:spPr bwMode="auto">
          <a:xfrm>
            <a:off x="2109494" y="1567446"/>
            <a:ext cx="5238750" cy="3498850"/>
          </a:xfrm>
          <a:custGeom>
            <a:avLst/>
            <a:gdLst>
              <a:gd name="T0" fmla="*/ 0 w 3300"/>
              <a:gd name="T1" fmla="*/ 0 h 2204"/>
              <a:gd name="T2" fmla="*/ 2 w 3300"/>
              <a:gd name="T3" fmla="*/ 2204 h 2204"/>
              <a:gd name="T4" fmla="*/ 3300 w 3300"/>
              <a:gd name="T5" fmla="*/ 2204 h 2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00" h="2204">
                <a:moveTo>
                  <a:pt x="0" y="0"/>
                </a:moveTo>
                <a:lnTo>
                  <a:pt x="2" y="2204"/>
                </a:lnTo>
                <a:lnTo>
                  <a:pt x="3300" y="2204"/>
                </a:lnTo>
              </a:path>
            </a:pathLst>
          </a:custGeom>
          <a:noFill/>
          <a:ln w="28575" cap="flat">
            <a:solidFill>
              <a:srgbClr val="00446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446A"/>
              </a:solidFill>
            </a:endParaRPr>
          </a:p>
        </p:txBody>
      </p:sp>
      <p:sp>
        <p:nvSpPr>
          <p:cNvPr id="54" name="Line 10"/>
          <p:cNvSpPr>
            <a:spLocks noChangeShapeType="1"/>
          </p:cNvSpPr>
          <p:nvPr/>
        </p:nvSpPr>
        <p:spPr bwMode="auto">
          <a:xfrm flipH="1">
            <a:off x="2017419" y="1580146"/>
            <a:ext cx="92075" cy="0"/>
          </a:xfrm>
          <a:prstGeom prst="line">
            <a:avLst/>
          </a:prstGeom>
          <a:noFill/>
          <a:ln w="28575" cap="flat">
            <a:solidFill>
              <a:srgbClr val="00446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446A"/>
              </a:solidFill>
            </a:endParaRPr>
          </a:p>
        </p:txBody>
      </p:sp>
      <p:sp>
        <p:nvSpPr>
          <p:cNvPr id="55" name="Line 11"/>
          <p:cNvSpPr>
            <a:spLocks noChangeShapeType="1"/>
          </p:cNvSpPr>
          <p:nvPr/>
        </p:nvSpPr>
        <p:spPr bwMode="auto">
          <a:xfrm flipH="1">
            <a:off x="2017419" y="2277059"/>
            <a:ext cx="92075" cy="0"/>
          </a:xfrm>
          <a:prstGeom prst="line">
            <a:avLst/>
          </a:prstGeom>
          <a:noFill/>
          <a:ln w="28575" cap="flat">
            <a:solidFill>
              <a:srgbClr val="00446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446A"/>
              </a:solidFill>
            </a:endParaRPr>
          </a:p>
        </p:txBody>
      </p:sp>
      <p:sp>
        <p:nvSpPr>
          <p:cNvPr id="56" name="Line 12"/>
          <p:cNvSpPr>
            <a:spLocks noChangeShapeType="1"/>
          </p:cNvSpPr>
          <p:nvPr/>
        </p:nvSpPr>
        <p:spPr bwMode="auto">
          <a:xfrm flipH="1">
            <a:off x="2017419" y="2975559"/>
            <a:ext cx="92075" cy="0"/>
          </a:xfrm>
          <a:prstGeom prst="line">
            <a:avLst/>
          </a:prstGeom>
          <a:noFill/>
          <a:ln w="28575" cap="flat">
            <a:solidFill>
              <a:srgbClr val="00446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446A"/>
              </a:solidFill>
            </a:endParaRPr>
          </a:p>
        </p:txBody>
      </p:sp>
      <p:sp>
        <p:nvSpPr>
          <p:cNvPr id="57" name="Line 13"/>
          <p:cNvSpPr>
            <a:spLocks noChangeShapeType="1"/>
          </p:cNvSpPr>
          <p:nvPr/>
        </p:nvSpPr>
        <p:spPr bwMode="auto">
          <a:xfrm flipH="1">
            <a:off x="2017419" y="3670884"/>
            <a:ext cx="92075" cy="0"/>
          </a:xfrm>
          <a:prstGeom prst="line">
            <a:avLst/>
          </a:prstGeom>
          <a:noFill/>
          <a:ln w="28575" cap="flat">
            <a:solidFill>
              <a:srgbClr val="00446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446A"/>
              </a:solidFill>
            </a:endParaRPr>
          </a:p>
        </p:txBody>
      </p:sp>
      <p:sp>
        <p:nvSpPr>
          <p:cNvPr id="58" name="Line 14"/>
          <p:cNvSpPr>
            <a:spLocks noChangeShapeType="1"/>
          </p:cNvSpPr>
          <p:nvPr/>
        </p:nvSpPr>
        <p:spPr bwMode="auto">
          <a:xfrm flipH="1">
            <a:off x="2017419" y="4370971"/>
            <a:ext cx="92075" cy="0"/>
          </a:xfrm>
          <a:prstGeom prst="line">
            <a:avLst/>
          </a:prstGeom>
          <a:noFill/>
          <a:ln w="28575" cap="flat">
            <a:solidFill>
              <a:srgbClr val="00446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446A"/>
              </a:solidFill>
            </a:endParaRPr>
          </a:p>
        </p:txBody>
      </p:sp>
      <p:sp>
        <p:nvSpPr>
          <p:cNvPr id="59" name="Line 15"/>
          <p:cNvSpPr>
            <a:spLocks noChangeShapeType="1"/>
          </p:cNvSpPr>
          <p:nvPr/>
        </p:nvSpPr>
        <p:spPr bwMode="auto">
          <a:xfrm flipH="1">
            <a:off x="2017419" y="5066296"/>
            <a:ext cx="92075" cy="0"/>
          </a:xfrm>
          <a:prstGeom prst="line">
            <a:avLst/>
          </a:prstGeom>
          <a:noFill/>
          <a:ln w="28575" cap="flat">
            <a:solidFill>
              <a:srgbClr val="00446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446A"/>
              </a:solidFill>
            </a:endParaRPr>
          </a:p>
        </p:txBody>
      </p:sp>
      <p:sp>
        <p:nvSpPr>
          <p:cNvPr id="60" name="Line 16"/>
          <p:cNvSpPr>
            <a:spLocks noChangeShapeType="1"/>
          </p:cNvSpPr>
          <p:nvPr/>
        </p:nvSpPr>
        <p:spPr bwMode="auto">
          <a:xfrm>
            <a:off x="2109494" y="5066296"/>
            <a:ext cx="0" cy="92075"/>
          </a:xfrm>
          <a:prstGeom prst="line">
            <a:avLst/>
          </a:prstGeom>
          <a:noFill/>
          <a:ln w="28575" cap="flat">
            <a:solidFill>
              <a:srgbClr val="00446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446A"/>
              </a:solidFill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4199914" y="5066296"/>
            <a:ext cx="0" cy="92075"/>
          </a:xfrm>
          <a:prstGeom prst="line">
            <a:avLst/>
          </a:prstGeom>
          <a:noFill/>
          <a:ln w="28575" cap="flat">
            <a:solidFill>
              <a:srgbClr val="00446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446A"/>
              </a:solidFill>
            </a:endParaRPr>
          </a:p>
        </p:txBody>
      </p:sp>
      <p:sp>
        <p:nvSpPr>
          <p:cNvPr id="62" name="Line 18"/>
          <p:cNvSpPr>
            <a:spLocks noChangeShapeType="1"/>
          </p:cNvSpPr>
          <p:nvPr/>
        </p:nvSpPr>
        <p:spPr bwMode="auto">
          <a:xfrm>
            <a:off x="6290334" y="5066296"/>
            <a:ext cx="0" cy="92075"/>
          </a:xfrm>
          <a:prstGeom prst="line">
            <a:avLst/>
          </a:prstGeom>
          <a:noFill/>
          <a:ln w="28575" cap="flat">
            <a:solidFill>
              <a:srgbClr val="00446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446A"/>
              </a:solidFill>
            </a:endParaRPr>
          </a:p>
        </p:txBody>
      </p:sp>
      <p:sp>
        <p:nvSpPr>
          <p:cNvPr id="65" name="Line 26"/>
          <p:cNvSpPr>
            <a:spLocks noChangeShapeType="1"/>
          </p:cNvSpPr>
          <p:nvPr/>
        </p:nvSpPr>
        <p:spPr bwMode="auto">
          <a:xfrm>
            <a:off x="7335544" y="5066296"/>
            <a:ext cx="0" cy="92075"/>
          </a:xfrm>
          <a:prstGeom prst="line">
            <a:avLst/>
          </a:prstGeom>
          <a:noFill/>
          <a:ln w="28575" cap="flat">
            <a:solidFill>
              <a:srgbClr val="00446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446A"/>
              </a:solidFill>
            </a:endParaRPr>
          </a:p>
        </p:txBody>
      </p:sp>
      <p:sp>
        <p:nvSpPr>
          <p:cNvPr id="66" name="Line 27"/>
          <p:cNvSpPr>
            <a:spLocks noChangeShapeType="1"/>
          </p:cNvSpPr>
          <p:nvPr/>
        </p:nvSpPr>
        <p:spPr bwMode="auto">
          <a:xfrm>
            <a:off x="3154704" y="5066296"/>
            <a:ext cx="0" cy="92075"/>
          </a:xfrm>
          <a:prstGeom prst="line">
            <a:avLst/>
          </a:prstGeom>
          <a:noFill/>
          <a:ln w="28575" cap="flat">
            <a:solidFill>
              <a:srgbClr val="00446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446A"/>
              </a:solidFill>
            </a:endParaRPr>
          </a:p>
        </p:txBody>
      </p:sp>
      <p:sp>
        <p:nvSpPr>
          <p:cNvPr id="67" name="Line 28"/>
          <p:cNvSpPr>
            <a:spLocks noChangeShapeType="1"/>
          </p:cNvSpPr>
          <p:nvPr/>
        </p:nvSpPr>
        <p:spPr bwMode="auto">
          <a:xfrm>
            <a:off x="5245124" y="5066296"/>
            <a:ext cx="0" cy="92075"/>
          </a:xfrm>
          <a:prstGeom prst="line">
            <a:avLst/>
          </a:prstGeom>
          <a:noFill/>
          <a:ln w="28575" cap="flat">
            <a:solidFill>
              <a:srgbClr val="00446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446A"/>
              </a:solidFill>
            </a:endParaRPr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476222" y="5500702"/>
            <a:ext cx="13049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r>
              <a:rPr lang="en-US" sz="1000" dirty="0">
                <a:solidFill>
                  <a:srgbClr val="00446A"/>
                </a:solidFill>
              </a:rPr>
              <a:t>Patients at Risk:</a:t>
            </a:r>
          </a:p>
        </p:txBody>
      </p:sp>
      <p:sp>
        <p:nvSpPr>
          <p:cNvPr id="71" name="Rectangle 16"/>
          <p:cNvSpPr>
            <a:spLocks noChangeArrowheads="1"/>
          </p:cNvSpPr>
          <p:nvPr/>
        </p:nvSpPr>
        <p:spPr bwMode="auto">
          <a:xfrm>
            <a:off x="476221" y="5857892"/>
            <a:ext cx="7368474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>
              <a:tabLst>
                <a:tab pos="1635125" algn="ctr"/>
                <a:tab pos="2676525" algn="ctr"/>
                <a:tab pos="3724275" algn="ctr"/>
                <a:tab pos="4772025" algn="ctr"/>
                <a:tab pos="5810250" algn="ctr"/>
                <a:tab pos="6851650" algn="ctr"/>
              </a:tabLst>
            </a:pPr>
            <a:r>
              <a:rPr lang="en-US" sz="1000" dirty="0" err="1">
                <a:solidFill>
                  <a:srgbClr val="00446A"/>
                </a:solidFill>
              </a:rPr>
              <a:t>Zoledronic</a:t>
            </a:r>
            <a:r>
              <a:rPr lang="en-US" sz="1000" dirty="0">
                <a:solidFill>
                  <a:srgbClr val="00446A"/>
                </a:solidFill>
              </a:rPr>
              <a:t> Acid	2861	1596	991	522	178	26</a:t>
            </a:r>
          </a:p>
        </p:txBody>
      </p: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476222" y="5715016"/>
            <a:ext cx="7080441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>
              <a:tabLst>
                <a:tab pos="1635125" algn="ctr"/>
                <a:tab pos="2676525" algn="ctr"/>
                <a:tab pos="3724275" algn="ctr"/>
                <a:tab pos="4772025" algn="ctr"/>
                <a:tab pos="5810250" algn="ctr"/>
                <a:tab pos="6848475" algn="ctr"/>
              </a:tabLst>
            </a:pPr>
            <a:r>
              <a:rPr lang="en-US" sz="1000" dirty="0" err="1">
                <a:solidFill>
                  <a:srgbClr val="00446A"/>
                </a:solidFill>
              </a:rPr>
              <a:t>Denosumab</a:t>
            </a:r>
            <a:r>
              <a:rPr lang="en-US" sz="1000" dirty="0">
                <a:solidFill>
                  <a:srgbClr val="00446A"/>
                </a:solidFill>
              </a:rPr>
              <a:t>	2862	1666	1077	570	197	22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44408" y="6669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7524328" y="350100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8.2 months</a:t>
            </a:r>
          </a:p>
        </p:txBody>
      </p:sp>
      <p:sp>
        <p:nvSpPr>
          <p:cNvPr id="40" name="AutoShape 27">
            <a:extLst>
              <a:ext uri="{FF2B5EF4-FFF2-40B4-BE49-F238E27FC236}">
                <a16:creationId xmlns:a16="http://schemas.microsoft.com/office/drawing/2014/main" id="{F136E307-9C37-42AC-9504-67FAE375F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654200"/>
            <a:ext cx="892175" cy="869950"/>
          </a:xfrm>
          <a:prstGeom prst="downArrow">
            <a:avLst>
              <a:gd name="adj1" fmla="val 50000"/>
              <a:gd name="adj2" fmla="val 2673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>
                <a:solidFill>
                  <a:srgbClr val="FFFFFF"/>
                </a:solidFill>
                <a:latin typeface="+mn-lt"/>
                <a:cs typeface="Arial" charset="0"/>
              </a:rPr>
              <a:t>17%</a:t>
            </a:r>
            <a:endParaRPr lang="en-US" sz="1400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24D6F2D-7930-45D8-8719-B362F9CF776B}"/>
              </a:ext>
            </a:extLst>
          </p:cNvPr>
          <p:cNvSpPr/>
          <p:nvPr/>
        </p:nvSpPr>
        <p:spPr>
          <a:xfrm>
            <a:off x="7668344" y="-4954"/>
            <a:ext cx="1475223" cy="404813"/>
          </a:xfrm>
          <a:prstGeom prst="rect">
            <a:avLst/>
          </a:prstGeom>
          <a:solidFill>
            <a:srgbClr val="E2532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b="1" dirty="0">
                <a:solidFill>
                  <a:srgbClr val="FFFFFF"/>
                </a:solidFill>
              </a:rPr>
              <a:t>Int. </a:t>
            </a:r>
            <a:r>
              <a:rPr lang="de-DE" sz="1600" b="1" dirty="0" err="1">
                <a:solidFill>
                  <a:srgbClr val="FFFFFF"/>
                </a:solidFill>
              </a:rPr>
              <a:t>analysis</a:t>
            </a:r>
            <a:endParaRPr lang="de-DE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4524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G foote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G foot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G foot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G foot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G foot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G foot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G foot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G foot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G foot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G foot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G foot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G foot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G foot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G foot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G foot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G foo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G foot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G foot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G footer"/>
</p:tagLst>
</file>

<file path=ppt/theme/theme1.xml><?xml version="1.0" encoding="utf-8"?>
<a:theme xmlns:a="http://schemas.openxmlformats.org/drawingml/2006/main" name="_Denosumab Oncology Slide Library - 120423">
  <a:themeElements>
    <a:clrScheme name="Custom 1">
      <a:dk1>
        <a:srgbClr val="00446A"/>
      </a:dk1>
      <a:lt1>
        <a:srgbClr val="FFFFFF"/>
      </a:lt1>
      <a:dk2>
        <a:srgbClr val="00446A"/>
      </a:dk2>
      <a:lt2>
        <a:srgbClr val="717073"/>
      </a:lt2>
      <a:accent1>
        <a:srgbClr val="F26649"/>
      </a:accent1>
      <a:accent2>
        <a:srgbClr val="717073"/>
      </a:accent2>
      <a:accent3>
        <a:srgbClr val="FFCF01"/>
      </a:accent3>
      <a:accent4>
        <a:srgbClr val="7E2377"/>
      </a:accent4>
      <a:accent5>
        <a:srgbClr val="F7B8B1"/>
      </a:accent5>
      <a:accent6>
        <a:srgbClr val="E25326"/>
      </a:accent6>
      <a:hlink>
        <a:srgbClr val="00446A"/>
      </a:hlink>
      <a:folHlink>
        <a:srgbClr val="0044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noFill/>
          <a:miter lim="800000"/>
          <a:headEnd/>
          <a:tailEnd/>
        </a:ln>
      </a:spPr>
      <a:bodyPr wrap="none" anchor="ctr"/>
      <a:lstStyle>
        <a:defPPr algn="ctr" eaLnBrk="0" hangingPunct="0">
          <a:spcBef>
            <a:spcPts val="0"/>
          </a:spcBef>
          <a:spcAft>
            <a:spcPts val="600"/>
          </a:spcAft>
          <a:defRPr sz="1400" dirty="0" err="1" smtClean="0">
            <a:solidFill>
              <a:schemeClr val="bg1"/>
            </a:solidFill>
          </a:defRPr>
        </a:defPPr>
      </a:lst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9050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 lIns="92063" tIns="46032" rIns="92063" bIns="46032">
        <a:spAutoFit/>
      </a:bodyPr>
      <a:lstStyle>
        <a:defPPr algn="ctr" eaLnBrk="0" hangingPunct="0">
          <a:lnSpc>
            <a:spcPct val="90000"/>
          </a:lnSpc>
          <a:spcBef>
            <a:spcPct val="30000"/>
          </a:spcBef>
          <a:defRPr sz="1200" dirty="0">
            <a:solidFill>
              <a:srgbClr val="00446A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26649"/>
        </a:accent1>
        <a:accent2>
          <a:srgbClr val="00446A"/>
        </a:accent2>
        <a:accent3>
          <a:srgbClr val="FFFFFF"/>
        </a:accent3>
        <a:accent4>
          <a:srgbClr val="000000"/>
        </a:accent4>
        <a:accent5>
          <a:srgbClr val="F7B8B1"/>
        </a:accent5>
        <a:accent6>
          <a:srgbClr val="003D5F"/>
        </a:accent6>
        <a:hlink>
          <a:srgbClr val="FFCF01"/>
        </a:hlink>
        <a:folHlink>
          <a:srgbClr val="F607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Default Design">
  <a:themeElements>
    <a:clrScheme name="Custom 3">
      <a:dk1>
        <a:srgbClr val="00446A"/>
      </a:dk1>
      <a:lt1>
        <a:srgbClr val="FFFFFF"/>
      </a:lt1>
      <a:dk2>
        <a:srgbClr val="00446A"/>
      </a:dk2>
      <a:lt2>
        <a:srgbClr val="717073"/>
      </a:lt2>
      <a:accent1>
        <a:srgbClr val="F26649"/>
      </a:accent1>
      <a:accent2>
        <a:srgbClr val="717073"/>
      </a:accent2>
      <a:accent3>
        <a:srgbClr val="FFCF01"/>
      </a:accent3>
      <a:accent4>
        <a:srgbClr val="7E2377"/>
      </a:accent4>
      <a:accent5>
        <a:srgbClr val="F7B8B1"/>
      </a:accent5>
      <a:accent6>
        <a:srgbClr val="E25326"/>
      </a:accent6>
      <a:hlink>
        <a:srgbClr val="FFCF01"/>
      </a:hlink>
      <a:folHlink>
        <a:srgbClr val="F6072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26649"/>
        </a:accent1>
        <a:accent2>
          <a:srgbClr val="00446A"/>
        </a:accent2>
        <a:accent3>
          <a:srgbClr val="FFFFFF"/>
        </a:accent3>
        <a:accent4>
          <a:srgbClr val="000000"/>
        </a:accent4>
        <a:accent5>
          <a:srgbClr val="F7B8B1"/>
        </a:accent5>
        <a:accent6>
          <a:srgbClr val="003D5F"/>
        </a:accent6>
        <a:hlink>
          <a:srgbClr val="FFCF01"/>
        </a:hlink>
        <a:folHlink>
          <a:srgbClr val="F607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_Denosumab Oncology Slide Library - 120423">
  <a:themeElements>
    <a:clrScheme name="Custom 1">
      <a:dk1>
        <a:srgbClr val="00446A"/>
      </a:dk1>
      <a:lt1>
        <a:srgbClr val="FFFFFF"/>
      </a:lt1>
      <a:dk2>
        <a:srgbClr val="00446A"/>
      </a:dk2>
      <a:lt2>
        <a:srgbClr val="717073"/>
      </a:lt2>
      <a:accent1>
        <a:srgbClr val="F26649"/>
      </a:accent1>
      <a:accent2>
        <a:srgbClr val="717073"/>
      </a:accent2>
      <a:accent3>
        <a:srgbClr val="FFCF01"/>
      </a:accent3>
      <a:accent4>
        <a:srgbClr val="7E2377"/>
      </a:accent4>
      <a:accent5>
        <a:srgbClr val="F7B8B1"/>
      </a:accent5>
      <a:accent6>
        <a:srgbClr val="E25326"/>
      </a:accent6>
      <a:hlink>
        <a:srgbClr val="00446A"/>
      </a:hlink>
      <a:folHlink>
        <a:srgbClr val="0044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noFill/>
          <a:miter lim="800000"/>
          <a:headEnd/>
          <a:tailEnd/>
        </a:ln>
      </a:spPr>
      <a:bodyPr wrap="none" anchor="ctr"/>
      <a:lstStyle>
        <a:defPPr algn="ctr" eaLnBrk="0" hangingPunct="0">
          <a:spcBef>
            <a:spcPts val="0"/>
          </a:spcBef>
          <a:spcAft>
            <a:spcPts val="600"/>
          </a:spcAft>
          <a:defRPr sz="1400" dirty="0" err="1" smtClean="0">
            <a:solidFill>
              <a:schemeClr val="bg1"/>
            </a:solidFill>
          </a:defRPr>
        </a:defPPr>
      </a:lst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9050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 lIns="92063" tIns="46032" rIns="92063" bIns="46032">
        <a:spAutoFit/>
      </a:bodyPr>
      <a:lstStyle>
        <a:defPPr algn="ctr" eaLnBrk="0" hangingPunct="0">
          <a:lnSpc>
            <a:spcPct val="90000"/>
          </a:lnSpc>
          <a:spcBef>
            <a:spcPct val="30000"/>
          </a:spcBef>
          <a:defRPr sz="1200" dirty="0">
            <a:solidFill>
              <a:srgbClr val="00446A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26649"/>
        </a:accent1>
        <a:accent2>
          <a:srgbClr val="00446A"/>
        </a:accent2>
        <a:accent3>
          <a:srgbClr val="FFFFFF"/>
        </a:accent3>
        <a:accent4>
          <a:srgbClr val="000000"/>
        </a:accent4>
        <a:accent5>
          <a:srgbClr val="F7B8B1"/>
        </a:accent5>
        <a:accent6>
          <a:srgbClr val="003D5F"/>
        </a:accent6>
        <a:hlink>
          <a:srgbClr val="FFCF01"/>
        </a:hlink>
        <a:folHlink>
          <a:srgbClr val="F607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 Theme 2">
      <a:dk1>
        <a:srgbClr val="000000"/>
      </a:dk1>
      <a:lt1>
        <a:srgbClr val="FFFFFF"/>
      </a:lt1>
      <a:dk2>
        <a:srgbClr val="716673"/>
      </a:dk2>
      <a:lt2>
        <a:srgbClr val="E7E7E7"/>
      </a:lt2>
      <a:accent1>
        <a:srgbClr val="00446A"/>
      </a:accent1>
      <a:accent2>
        <a:srgbClr val="7E2377"/>
      </a:accent2>
      <a:accent3>
        <a:srgbClr val="FFFFFF"/>
      </a:accent3>
      <a:accent4>
        <a:srgbClr val="000000"/>
      </a:accent4>
      <a:accent5>
        <a:srgbClr val="AAB0B9"/>
      </a:accent5>
      <a:accent6>
        <a:srgbClr val="721F6B"/>
      </a:accent6>
      <a:hlink>
        <a:srgbClr val="F26649"/>
      </a:hlink>
      <a:folHlink>
        <a:srgbClr val="EE987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A4746"/>
        </a:dk2>
        <a:lt2>
          <a:srgbClr val="BFBFBF"/>
        </a:lt2>
        <a:accent1>
          <a:srgbClr val="EE987D"/>
        </a:accent1>
        <a:accent2>
          <a:srgbClr val="7E2377"/>
        </a:accent2>
        <a:accent3>
          <a:srgbClr val="FFFFFF"/>
        </a:accent3>
        <a:accent4>
          <a:srgbClr val="000000"/>
        </a:accent4>
        <a:accent5>
          <a:srgbClr val="F5CABF"/>
        </a:accent5>
        <a:accent6>
          <a:srgbClr val="721F6B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716673"/>
        </a:dk2>
        <a:lt2>
          <a:srgbClr val="E7E7E7"/>
        </a:lt2>
        <a:accent1>
          <a:srgbClr val="00446A"/>
        </a:accent1>
        <a:accent2>
          <a:srgbClr val="7E2377"/>
        </a:accent2>
        <a:accent3>
          <a:srgbClr val="FFFFFF"/>
        </a:accent3>
        <a:accent4>
          <a:srgbClr val="000000"/>
        </a:accent4>
        <a:accent5>
          <a:srgbClr val="AAB0B9"/>
        </a:accent5>
        <a:accent6>
          <a:srgbClr val="721F6B"/>
        </a:accent6>
        <a:hlink>
          <a:srgbClr val="F26649"/>
        </a:hlink>
        <a:folHlink>
          <a:srgbClr val="EE98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_Denosumab Oncology Slide Library - 120423">
  <a:themeElements>
    <a:clrScheme name="Custom 1">
      <a:dk1>
        <a:srgbClr val="00446A"/>
      </a:dk1>
      <a:lt1>
        <a:srgbClr val="FFFFFF"/>
      </a:lt1>
      <a:dk2>
        <a:srgbClr val="00446A"/>
      </a:dk2>
      <a:lt2>
        <a:srgbClr val="717073"/>
      </a:lt2>
      <a:accent1>
        <a:srgbClr val="F26649"/>
      </a:accent1>
      <a:accent2>
        <a:srgbClr val="717073"/>
      </a:accent2>
      <a:accent3>
        <a:srgbClr val="FFCF01"/>
      </a:accent3>
      <a:accent4>
        <a:srgbClr val="7E2377"/>
      </a:accent4>
      <a:accent5>
        <a:srgbClr val="F7B8B1"/>
      </a:accent5>
      <a:accent6>
        <a:srgbClr val="E25326"/>
      </a:accent6>
      <a:hlink>
        <a:srgbClr val="00446A"/>
      </a:hlink>
      <a:folHlink>
        <a:srgbClr val="0044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noFill/>
          <a:miter lim="800000"/>
          <a:headEnd/>
          <a:tailEnd/>
        </a:ln>
      </a:spPr>
      <a:bodyPr wrap="none" anchor="ctr"/>
      <a:lstStyle>
        <a:defPPr algn="ctr" eaLnBrk="0" hangingPunct="0">
          <a:spcBef>
            <a:spcPts val="0"/>
          </a:spcBef>
          <a:spcAft>
            <a:spcPts val="600"/>
          </a:spcAft>
          <a:defRPr sz="1400" dirty="0" err="1" smtClean="0">
            <a:solidFill>
              <a:schemeClr val="bg1"/>
            </a:solidFill>
          </a:defRPr>
        </a:defPPr>
      </a:lst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9050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 lIns="92063" tIns="46032" rIns="92063" bIns="46032">
        <a:spAutoFit/>
      </a:bodyPr>
      <a:lstStyle>
        <a:defPPr algn="ctr" eaLnBrk="0" hangingPunct="0">
          <a:lnSpc>
            <a:spcPct val="90000"/>
          </a:lnSpc>
          <a:spcBef>
            <a:spcPct val="30000"/>
          </a:spcBef>
          <a:defRPr sz="1200" dirty="0">
            <a:solidFill>
              <a:srgbClr val="00446A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26649"/>
        </a:accent1>
        <a:accent2>
          <a:srgbClr val="00446A"/>
        </a:accent2>
        <a:accent3>
          <a:srgbClr val="FFFFFF"/>
        </a:accent3>
        <a:accent4>
          <a:srgbClr val="000000"/>
        </a:accent4>
        <a:accent5>
          <a:srgbClr val="F7B8B1"/>
        </a:accent5>
        <a:accent6>
          <a:srgbClr val="003D5F"/>
        </a:accent6>
        <a:hlink>
          <a:srgbClr val="FFCF01"/>
        </a:hlink>
        <a:folHlink>
          <a:srgbClr val="F607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_Denosumab Oncology Slide Library - 120423">
  <a:themeElements>
    <a:clrScheme name="Custom 1">
      <a:dk1>
        <a:srgbClr val="00446A"/>
      </a:dk1>
      <a:lt1>
        <a:srgbClr val="FFFFFF"/>
      </a:lt1>
      <a:dk2>
        <a:srgbClr val="00446A"/>
      </a:dk2>
      <a:lt2>
        <a:srgbClr val="717073"/>
      </a:lt2>
      <a:accent1>
        <a:srgbClr val="F26649"/>
      </a:accent1>
      <a:accent2>
        <a:srgbClr val="717073"/>
      </a:accent2>
      <a:accent3>
        <a:srgbClr val="FFCF01"/>
      </a:accent3>
      <a:accent4>
        <a:srgbClr val="7E2377"/>
      </a:accent4>
      <a:accent5>
        <a:srgbClr val="F7B8B1"/>
      </a:accent5>
      <a:accent6>
        <a:srgbClr val="E25326"/>
      </a:accent6>
      <a:hlink>
        <a:srgbClr val="00446A"/>
      </a:hlink>
      <a:folHlink>
        <a:srgbClr val="0044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noFill/>
          <a:miter lim="800000"/>
          <a:headEnd/>
          <a:tailEnd/>
        </a:ln>
      </a:spPr>
      <a:bodyPr wrap="none" anchor="ctr"/>
      <a:lstStyle>
        <a:defPPr algn="ctr" eaLnBrk="0" hangingPunct="0">
          <a:spcBef>
            <a:spcPts val="0"/>
          </a:spcBef>
          <a:spcAft>
            <a:spcPts val="600"/>
          </a:spcAft>
          <a:defRPr sz="1400" dirty="0" err="1" smtClean="0">
            <a:solidFill>
              <a:schemeClr val="bg1"/>
            </a:solidFill>
          </a:defRPr>
        </a:defPPr>
      </a:lst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9050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 lIns="92063" tIns="46032" rIns="92063" bIns="46032">
        <a:spAutoFit/>
      </a:bodyPr>
      <a:lstStyle>
        <a:defPPr algn="ctr" eaLnBrk="0" hangingPunct="0">
          <a:lnSpc>
            <a:spcPct val="90000"/>
          </a:lnSpc>
          <a:spcBef>
            <a:spcPct val="30000"/>
          </a:spcBef>
          <a:defRPr sz="1200" dirty="0">
            <a:solidFill>
              <a:srgbClr val="00446A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26649"/>
        </a:accent1>
        <a:accent2>
          <a:srgbClr val="00446A"/>
        </a:accent2>
        <a:accent3>
          <a:srgbClr val="FFFFFF"/>
        </a:accent3>
        <a:accent4>
          <a:srgbClr val="000000"/>
        </a:accent4>
        <a:accent5>
          <a:srgbClr val="F7B8B1"/>
        </a:accent5>
        <a:accent6>
          <a:srgbClr val="003D5F"/>
        </a:accent6>
        <a:hlink>
          <a:srgbClr val="FFCF01"/>
        </a:hlink>
        <a:folHlink>
          <a:srgbClr val="F607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Custom 3">
      <a:dk1>
        <a:srgbClr val="00446A"/>
      </a:dk1>
      <a:lt1>
        <a:srgbClr val="FFFFFF"/>
      </a:lt1>
      <a:dk2>
        <a:srgbClr val="00446A"/>
      </a:dk2>
      <a:lt2>
        <a:srgbClr val="717073"/>
      </a:lt2>
      <a:accent1>
        <a:srgbClr val="F26649"/>
      </a:accent1>
      <a:accent2>
        <a:srgbClr val="717073"/>
      </a:accent2>
      <a:accent3>
        <a:srgbClr val="FFCF01"/>
      </a:accent3>
      <a:accent4>
        <a:srgbClr val="7E2377"/>
      </a:accent4>
      <a:accent5>
        <a:srgbClr val="F7B8B1"/>
      </a:accent5>
      <a:accent6>
        <a:srgbClr val="E25326"/>
      </a:accent6>
      <a:hlink>
        <a:srgbClr val="FFCF01"/>
      </a:hlink>
      <a:folHlink>
        <a:srgbClr val="F6072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26649"/>
        </a:accent1>
        <a:accent2>
          <a:srgbClr val="00446A"/>
        </a:accent2>
        <a:accent3>
          <a:srgbClr val="FFFFFF"/>
        </a:accent3>
        <a:accent4>
          <a:srgbClr val="000000"/>
        </a:accent4>
        <a:accent5>
          <a:srgbClr val="F7B8B1"/>
        </a:accent5>
        <a:accent6>
          <a:srgbClr val="003D5F"/>
        </a:accent6>
        <a:hlink>
          <a:srgbClr val="FFCF01"/>
        </a:hlink>
        <a:folHlink>
          <a:srgbClr val="F607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Custom 3">
      <a:dk1>
        <a:srgbClr val="00446A"/>
      </a:dk1>
      <a:lt1>
        <a:srgbClr val="FFFFFF"/>
      </a:lt1>
      <a:dk2>
        <a:srgbClr val="00446A"/>
      </a:dk2>
      <a:lt2>
        <a:srgbClr val="717073"/>
      </a:lt2>
      <a:accent1>
        <a:srgbClr val="F26649"/>
      </a:accent1>
      <a:accent2>
        <a:srgbClr val="717073"/>
      </a:accent2>
      <a:accent3>
        <a:srgbClr val="FFCF01"/>
      </a:accent3>
      <a:accent4>
        <a:srgbClr val="7E2377"/>
      </a:accent4>
      <a:accent5>
        <a:srgbClr val="F7B8B1"/>
      </a:accent5>
      <a:accent6>
        <a:srgbClr val="E25326"/>
      </a:accent6>
      <a:hlink>
        <a:srgbClr val="FFCF01"/>
      </a:hlink>
      <a:folHlink>
        <a:srgbClr val="F6072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26649"/>
        </a:accent1>
        <a:accent2>
          <a:srgbClr val="00446A"/>
        </a:accent2>
        <a:accent3>
          <a:srgbClr val="FFFFFF"/>
        </a:accent3>
        <a:accent4>
          <a:srgbClr val="000000"/>
        </a:accent4>
        <a:accent5>
          <a:srgbClr val="F7B8B1"/>
        </a:accent5>
        <a:accent6>
          <a:srgbClr val="003D5F"/>
        </a:accent6>
        <a:hlink>
          <a:srgbClr val="FFCF01"/>
        </a:hlink>
        <a:folHlink>
          <a:srgbClr val="F607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Custom 3">
      <a:dk1>
        <a:srgbClr val="00446A"/>
      </a:dk1>
      <a:lt1>
        <a:srgbClr val="FFFFFF"/>
      </a:lt1>
      <a:dk2>
        <a:srgbClr val="00446A"/>
      </a:dk2>
      <a:lt2>
        <a:srgbClr val="717073"/>
      </a:lt2>
      <a:accent1>
        <a:srgbClr val="F26649"/>
      </a:accent1>
      <a:accent2>
        <a:srgbClr val="717073"/>
      </a:accent2>
      <a:accent3>
        <a:srgbClr val="FFCF01"/>
      </a:accent3>
      <a:accent4>
        <a:srgbClr val="7E2377"/>
      </a:accent4>
      <a:accent5>
        <a:srgbClr val="F7B8B1"/>
      </a:accent5>
      <a:accent6>
        <a:srgbClr val="E25326"/>
      </a:accent6>
      <a:hlink>
        <a:srgbClr val="FFCF01"/>
      </a:hlink>
      <a:folHlink>
        <a:srgbClr val="F6072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26649"/>
        </a:accent1>
        <a:accent2>
          <a:srgbClr val="00446A"/>
        </a:accent2>
        <a:accent3>
          <a:srgbClr val="FFFFFF"/>
        </a:accent3>
        <a:accent4>
          <a:srgbClr val="000000"/>
        </a:accent4>
        <a:accent5>
          <a:srgbClr val="F7B8B1"/>
        </a:accent5>
        <a:accent6>
          <a:srgbClr val="003D5F"/>
        </a:accent6>
        <a:hlink>
          <a:srgbClr val="FFCF01"/>
        </a:hlink>
        <a:folHlink>
          <a:srgbClr val="F607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Office Theme">
  <a:themeElements>
    <a:clrScheme name="Office Theme 6">
      <a:dk1>
        <a:srgbClr val="000000"/>
      </a:dk1>
      <a:lt1>
        <a:srgbClr val="FFFFFF"/>
      </a:lt1>
      <a:dk2>
        <a:srgbClr val="716673"/>
      </a:dk2>
      <a:lt2>
        <a:srgbClr val="E7E7E7"/>
      </a:lt2>
      <a:accent1>
        <a:srgbClr val="00446A"/>
      </a:accent1>
      <a:accent2>
        <a:srgbClr val="7E2377"/>
      </a:accent2>
      <a:accent3>
        <a:srgbClr val="FFFFFF"/>
      </a:accent3>
      <a:accent4>
        <a:srgbClr val="000000"/>
      </a:accent4>
      <a:accent5>
        <a:srgbClr val="AAB0B9"/>
      </a:accent5>
      <a:accent6>
        <a:srgbClr val="721F6B"/>
      </a:accent6>
      <a:hlink>
        <a:srgbClr val="F26649"/>
      </a:hlink>
      <a:folHlink>
        <a:srgbClr val="EE987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A4746"/>
        </a:dk2>
        <a:lt2>
          <a:srgbClr val="BFBFBF"/>
        </a:lt2>
        <a:accent1>
          <a:srgbClr val="EE987D"/>
        </a:accent1>
        <a:accent2>
          <a:srgbClr val="7E2377"/>
        </a:accent2>
        <a:accent3>
          <a:srgbClr val="FFFFFF"/>
        </a:accent3>
        <a:accent4>
          <a:srgbClr val="000000"/>
        </a:accent4>
        <a:accent5>
          <a:srgbClr val="F5CABF"/>
        </a:accent5>
        <a:accent6>
          <a:srgbClr val="721F6B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FFFFFF"/>
        </a:dk2>
        <a:lt2>
          <a:srgbClr val="BFBFBF"/>
        </a:lt2>
        <a:accent1>
          <a:srgbClr val="EE987D"/>
        </a:accent1>
        <a:accent2>
          <a:srgbClr val="7E2377"/>
        </a:accent2>
        <a:accent3>
          <a:srgbClr val="FFFFFF"/>
        </a:accent3>
        <a:accent4>
          <a:srgbClr val="000000"/>
        </a:accent4>
        <a:accent5>
          <a:srgbClr val="F5CABF"/>
        </a:accent5>
        <a:accent6>
          <a:srgbClr val="721F6B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446A"/>
        </a:dk2>
        <a:lt2>
          <a:srgbClr val="BFBFBF"/>
        </a:lt2>
        <a:accent1>
          <a:srgbClr val="EE987D"/>
        </a:accent1>
        <a:accent2>
          <a:srgbClr val="7E2377"/>
        </a:accent2>
        <a:accent3>
          <a:srgbClr val="FFFFFF"/>
        </a:accent3>
        <a:accent4>
          <a:srgbClr val="000000"/>
        </a:accent4>
        <a:accent5>
          <a:srgbClr val="F5CABF"/>
        </a:accent5>
        <a:accent6>
          <a:srgbClr val="721F6B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446A"/>
        </a:dk2>
        <a:lt2>
          <a:srgbClr val="BFBFBF"/>
        </a:lt2>
        <a:accent1>
          <a:srgbClr val="00446A"/>
        </a:accent1>
        <a:accent2>
          <a:srgbClr val="7E2377"/>
        </a:accent2>
        <a:accent3>
          <a:srgbClr val="FFFFFF"/>
        </a:accent3>
        <a:accent4>
          <a:srgbClr val="000000"/>
        </a:accent4>
        <a:accent5>
          <a:srgbClr val="AAB0B9"/>
        </a:accent5>
        <a:accent6>
          <a:srgbClr val="721F6B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446A"/>
        </a:dk2>
        <a:lt2>
          <a:srgbClr val="BFBFBF"/>
        </a:lt2>
        <a:accent1>
          <a:srgbClr val="00446A"/>
        </a:accent1>
        <a:accent2>
          <a:srgbClr val="7E2377"/>
        </a:accent2>
        <a:accent3>
          <a:srgbClr val="FFFFFF"/>
        </a:accent3>
        <a:accent4>
          <a:srgbClr val="000000"/>
        </a:accent4>
        <a:accent5>
          <a:srgbClr val="AAB0B9"/>
        </a:accent5>
        <a:accent6>
          <a:srgbClr val="721F6B"/>
        </a:accent6>
        <a:hlink>
          <a:srgbClr val="F26649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716673"/>
        </a:dk2>
        <a:lt2>
          <a:srgbClr val="E7E7E7"/>
        </a:lt2>
        <a:accent1>
          <a:srgbClr val="00446A"/>
        </a:accent1>
        <a:accent2>
          <a:srgbClr val="7E2377"/>
        </a:accent2>
        <a:accent3>
          <a:srgbClr val="FFFFFF"/>
        </a:accent3>
        <a:accent4>
          <a:srgbClr val="000000"/>
        </a:accent4>
        <a:accent5>
          <a:srgbClr val="AAB0B9"/>
        </a:accent5>
        <a:accent6>
          <a:srgbClr val="721F6B"/>
        </a:accent6>
        <a:hlink>
          <a:srgbClr val="F26649"/>
        </a:hlink>
        <a:folHlink>
          <a:srgbClr val="EE98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efault Design">
  <a:themeElements>
    <a:clrScheme name="Custom 3">
      <a:dk1>
        <a:srgbClr val="00446A"/>
      </a:dk1>
      <a:lt1>
        <a:srgbClr val="FFFFFF"/>
      </a:lt1>
      <a:dk2>
        <a:srgbClr val="00446A"/>
      </a:dk2>
      <a:lt2>
        <a:srgbClr val="717073"/>
      </a:lt2>
      <a:accent1>
        <a:srgbClr val="F26649"/>
      </a:accent1>
      <a:accent2>
        <a:srgbClr val="717073"/>
      </a:accent2>
      <a:accent3>
        <a:srgbClr val="FFCF01"/>
      </a:accent3>
      <a:accent4>
        <a:srgbClr val="7E2377"/>
      </a:accent4>
      <a:accent5>
        <a:srgbClr val="F7B8B1"/>
      </a:accent5>
      <a:accent6>
        <a:srgbClr val="E25326"/>
      </a:accent6>
      <a:hlink>
        <a:srgbClr val="FFCF01"/>
      </a:hlink>
      <a:folHlink>
        <a:srgbClr val="F6072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26649"/>
        </a:accent1>
        <a:accent2>
          <a:srgbClr val="00446A"/>
        </a:accent2>
        <a:accent3>
          <a:srgbClr val="FFFFFF"/>
        </a:accent3>
        <a:accent4>
          <a:srgbClr val="000000"/>
        </a:accent4>
        <a:accent5>
          <a:srgbClr val="F7B8B1"/>
        </a:accent5>
        <a:accent6>
          <a:srgbClr val="003D5F"/>
        </a:accent6>
        <a:hlink>
          <a:srgbClr val="FFCF01"/>
        </a:hlink>
        <a:folHlink>
          <a:srgbClr val="F607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91a7d6e-3bc9-4eb8-9149-46a762750c63">X5SK5FSA5YTA-45-147</_dlc_DocId>
    <_dlc_DocIdUrl xmlns="e91a7d6e-3bc9-4eb8-9149-46a762750c63">
      <Url>https://myteams.amgen.com/sites/Germany-Medizin/MedCom/_layouts/DocIdRedir.aspx?ID=X5SK5FSA5YTA-45-147</Url>
      <Description>X5SK5FSA5YTA-45-147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CBEAB1A54D8A4CBF14A6773DD43D37" ma:contentTypeVersion="1" ma:contentTypeDescription="Create a new document." ma:contentTypeScope="" ma:versionID="2f29b0264cf467084f0cfec75cbcf3f4">
  <xsd:schema xmlns:xsd="http://www.w3.org/2001/XMLSchema" xmlns:xs="http://www.w3.org/2001/XMLSchema" xmlns:p="http://schemas.microsoft.com/office/2006/metadata/properties" xmlns:ns2="e91a7d6e-3bc9-4eb8-9149-46a762750c63" targetNamespace="http://schemas.microsoft.com/office/2006/metadata/properties" ma:root="true" ma:fieldsID="02e9e96fad098fdfaa02e48cbc44ce2e" ns2:_="">
    <xsd:import namespace="e91a7d6e-3bc9-4eb8-9149-46a762750c6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a7d6e-3bc9-4eb8-9149-46a762750c6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sisl xmlns:xsi="http://www.w3.org/2001/XMLSchema-instance" xmlns:xsd="http://www.w3.org/2001/XMLSchema" xmlns="http://www.boldonjames.com/2008/01/sie/internal/label" sislVersion="0" policy="82ad3a63-90ad-4a46-a3cb-757f4658e205" origin="userSelected">
  <element uid="9036a7a1-5a4f-48d3-b24b-dfdab053dac9" value=""/>
  <element uid="03e9b10b-a1f9-4a88-9630-476473f62285" value=""/>
  <element uid="7349a702-6462-4442-88eb-c64cd513835c" value=""/>
</sisl>
</file>

<file path=customXml/itemProps1.xml><?xml version="1.0" encoding="utf-8"?>
<ds:datastoreItem xmlns:ds="http://schemas.openxmlformats.org/officeDocument/2006/customXml" ds:itemID="{0DAC0EE8-B853-48E8-B29C-581BD2910C5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189FAC3-82BF-40EC-AB1A-90A5B6B2CC1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91a7d6e-3bc9-4eb8-9149-46a762750c6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76DD996-AE7E-4C77-82AD-F804399817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1a7d6e-3bc9-4eb8-9149-46a762750c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6210446-1611-447D-A434-63487CC4C70E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0CA1693D-AE09-4B5C-A244-BE53F6982AC9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5930</Words>
  <Application>Microsoft Office PowerPoint</Application>
  <PresentationFormat>On-screen Show (4:3)</PresentationFormat>
  <Paragraphs>946</Paragraphs>
  <Slides>28</Slides>
  <Notes>28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52" baseType="lpstr">
      <vt:lpstr>MS Mincho</vt:lpstr>
      <vt:lpstr>MS PGothic</vt:lpstr>
      <vt:lpstr>MS PGothic</vt:lpstr>
      <vt:lpstr>Arial</vt:lpstr>
      <vt:lpstr>Arial Narrow</vt:lpstr>
      <vt:lpstr>Calibri</vt:lpstr>
      <vt:lpstr>Symbol</vt:lpstr>
      <vt:lpstr>Times New Roman</vt:lpstr>
      <vt:lpstr>Wingdings</vt:lpstr>
      <vt:lpstr>ヒラギノ角ゴ Pro W3</vt:lpstr>
      <vt:lpstr>_Denosumab Oncology Slide Library - 120423</vt:lpstr>
      <vt:lpstr>1__Denosumab Oncology Slide Library - 120423</vt:lpstr>
      <vt:lpstr>Custom Design</vt:lpstr>
      <vt:lpstr>2__Denosumab Oncology Slide Library - 120423</vt:lpstr>
      <vt:lpstr>Default Design</vt:lpstr>
      <vt:lpstr>1_Default Design</vt:lpstr>
      <vt:lpstr>2_Default Design</vt:lpstr>
      <vt:lpstr>2_Office Theme</vt:lpstr>
      <vt:lpstr>5_Default Design</vt:lpstr>
      <vt:lpstr>6_Default Design</vt:lpstr>
      <vt:lpstr>3__Denosumab Oncology Slide Library - 120423</vt:lpstr>
      <vt:lpstr>Office Theme</vt:lpstr>
      <vt:lpstr>Microsoft Excel 97-2003 Worksheet</vt:lpstr>
      <vt:lpstr>CorelDRAW</vt:lpstr>
      <vt:lpstr>Denosumab  Integrated Analysis of the 3 SRE Trials </vt:lpstr>
      <vt:lpstr>XGEVA® (denosumab) SRE indication</vt:lpstr>
      <vt:lpstr>Content</vt:lpstr>
      <vt:lpstr>Pre-planned integrated analysis of 3 pivotal trials</vt:lpstr>
      <vt:lpstr>Study design of pivotal trials in SRE prevention</vt:lpstr>
      <vt:lpstr>Denosumab phase 3 SRE prevention trials</vt:lpstr>
      <vt:lpstr>Baseline characteristics (1)</vt:lpstr>
      <vt:lpstr>Baseline characteristics (2)</vt:lpstr>
      <vt:lpstr>Primary endpoint: Time to first on-study SRE</vt:lpstr>
      <vt:lpstr>Time to first on-study SRE by study</vt:lpstr>
      <vt:lpstr>Time to first on-study SRE by SRE type (integrated analysis)</vt:lpstr>
      <vt:lpstr>Time to first and subsequent SREs</vt:lpstr>
      <vt:lpstr>Summary of Adverse events  </vt:lpstr>
      <vt:lpstr>Safety results of interest</vt:lpstr>
      <vt:lpstr>Conclusions</vt:lpstr>
      <vt:lpstr>Pain and Analgetics use  Integrated analysis </vt:lpstr>
      <vt:lpstr>Fewer patients under denosumab experienced pain progression</vt:lpstr>
      <vt:lpstr>Fewer patients under denosumab changed from no, resp. low analgetic use to strong opioids</vt:lpstr>
      <vt:lpstr>Conclusions</vt:lpstr>
      <vt:lpstr>Post-hoc-analysis of the subgroup “solid tumors”   </vt:lpstr>
      <vt:lpstr>Solid Tumors: Time to First On-Study SRE</vt:lpstr>
      <vt:lpstr>Solid Tumors: Time to First-and-Subsequent On-study SREs</vt:lpstr>
      <vt:lpstr>Solid Tumors: Adverse Events </vt:lpstr>
      <vt:lpstr>Pain and Pain Interference, analgetics use and Quality of life  Post-hoc-Analysis of the subgroup “solid tumors”</vt:lpstr>
      <vt:lpstr>A smaller amount of patients with denosumab experienced Pain progression </vt:lpstr>
      <vt:lpstr>Solid Tumors: Time to Clinically Meaningful Increase in Pain Interference: Overall Score</vt:lpstr>
      <vt:lpstr>Fewer patients with denosumab shifted from not using a strong opioid at baseline to using a strong opioid </vt:lpstr>
      <vt:lpstr>Longer, better Quality of Life in patients with denosumab </vt:lpstr>
    </vt:vector>
  </TitlesOfParts>
  <Company>Amgen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afriebel</dc:creator>
  <cp:keywords>*$%IU-*$%GenBus</cp:keywords>
  <cp:lastModifiedBy>Bast Deconinck, Carine</cp:lastModifiedBy>
  <cp:revision>120</cp:revision>
  <dcterms:created xsi:type="dcterms:W3CDTF">2013-08-28T13:01:41Z</dcterms:created>
  <dcterms:modified xsi:type="dcterms:W3CDTF">2019-03-28T10:03:42Z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0x01010010CBEAB1A54D8A4CBF14A6773DD43D37</vt:lpwstr>
  </property>
  <property fmtid="{D5CDD505-2E9C-101B-9397-08002B2CF9AE}" pid="3" name="_dlc_DocIdItemGuid">
    <vt:lpwstr>359a6bef-8652-4280-9d9d-6f82e2546b4c</vt:lpwstr>
  </property>
  <property fmtid="{D5CDD505-2E9C-101B-9397-08002B2CF9AE}" pid="4" name="docIndexRef">
    <vt:lpwstr>3cd582f8-646c-4a20-a2b3-7775c74dcefe</vt:lpwstr>
  </property>
  <property fmtid="{D5CDD505-2E9C-101B-9397-08002B2CF9AE}" pid="5" name="bjSaver">
    <vt:lpwstr>jyiBLltYCtVtf1FDp2RJe82u6EZ4hMcZ</vt:lpwstr>
  </property>
  <property fmtid="{D5CDD505-2E9C-101B-9397-08002B2CF9AE}" pid="6" name="bjDocumentLabelXML">
    <vt:lpwstr>&lt;?xml version="1.0" encoding="us-ascii"?&gt;&lt;sisl xmlns:xsi="http://www.w3.org/2001/XMLSchema-instance" xmlns:xsd="http://www.w3.org/2001/XMLSchema" sislVersion="0" policy="82ad3a63-90ad-4a46-a3cb-757f4658e205" origin="userSelected" xmlns="http://www.boldonj</vt:lpwstr>
  </property>
  <property fmtid="{D5CDD505-2E9C-101B-9397-08002B2CF9AE}" pid="7" name="bjDocumentLabelXML-0">
    <vt:lpwstr>ames.com/2008/01/sie/internal/label"&gt;&lt;element uid="9036a7a1-5a4f-48d3-b24b-dfdab053dac9" value="" /&gt;&lt;element uid="03e9b10b-a1f9-4a88-9630-476473f62285" value="" /&gt;&lt;element uid="7349a702-6462-4442-88eb-c64cd513835c" value="" /&gt;&lt;/sisl&gt;</vt:lpwstr>
  </property>
  <property fmtid="{D5CDD505-2E9C-101B-9397-08002B2CF9AE}" pid="8" name="bjDocumentSecurityLabel">
    <vt:lpwstr>Internal Use Only - General Business</vt:lpwstr>
  </property>
</Properties>
</file>