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72" r:id="rId5"/>
    <p:sldMasterId id="2147484784" r:id="rId6"/>
  </p:sldMasterIdLst>
  <p:notesMasterIdLst>
    <p:notesMasterId r:id="rId78"/>
  </p:notesMasterIdLst>
  <p:handoutMasterIdLst>
    <p:handoutMasterId r:id="rId79"/>
  </p:handoutMasterIdLst>
  <p:sldIdLst>
    <p:sldId id="301" r:id="rId7"/>
    <p:sldId id="783" r:id="rId8"/>
    <p:sldId id="715" r:id="rId9"/>
    <p:sldId id="716" r:id="rId10"/>
    <p:sldId id="717" r:id="rId11"/>
    <p:sldId id="785" r:id="rId12"/>
    <p:sldId id="770" r:id="rId13"/>
    <p:sldId id="786" r:id="rId14"/>
    <p:sldId id="787" r:id="rId15"/>
    <p:sldId id="788" r:id="rId16"/>
    <p:sldId id="771" r:id="rId17"/>
    <p:sldId id="789" r:id="rId18"/>
    <p:sldId id="790" r:id="rId19"/>
    <p:sldId id="791" r:id="rId20"/>
    <p:sldId id="792" r:id="rId21"/>
    <p:sldId id="793" r:id="rId22"/>
    <p:sldId id="794" r:id="rId23"/>
    <p:sldId id="795" r:id="rId24"/>
    <p:sldId id="796" r:id="rId25"/>
    <p:sldId id="797" r:id="rId26"/>
    <p:sldId id="798" r:id="rId27"/>
    <p:sldId id="799" r:id="rId28"/>
    <p:sldId id="803" r:id="rId29"/>
    <p:sldId id="804" r:id="rId30"/>
    <p:sldId id="806" r:id="rId31"/>
    <p:sldId id="809" r:id="rId32"/>
    <p:sldId id="807" r:id="rId33"/>
    <p:sldId id="810" r:id="rId34"/>
    <p:sldId id="811" r:id="rId35"/>
    <p:sldId id="812" r:id="rId36"/>
    <p:sldId id="813" r:id="rId37"/>
    <p:sldId id="814" r:id="rId38"/>
    <p:sldId id="815" r:id="rId39"/>
    <p:sldId id="816" r:id="rId40"/>
    <p:sldId id="817" r:id="rId41"/>
    <p:sldId id="818" r:id="rId42"/>
    <p:sldId id="819" r:id="rId43"/>
    <p:sldId id="820" r:id="rId44"/>
    <p:sldId id="821" r:id="rId45"/>
    <p:sldId id="823" r:id="rId46"/>
    <p:sldId id="838" r:id="rId47"/>
    <p:sldId id="839" r:id="rId48"/>
    <p:sldId id="840" r:id="rId49"/>
    <p:sldId id="841" r:id="rId50"/>
    <p:sldId id="844" r:id="rId51"/>
    <p:sldId id="845" r:id="rId52"/>
    <p:sldId id="846" r:id="rId53"/>
    <p:sldId id="848" r:id="rId54"/>
    <p:sldId id="849" r:id="rId55"/>
    <p:sldId id="853" r:id="rId56"/>
    <p:sldId id="854" r:id="rId57"/>
    <p:sldId id="855" r:id="rId58"/>
    <p:sldId id="856" r:id="rId59"/>
    <p:sldId id="857" r:id="rId60"/>
    <p:sldId id="858" r:id="rId61"/>
    <p:sldId id="859" r:id="rId62"/>
    <p:sldId id="860" r:id="rId63"/>
    <p:sldId id="861" r:id="rId64"/>
    <p:sldId id="862" r:id="rId65"/>
    <p:sldId id="825" r:id="rId66"/>
    <p:sldId id="826" r:id="rId67"/>
    <p:sldId id="824" r:id="rId68"/>
    <p:sldId id="827" r:id="rId69"/>
    <p:sldId id="828" r:id="rId70"/>
    <p:sldId id="829" r:id="rId71"/>
    <p:sldId id="830" r:id="rId72"/>
    <p:sldId id="831" r:id="rId73"/>
    <p:sldId id="832" r:id="rId74"/>
    <p:sldId id="833" r:id="rId75"/>
    <p:sldId id="834" r:id="rId76"/>
    <p:sldId id="709" r:id="rId77"/>
  </p:sldIdLst>
  <p:sldSz cx="9144000" cy="6858000" type="screen4x3"/>
  <p:notesSz cx="7315200" cy="9601200"/>
  <p:custDataLst>
    <p:tags r:id="rId80"/>
  </p:custDataLst>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796">
          <p15:clr>
            <a:srgbClr val="A4A3A4"/>
          </p15:clr>
        </p15:guide>
        <p15:guide id="9" pos="312" userDrawn="1">
          <p15:clr>
            <a:srgbClr val="A4A3A4"/>
          </p15:clr>
        </p15:guide>
        <p15:guide id="10" pos="5624">
          <p15:clr>
            <a:srgbClr val="A4A3A4"/>
          </p15:clr>
        </p15:guide>
        <p15:guide id="11" pos="3049">
          <p15:clr>
            <a:srgbClr val="A4A3A4"/>
          </p15:clr>
        </p15:guide>
        <p15:guide id="12" pos="2710">
          <p15:clr>
            <a:srgbClr val="A4A3A4"/>
          </p15:clr>
        </p15:guide>
        <p15:guide id="13" pos="381" userDrawn="1">
          <p15:clr>
            <a:srgbClr val="A4A3A4"/>
          </p15:clr>
        </p15:guide>
        <p15:guide id="14" orient="horz" pos="912" userDrawn="1">
          <p15:clr>
            <a:srgbClr val="A4A3A4"/>
          </p15:clr>
        </p15:guide>
        <p15:guide id="15" orient="horz" pos="4216"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fan" initials="ef" lastIdx="33" clrIdx="0"/>
  <p:cmAuthor id="7" name="Medical writer" initials="Cactus" lastIdx="59" clrIdx="7">
    <p:extLst>
      <p:ext uri="{19B8F6BF-5375-455C-9EA6-DF929625EA0E}">
        <p15:presenceInfo xmlns:p15="http://schemas.microsoft.com/office/powerpoint/2012/main" userId="Medical writer" providerId="None"/>
      </p:ext>
    </p:extLst>
  </p:cmAuthor>
  <p:cmAuthor id="1" name="Meghan.Johnson" initials="MEJ" lastIdx="16" clrIdx="1"/>
  <p:cmAuthor id="8" name="Duong, Celine" initials="DC" lastIdx="39" clrIdx="8">
    <p:extLst>
      <p:ext uri="{19B8F6BF-5375-455C-9EA6-DF929625EA0E}">
        <p15:presenceInfo xmlns:p15="http://schemas.microsoft.com/office/powerpoint/2012/main" userId="S-1-5-21-379614923-3435630508-3781305282-447321" providerId="AD"/>
      </p:ext>
    </p:extLst>
  </p:cmAuthor>
  <p:cmAuthor id="2" name="Burdon, Peter" initials="BP" lastIdx="26" clrIdx="2"/>
  <p:cmAuthor id="9" name="Editor" initials="CACTUS" lastIdx="29" clrIdx="9">
    <p:extLst>
      <p:ext uri="{19B8F6BF-5375-455C-9EA6-DF929625EA0E}">
        <p15:presenceInfo xmlns:p15="http://schemas.microsoft.com/office/powerpoint/2012/main" userId="Editor" providerId="None"/>
      </p:ext>
    </p:extLst>
  </p:cmAuthor>
  <p:cmAuthor id="3" name="mmiglins" initials="m" lastIdx="3" clrIdx="3"/>
  <p:cmAuthor id="10" name="Tushar Chatterji" initials="TC" lastIdx="9" clrIdx="10">
    <p:extLst>
      <p:ext uri="{19B8F6BF-5375-455C-9EA6-DF929625EA0E}">
        <p15:presenceInfo xmlns:p15="http://schemas.microsoft.com/office/powerpoint/2012/main" userId="S::tusharc@cactusglobal.com::84c8feaa-e19d-41d2-a83d-8f84981b09e0" providerId="AD"/>
      </p:ext>
    </p:extLst>
  </p:cmAuthor>
  <p:cmAuthor id="4" name="CACTUS" initials="CACTUS" lastIdx="12" clrIdx="4"/>
  <p:cmAuthor id="5" name="Kertesz, Nathalie" initials="KN" lastIdx="7" clrIdx="5">
    <p:extLst/>
  </p:cmAuthor>
  <p:cmAuthor id="6" name="CACTUS" initials="CC" lastIdx="3" clrIdx="6">
    <p:extLst>
      <p:ext uri="{19B8F6BF-5375-455C-9EA6-DF929625EA0E}">
        <p15:presenceInfo xmlns:p15="http://schemas.microsoft.com/office/powerpoint/2012/main" userId="CACT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BD7E9"/>
    <a:srgbClr val="E7ECF4"/>
    <a:srgbClr val="CFFF9F"/>
    <a:srgbClr val="E1F7FF"/>
    <a:srgbClr val="FFC9FF"/>
    <a:srgbClr val="FF99FF"/>
    <a:srgbClr val="FFCCFF"/>
    <a:srgbClr val="FFDDFF"/>
    <a:srgbClr val="FFD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40" autoAdjust="0"/>
    <p:restoredTop sz="96240" autoAdjust="0"/>
  </p:normalViewPr>
  <p:slideViewPr>
    <p:cSldViewPr snapToGrid="0">
      <p:cViewPr varScale="1">
        <p:scale>
          <a:sx n="67" d="100"/>
          <a:sy n="67" d="100"/>
        </p:scale>
        <p:origin x="1376" y="56"/>
      </p:cViewPr>
      <p:guideLst>
        <p:guide pos="2880"/>
        <p:guide orient="horz" pos="796"/>
        <p:guide pos="312"/>
        <p:guide pos="5624"/>
        <p:guide pos="3049"/>
        <p:guide pos="2710"/>
        <p:guide pos="381"/>
        <p:guide orient="horz" pos="912"/>
        <p:guide orient="horz" pos="421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0" d="100"/>
          <a:sy n="80" d="100"/>
        </p:scale>
        <p:origin x="380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handoutMaster" Target="handoutMasters/handoutMaster1.xml"/><Relationship Id="rId5" Type="http://schemas.openxmlformats.org/officeDocument/2006/relationships/slideMaster" Target="slideMasters/slideMaster1.xml"/><Relationship Id="rId61" Type="http://schemas.openxmlformats.org/officeDocument/2006/relationships/slide" Target="slides/slide55.xml"/><Relationship Id="rId82" Type="http://schemas.openxmlformats.org/officeDocument/2006/relationships/presProps" Target="presProps.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gs" Target="tags/tag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notesMaster" Target="notesMasters/notesMaster1.xml"/><Relationship Id="rId8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97913" y="95224"/>
            <a:ext cx="3168039" cy="238060"/>
          </a:xfrm>
          <a:prstGeom prst="rect">
            <a:avLst/>
          </a:prstGeom>
          <a:noFill/>
          <a:ln w="9525">
            <a:noFill/>
            <a:miter lim="800000"/>
            <a:headEnd/>
            <a:tailEnd/>
          </a:ln>
          <a:effectLst/>
        </p:spPr>
        <p:txBody>
          <a:bodyPr vert="horz" wrap="square" lIns="96495" tIns="48248" rIns="96495" bIns="48248" numCol="1" anchor="t" anchorCtr="0" compatLnSpc="1">
            <a:prstTxWarp prst="textNoShape">
              <a:avLst/>
            </a:prstTxWarp>
          </a:bodyPr>
          <a:lstStyle>
            <a:lvl1pPr algn="l" defTabSz="964907">
              <a:defRPr sz="1000"/>
            </a:lvl1pPr>
          </a:lstStyle>
          <a:p>
            <a:pPr>
              <a:defRPr/>
            </a:pPr>
            <a:endParaRPr lang="en-US" dirty="0"/>
          </a:p>
        </p:txBody>
      </p:sp>
      <p:sp>
        <p:nvSpPr>
          <p:cNvPr id="19459" name="Rectangle 3"/>
          <p:cNvSpPr>
            <a:spLocks noGrp="1" noChangeArrowheads="1"/>
          </p:cNvSpPr>
          <p:nvPr>
            <p:ph type="dt" sz="quarter" idx="1"/>
          </p:nvPr>
        </p:nvSpPr>
        <p:spPr bwMode="auto">
          <a:xfrm>
            <a:off x="4044271" y="95224"/>
            <a:ext cx="3169699" cy="238060"/>
          </a:xfrm>
          <a:prstGeom prst="rect">
            <a:avLst/>
          </a:prstGeom>
          <a:noFill/>
          <a:ln w="9525">
            <a:noFill/>
            <a:miter lim="800000"/>
            <a:headEnd/>
            <a:tailEnd/>
          </a:ln>
          <a:effectLst/>
        </p:spPr>
        <p:txBody>
          <a:bodyPr vert="horz" wrap="square" lIns="96495" tIns="48248" rIns="96495" bIns="48248" numCol="1" anchor="t" anchorCtr="0" compatLnSpc="1">
            <a:prstTxWarp prst="textNoShape">
              <a:avLst/>
            </a:prstTxWarp>
          </a:bodyPr>
          <a:lstStyle>
            <a:lvl1pPr algn="r" defTabSz="964907">
              <a:defRPr sz="1000"/>
            </a:lvl1pPr>
          </a:lstStyle>
          <a:p>
            <a:pPr>
              <a:defRPr/>
            </a:pPr>
            <a:fld id="{124FBE84-87FE-42DD-B4EF-77EEE992C9CA}" type="datetimeFigureOut">
              <a:rPr lang="en-US"/>
              <a:pPr>
                <a:defRPr/>
              </a:pPr>
              <a:t>6/28/2019</a:t>
            </a:fld>
            <a:endParaRPr lang="en-US" dirty="0"/>
          </a:p>
        </p:txBody>
      </p:sp>
      <p:sp>
        <p:nvSpPr>
          <p:cNvPr id="19461" name="Rectangle 5"/>
          <p:cNvSpPr>
            <a:spLocks noGrp="1" noChangeArrowheads="1"/>
          </p:cNvSpPr>
          <p:nvPr>
            <p:ph type="sldNum" sz="quarter" idx="3"/>
          </p:nvPr>
        </p:nvSpPr>
        <p:spPr bwMode="auto">
          <a:xfrm>
            <a:off x="4044271" y="9262991"/>
            <a:ext cx="3169699" cy="238060"/>
          </a:xfrm>
          <a:prstGeom prst="rect">
            <a:avLst/>
          </a:prstGeom>
          <a:noFill/>
          <a:ln w="9525">
            <a:noFill/>
            <a:miter lim="800000"/>
            <a:headEnd/>
            <a:tailEnd/>
          </a:ln>
          <a:effectLst/>
        </p:spPr>
        <p:txBody>
          <a:bodyPr vert="horz" wrap="square" lIns="96495" tIns="48248" rIns="96495" bIns="48248" numCol="1" anchor="b" anchorCtr="0" compatLnSpc="1">
            <a:prstTxWarp prst="textNoShape">
              <a:avLst/>
            </a:prstTxWarp>
          </a:bodyPr>
          <a:lstStyle>
            <a:lvl1pPr algn="r" defTabSz="964907">
              <a:defRPr sz="1000"/>
            </a:lvl1pPr>
          </a:lstStyle>
          <a:p>
            <a:pPr>
              <a:defRPr/>
            </a:pPr>
            <a:fld id="{DB4848C2-C69D-4BAF-9714-7341AAEB0466}" type="slidenum">
              <a:rPr lang="en-US"/>
              <a:pPr>
                <a:defRPr/>
              </a:pPr>
              <a:t>‹#›</a:t>
            </a:fld>
            <a:endParaRPr lang="en-US" dirty="0"/>
          </a:p>
        </p:txBody>
      </p:sp>
      <p:sp>
        <p:nvSpPr>
          <p:cNvPr id="52230" name="Line 7"/>
          <p:cNvSpPr>
            <a:spLocks noChangeShapeType="1"/>
          </p:cNvSpPr>
          <p:nvPr/>
        </p:nvSpPr>
        <p:spPr bwMode="auto">
          <a:xfrm>
            <a:off x="84637" y="9202245"/>
            <a:ext cx="71525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5006" tIns="47503" rIns="95006" bIns="47503"/>
          <a:lstStyle/>
          <a:p>
            <a:endParaRPr lang="en-US" dirty="0"/>
          </a:p>
        </p:txBody>
      </p:sp>
    </p:spTree>
    <p:extLst>
      <p:ext uri="{BB962C8B-B14F-4D97-AF65-F5344CB8AC3E}">
        <p14:creationId xmlns:p14="http://schemas.microsoft.com/office/powerpoint/2010/main" val="21972267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8" name="Rectangle 4"/>
          <p:cNvSpPr>
            <a:spLocks noGrp="1" noRot="1" noChangeAspect="1" noChangeArrowheads="1" noTextEdit="1"/>
          </p:cNvSpPr>
          <p:nvPr>
            <p:ph type="sldImg" idx="2"/>
          </p:nvPr>
        </p:nvSpPr>
        <p:spPr bwMode="auto">
          <a:xfrm>
            <a:off x="700088" y="61913"/>
            <a:ext cx="5913437" cy="4435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7912" y="4560899"/>
            <a:ext cx="7116057" cy="4560898"/>
          </a:xfrm>
          <a:prstGeom prst="rect">
            <a:avLst/>
          </a:prstGeom>
          <a:noFill/>
          <a:ln w="9525">
            <a:noFill/>
            <a:miter lim="800000"/>
            <a:headEnd/>
            <a:tailEnd/>
          </a:ln>
          <a:effectLst/>
        </p:spPr>
        <p:txBody>
          <a:bodyPr vert="horz" wrap="square" lIns="96495" tIns="48248" rIns="96495" bIns="48248"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1511" name="Rectangle 7"/>
          <p:cNvSpPr>
            <a:spLocks noGrp="1" noChangeArrowheads="1"/>
          </p:cNvSpPr>
          <p:nvPr>
            <p:ph type="sldNum" sz="quarter" idx="5"/>
          </p:nvPr>
        </p:nvSpPr>
        <p:spPr bwMode="auto">
          <a:xfrm>
            <a:off x="4042611" y="9262991"/>
            <a:ext cx="3171359" cy="236418"/>
          </a:xfrm>
          <a:prstGeom prst="rect">
            <a:avLst/>
          </a:prstGeom>
          <a:noFill/>
          <a:ln w="9525">
            <a:noFill/>
            <a:miter lim="800000"/>
            <a:headEnd/>
            <a:tailEnd/>
          </a:ln>
          <a:effectLst/>
        </p:spPr>
        <p:txBody>
          <a:bodyPr vert="horz" wrap="square" lIns="96495" tIns="48248" rIns="96495" bIns="48248" numCol="1" anchor="b" anchorCtr="0" compatLnSpc="1">
            <a:prstTxWarp prst="textNoShape">
              <a:avLst/>
            </a:prstTxWarp>
          </a:bodyPr>
          <a:lstStyle>
            <a:lvl1pPr algn="r" defTabSz="964907">
              <a:defRPr sz="1000"/>
            </a:lvl1pPr>
          </a:lstStyle>
          <a:p>
            <a:pPr>
              <a:defRPr/>
            </a:pPr>
            <a:fld id="{3D3F9829-E35D-4CA8-BDD9-7A6AD6307208}" type="slidenum">
              <a:rPr lang="en-US"/>
              <a:pPr>
                <a:defRPr/>
              </a:pPr>
              <a:t>‹#›</a:t>
            </a:fld>
            <a:endParaRPr lang="en-US" dirty="0"/>
          </a:p>
        </p:txBody>
      </p:sp>
      <p:sp>
        <p:nvSpPr>
          <p:cNvPr id="41992" name="Line 9"/>
          <p:cNvSpPr>
            <a:spLocks noChangeShapeType="1"/>
          </p:cNvSpPr>
          <p:nvPr/>
        </p:nvSpPr>
        <p:spPr bwMode="auto">
          <a:xfrm>
            <a:off x="84637" y="9202245"/>
            <a:ext cx="71525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5006" tIns="47503" rIns="95006" bIns="47503"/>
          <a:lstStyle/>
          <a:p>
            <a:endParaRPr lang="en-US" dirty="0"/>
          </a:p>
        </p:txBody>
      </p:sp>
    </p:spTree>
    <p:extLst>
      <p:ext uri="{BB962C8B-B14F-4D97-AF65-F5344CB8AC3E}">
        <p14:creationId xmlns:p14="http://schemas.microsoft.com/office/powerpoint/2010/main" val="4211814377"/>
      </p:ext>
    </p:extLst>
  </p:cSld>
  <p:clrMap bg1="lt1" tx1="dk1" bg2="lt2" tx2="dk2" accent1="accent1" accent2="accent2" accent3="accent3" accent4="accent4" accent5="accent5" accent6="accent6" hlink="hlink" folHlink="folHlink"/>
  <p:hf dt="0"/>
  <p:notesStyle>
    <a:lvl1pPr marL="171450" indent="-171450" algn="l" rtl="0" eaLnBrk="0" fontAlgn="base" hangingPunct="0">
      <a:lnSpc>
        <a:spcPct val="95000"/>
      </a:lnSpc>
      <a:spcBef>
        <a:spcPct val="35000"/>
      </a:spcBef>
      <a:spcAft>
        <a:spcPct val="0"/>
      </a:spcAft>
      <a:buFont typeface="Wingdings" pitchFamily="2" charset="2"/>
      <a:buChar char="§"/>
      <a:defRPr sz="1400" kern="1200">
        <a:solidFill>
          <a:schemeClr val="tx1"/>
        </a:solidFill>
        <a:latin typeface="Arial" charset="0"/>
        <a:ea typeface="+mn-ea"/>
        <a:cs typeface="+mn-cs"/>
      </a:defRPr>
    </a:lvl1pPr>
    <a:lvl2pPr marL="452438" indent="-161925" algn="l" rtl="0" eaLnBrk="0" fontAlgn="base" hangingPunct="0">
      <a:lnSpc>
        <a:spcPct val="95000"/>
      </a:lnSpc>
      <a:spcBef>
        <a:spcPct val="35000"/>
      </a:spcBef>
      <a:spcAft>
        <a:spcPct val="0"/>
      </a:spcAft>
      <a:buChar char="–"/>
      <a:defRPr sz="1400" kern="1200">
        <a:solidFill>
          <a:schemeClr val="tx1"/>
        </a:solidFill>
        <a:latin typeface="Arial" charset="0"/>
        <a:ea typeface="+mn-ea"/>
        <a:cs typeface="+mn-cs"/>
      </a:defRPr>
    </a:lvl2pPr>
    <a:lvl3pPr marL="744538" indent="-117475" algn="l" rtl="0" eaLnBrk="0" fontAlgn="base" hangingPunct="0">
      <a:lnSpc>
        <a:spcPct val="95000"/>
      </a:lnSpc>
      <a:spcBef>
        <a:spcPct val="35000"/>
      </a:spcBef>
      <a:spcAft>
        <a:spcPct val="0"/>
      </a:spcAft>
      <a:buChar char="•"/>
      <a:defRPr sz="1400" kern="1200">
        <a:solidFill>
          <a:schemeClr val="tx1"/>
        </a:solidFill>
        <a:latin typeface="Arial" charset="0"/>
        <a:ea typeface="+mn-ea"/>
        <a:cs typeface="+mn-cs"/>
      </a:defRPr>
    </a:lvl3pPr>
    <a:lvl4pPr marL="981075" indent="-122238" algn="l" rtl="0" eaLnBrk="0" fontAlgn="base" hangingPunct="0">
      <a:lnSpc>
        <a:spcPct val="95000"/>
      </a:lnSpc>
      <a:spcBef>
        <a:spcPct val="35000"/>
      </a:spcBef>
      <a:spcAft>
        <a:spcPct val="0"/>
      </a:spcAft>
      <a:buChar char="-"/>
      <a:defRPr sz="1400" kern="1200">
        <a:solidFill>
          <a:schemeClr val="tx1"/>
        </a:solidFill>
        <a:latin typeface="Arial" charset="0"/>
        <a:ea typeface="+mn-ea"/>
        <a:cs typeface="+mn-cs"/>
      </a:defRPr>
    </a:lvl4pPr>
    <a:lvl5pPr marL="1208088" indent="-112713" algn="l" rtl="0" eaLnBrk="0" fontAlgn="base" hangingPunct="0">
      <a:lnSpc>
        <a:spcPct val="95000"/>
      </a:lnSpc>
      <a:spcBef>
        <a:spcPct val="35000"/>
      </a:spcBef>
      <a:spcAft>
        <a:spcPct val="0"/>
      </a:spcAft>
      <a:buChar char="·"/>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pPr>
                <a:defRPr/>
              </a:pPr>
              <a:t>1</a:t>
            </a:fld>
            <a:endParaRPr lang="en-US" dirty="0"/>
          </a:p>
        </p:txBody>
      </p:sp>
    </p:spTree>
    <p:extLst>
      <p:ext uri="{BB962C8B-B14F-4D97-AF65-F5344CB8AC3E}">
        <p14:creationId xmlns:p14="http://schemas.microsoft.com/office/powerpoint/2010/main" val="151606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1969105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1633935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2302416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1073194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3704754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264889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1324613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3851427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1139098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185148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8790" y="4578255"/>
            <a:ext cx="5817594" cy="4543542"/>
          </a:xfrm>
        </p:spPr>
        <p:txBody>
          <a:bodyPr>
            <a:normAutofit/>
          </a:bodyPr>
          <a:lstStyle/>
          <a:p>
            <a:pPr marL="0" indent="0">
              <a:buNone/>
            </a:pPr>
            <a:endParaRPr lang="sv-SE" sz="1000" dirty="0"/>
          </a:p>
        </p:txBody>
      </p:sp>
      <p:sp>
        <p:nvSpPr>
          <p:cNvPr id="5" name="Slide Number Placeholder 4"/>
          <p:cNvSpPr>
            <a:spLocks noGrp="1"/>
          </p:cNvSpPr>
          <p:nvPr>
            <p:ph type="sldNum" sz="quarter" idx="11"/>
          </p:nvPr>
        </p:nvSpPr>
        <p:spPr/>
        <p:txBody>
          <a:bodyPr/>
          <a:lstStyle/>
          <a:p>
            <a:pPr>
              <a:defRPr/>
            </a:pPr>
            <a:fld id="{3A676D63-AACC-4754-93CB-3A247ED0ACEB}" type="slidenum">
              <a:rPr lang="en-US" altLang="en-US" smtClean="0">
                <a:solidFill>
                  <a:prstClr val="black"/>
                </a:solidFill>
              </a:rPr>
              <a:pPr>
                <a:defRPr/>
              </a:pPr>
              <a:t>2</a:t>
            </a:fld>
            <a:endParaRPr lang="en-US" altLang="en-US" dirty="0">
              <a:solidFill>
                <a:prstClr val="black"/>
              </a:solidFill>
            </a:endParaRPr>
          </a:p>
        </p:txBody>
      </p:sp>
    </p:spTree>
    <p:extLst>
      <p:ext uri="{BB962C8B-B14F-4D97-AF65-F5344CB8AC3E}">
        <p14:creationId xmlns:p14="http://schemas.microsoft.com/office/powerpoint/2010/main" val="2695880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2215091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1098342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22</a:t>
            </a:fld>
            <a:endParaRPr lang="en-US" dirty="0">
              <a:solidFill>
                <a:srgbClr val="000000"/>
              </a:solidFill>
            </a:endParaRPr>
          </a:p>
        </p:txBody>
      </p:sp>
    </p:spTree>
    <p:extLst>
      <p:ext uri="{BB962C8B-B14F-4D97-AF65-F5344CB8AC3E}">
        <p14:creationId xmlns:p14="http://schemas.microsoft.com/office/powerpoint/2010/main" val="2950136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8790" y="4578255"/>
            <a:ext cx="5817594" cy="4543542"/>
          </a:xfrm>
        </p:spPr>
        <p:txBody>
          <a:bodyPr>
            <a:normAutofit/>
          </a:bodyPr>
          <a:lstStyle/>
          <a:p>
            <a:pPr marL="0" indent="0">
              <a:buNone/>
            </a:pPr>
            <a:endParaRPr lang="sv-SE" sz="1000" dirty="0"/>
          </a:p>
        </p:txBody>
      </p:sp>
      <p:sp>
        <p:nvSpPr>
          <p:cNvPr id="5" name="Slide Number Placeholder 4"/>
          <p:cNvSpPr>
            <a:spLocks noGrp="1"/>
          </p:cNvSpPr>
          <p:nvPr>
            <p:ph type="sldNum" sz="quarter" idx="11"/>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A676D63-AACC-4754-93CB-3A247ED0ACEB}" type="slidenum">
              <a:rPr kumimoji="0" lang="en-US" alt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23</a:t>
            </a:fld>
            <a:endParaRPr kumimoji="0" lang="en-US" alt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32534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3481095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3231400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383652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3196056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1119820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29</a:t>
            </a:fld>
            <a:endParaRPr lang="en-US" dirty="0">
              <a:solidFill>
                <a:srgbClr val="000000"/>
              </a:solidFill>
            </a:endParaRPr>
          </a:p>
        </p:txBody>
      </p:sp>
    </p:spTree>
    <p:extLst>
      <p:ext uri="{BB962C8B-B14F-4D97-AF65-F5344CB8AC3E}">
        <p14:creationId xmlns:p14="http://schemas.microsoft.com/office/powerpoint/2010/main" val="3566754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8790" y="4578255"/>
            <a:ext cx="5817594" cy="4543542"/>
          </a:xfrm>
        </p:spPr>
        <p:txBody>
          <a:bodyPr>
            <a:normAutofit/>
          </a:bodyPr>
          <a:lstStyle/>
          <a:p>
            <a:pPr marL="0" indent="0">
              <a:buNone/>
            </a:pPr>
            <a:endParaRPr lang="sv-SE" sz="1000" dirty="0"/>
          </a:p>
        </p:txBody>
      </p:sp>
      <p:sp>
        <p:nvSpPr>
          <p:cNvPr id="5" name="Slide Number Placeholder 4"/>
          <p:cNvSpPr>
            <a:spLocks noGrp="1"/>
          </p:cNvSpPr>
          <p:nvPr>
            <p:ph type="sldNum" sz="quarter" idx="11"/>
          </p:nvPr>
        </p:nvSpPr>
        <p:spPr/>
        <p:txBody>
          <a:bodyPr/>
          <a:lstStyle/>
          <a:p>
            <a:pPr>
              <a:defRPr/>
            </a:pPr>
            <a:fld id="{3A676D63-AACC-4754-93CB-3A247ED0ACEB}" type="slidenum">
              <a:rPr lang="en-US" altLang="en-US" smtClean="0">
                <a:solidFill>
                  <a:prstClr val="black"/>
                </a:solidFill>
              </a:rPr>
              <a:pPr>
                <a:defRPr/>
              </a:pPr>
              <a:t>3</a:t>
            </a:fld>
            <a:endParaRPr lang="en-US" altLang="en-US" dirty="0">
              <a:solidFill>
                <a:prstClr val="black"/>
              </a:solidFill>
            </a:endParaRPr>
          </a:p>
        </p:txBody>
      </p:sp>
    </p:spTree>
    <p:extLst>
      <p:ext uri="{BB962C8B-B14F-4D97-AF65-F5344CB8AC3E}">
        <p14:creationId xmlns:p14="http://schemas.microsoft.com/office/powerpoint/2010/main" val="3137267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30</a:t>
            </a:fld>
            <a:endParaRPr lang="en-US" dirty="0">
              <a:solidFill>
                <a:srgbClr val="000000"/>
              </a:solidFill>
            </a:endParaRPr>
          </a:p>
        </p:txBody>
      </p:sp>
    </p:spTree>
    <p:extLst>
      <p:ext uri="{BB962C8B-B14F-4D97-AF65-F5344CB8AC3E}">
        <p14:creationId xmlns:p14="http://schemas.microsoft.com/office/powerpoint/2010/main" val="3402849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735314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32</a:t>
            </a:fld>
            <a:endParaRPr lang="en-US" dirty="0">
              <a:solidFill>
                <a:srgbClr val="000000"/>
              </a:solidFill>
            </a:endParaRPr>
          </a:p>
        </p:txBody>
      </p:sp>
    </p:spTree>
    <p:extLst>
      <p:ext uri="{BB962C8B-B14F-4D97-AF65-F5344CB8AC3E}">
        <p14:creationId xmlns:p14="http://schemas.microsoft.com/office/powerpoint/2010/main" val="2584542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33</a:t>
            </a:fld>
            <a:endParaRPr lang="en-US" dirty="0">
              <a:solidFill>
                <a:srgbClr val="000000"/>
              </a:solidFill>
            </a:endParaRPr>
          </a:p>
        </p:txBody>
      </p:sp>
    </p:spTree>
    <p:extLst>
      <p:ext uri="{BB962C8B-B14F-4D97-AF65-F5344CB8AC3E}">
        <p14:creationId xmlns:p14="http://schemas.microsoft.com/office/powerpoint/2010/main" val="1808099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34</a:t>
            </a:fld>
            <a:endParaRPr lang="en-US" dirty="0">
              <a:solidFill>
                <a:srgbClr val="000000"/>
              </a:solidFill>
            </a:endParaRPr>
          </a:p>
        </p:txBody>
      </p:sp>
    </p:spTree>
    <p:extLst>
      <p:ext uri="{BB962C8B-B14F-4D97-AF65-F5344CB8AC3E}">
        <p14:creationId xmlns:p14="http://schemas.microsoft.com/office/powerpoint/2010/main" val="25662263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35</a:t>
            </a:fld>
            <a:endParaRPr lang="en-US" dirty="0">
              <a:solidFill>
                <a:srgbClr val="000000"/>
              </a:solidFill>
            </a:endParaRPr>
          </a:p>
        </p:txBody>
      </p:sp>
    </p:spTree>
    <p:extLst>
      <p:ext uri="{BB962C8B-B14F-4D97-AF65-F5344CB8AC3E}">
        <p14:creationId xmlns:p14="http://schemas.microsoft.com/office/powerpoint/2010/main" val="14992923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36</a:t>
            </a:fld>
            <a:endParaRPr lang="en-US" dirty="0">
              <a:solidFill>
                <a:srgbClr val="000000"/>
              </a:solidFill>
            </a:endParaRPr>
          </a:p>
        </p:txBody>
      </p:sp>
    </p:spTree>
    <p:extLst>
      <p:ext uri="{BB962C8B-B14F-4D97-AF65-F5344CB8AC3E}">
        <p14:creationId xmlns:p14="http://schemas.microsoft.com/office/powerpoint/2010/main" val="41229275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37</a:t>
            </a:fld>
            <a:endParaRPr lang="en-US" dirty="0">
              <a:solidFill>
                <a:srgbClr val="000000"/>
              </a:solidFill>
            </a:endParaRPr>
          </a:p>
        </p:txBody>
      </p:sp>
    </p:spTree>
    <p:extLst>
      <p:ext uri="{BB962C8B-B14F-4D97-AF65-F5344CB8AC3E}">
        <p14:creationId xmlns:p14="http://schemas.microsoft.com/office/powerpoint/2010/main" val="4484729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38</a:t>
            </a:fld>
            <a:endParaRPr lang="en-US" dirty="0">
              <a:solidFill>
                <a:srgbClr val="000000"/>
              </a:solidFill>
            </a:endParaRPr>
          </a:p>
        </p:txBody>
      </p:sp>
    </p:spTree>
    <p:extLst>
      <p:ext uri="{BB962C8B-B14F-4D97-AF65-F5344CB8AC3E}">
        <p14:creationId xmlns:p14="http://schemas.microsoft.com/office/powerpoint/2010/main" val="39985167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39</a:t>
            </a:fld>
            <a:endParaRPr lang="en-US" dirty="0">
              <a:solidFill>
                <a:srgbClr val="000000"/>
              </a:solidFill>
            </a:endParaRPr>
          </a:p>
        </p:txBody>
      </p:sp>
    </p:spTree>
    <p:extLst>
      <p:ext uri="{BB962C8B-B14F-4D97-AF65-F5344CB8AC3E}">
        <p14:creationId xmlns:p14="http://schemas.microsoft.com/office/powerpoint/2010/main" val="2405380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41379105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8790" y="4578255"/>
            <a:ext cx="5817594" cy="4543542"/>
          </a:xfrm>
        </p:spPr>
        <p:txBody>
          <a:bodyPr>
            <a:normAutofit/>
          </a:bodyPr>
          <a:lstStyle/>
          <a:p>
            <a:pPr marL="0" indent="0">
              <a:buNone/>
            </a:pPr>
            <a:endParaRPr lang="sv-SE" sz="1000" dirty="0"/>
          </a:p>
        </p:txBody>
      </p:sp>
      <p:sp>
        <p:nvSpPr>
          <p:cNvPr id="5" name="Slide Number Placeholder 4"/>
          <p:cNvSpPr>
            <a:spLocks noGrp="1"/>
          </p:cNvSpPr>
          <p:nvPr>
            <p:ph type="sldNum" sz="quarter" idx="11"/>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A676D63-AACC-4754-93CB-3A247ED0ACEB}" type="slidenum">
              <a:rPr kumimoji="0" lang="en-US" alt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40</a:t>
            </a:fld>
            <a:endParaRPr kumimoji="0" lang="en-US" alt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202023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D3F9829-E35D-4CA8-BDD9-7A6AD630720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41</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359945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D3F9829-E35D-4CA8-BDD9-7A6AD630720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42</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213638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D3F9829-E35D-4CA8-BDD9-7A6AD630720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43</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094315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D3F9829-E35D-4CA8-BDD9-7A6AD630720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44</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62608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D3F9829-E35D-4CA8-BDD9-7A6AD630720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45</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605397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D3F9829-E35D-4CA8-BDD9-7A6AD630720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46</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849493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D3F9829-E35D-4CA8-BDD9-7A6AD630720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47</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548335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D3F9829-E35D-4CA8-BDD9-7A6AD630720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48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497380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D3F9829-E35D-4CA8-BDD9-7A6AD630720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49</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68278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22288360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8790" y="4578255"/>
            <a:ext cx="5817594" cy="4543542"/>
          </a:xfrm>
        </p:spPr>
        <p:txBody>
          <a:bodyPr>
            <a:normAutofit/>
          </a:bodyPr>
          <a:lstStyle/>
          <a:p>
            <a:pPr marL="0" indent="0">
              <a:buNone/>
            </a:pPr>
            <a:endParaRPr lang="sv-SE" sz="1000" dirty="0"/>
          </a:p>
        </p:txBody>
      </p:sp>
      <p:sp>
        <p:nvSpPr>
          <p:cNvPr id="5" name="Slide Number Placeholder 4"/>
          <p:cNvSpPr>
            <a:spLocks noGrp="1"/>
          </p:cNvSpPr>
          <p:nvPr>
            <p:ph type="sldNum" sz="quarter" idx="11"/>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A676D63-AACC-4754-93CB-3A247ED0ACEB}" type="slidenum">
              <a:rPr kumimoji="0" lang="en-US" alt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50</a:t>
            </a:fld>
            <a:endParaRPr kumimoji="0" lang="en-US" alt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924114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D3F9829-E35D-4CA8-BDD9-7A6AD630720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51</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235111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D3F9829-E35D-4CA8-BDD9-7A6AD630720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52</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784383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D3F9829-E35D-4CA8-BDD9-7A6AD630720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53</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538119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D3F9829-E35D-4CA8-BDD9-7A6AD630720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54</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333973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D3F9829-E35D-4CA8-BDD9-7A6AD630720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55</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8280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D3F9829-E35D-4CA8-BDD9-7A6AD630720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56</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049982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D3F9829-E35D-4CA8-BDD9-7A6AD630720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57</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341025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D3F9829-E35D-4CA8-BDD9-7A6AD630720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58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755484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D3F9829-E35D-4CA8-BDD9-7A6AD630720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59</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7199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9452892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8790" y="4578255"/>
            <a:ext cx="5817594" cy="4543542"/>
          </a:xfrm>
        </p:spPr>
        <p:txBody>
          <a:bodyPr>
            <a:normAutofit/>
          </a:bodyPr>
          <a:lstStyle/>
          <a:p>
            <a:pPr marL="0" indent="0">
              <a:buNone/>
            </a:pPr>
            <a:endParaRPr lang="sv-SE" sz="1000" dirty="0"/>
          </a:p>
        </p:txBody>
      </p:sp>
      <p:sp>
        <p:nvSpPr>
          <p:cNvPr id="5" name="Slide Number Placeholder 4"/>
          <p:cNvSpPr>
            <a:spLocks noGrp="1"/>
          </p:cNvSpPr>
          <p:nvPr>
            <p:ph type="sldNum" sz="quarter" idx="11"/>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A676D63-AACC-4754-93CB-3A247ED0ACEB}" type="slidenum">
              <a:rPr kumimoji="0" lang="en-US" alt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60</a:t>
            </a:fld>
            <a:endParaRPr kumimoji="0" lang="en-US" alt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191705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D3F9829-E35D-4CA8-BDD9-7A6AD630720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61</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696237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D3F9829-E35D-4CA8-BDD9-7A6AD630720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62</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786516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D3F9829-E35D-4CA8-BDD9-7A6AD630720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63</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157581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D3F9829-E35D-4CA8-BDD9-7A6AD630720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64</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956493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D3F9829-E35D-4CA8-BDD9-7A6AD630720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65</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243780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D3F9829-E35D-4CA8-BDD9-7A6AD630720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66</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439728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D3F9829-E35D-4CA8-BDD9-7A6AD630720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67</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161879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D3F9829-E35D-4CA8-BDD9-7A6AD630720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68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587313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D3F9829-E35D-4CA8-BDD9-7A6AD630720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69</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67334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23965390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D3F9829-E35D-4CA8-BDD9-7A6AD630720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70</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397735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4907" rtl="0" eaLnBrk="1" fontAlgn="base" latinLnBrk="0" hangingPunct="1">
              <a:lnSpc>
                <a:spcPct val="100000"/>
              </a:lnSpc>
              <a:spcBef>
                <a:spcPct val="0"/>
              </a:spcBef>
              <a:spcAft>
                <a:spcPct val="0"/>
              </a:spcAft>
              <a:buClrTx/>
              <a:buSzTx/>
              <a:buFontTx/>
              <a:buNone/>
              <a:tabLst/>
              <a:defRPr/>
            </a:pPr>
            <a:fld id="{3D3F9829-E35D-4CA8-BDD9-7A6AD6307208}" type="slidenum">
              <a:rPr kumimoji="0" 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64907" rtl="0" eaLnBrk="1" fontAlgn="base" latinLnBrk="0" hangingPunct="1">
                <a:lnSpc>
                  <a:spcPct val="100000"/>
                </a:lnSpc>
                <a:spcBef>
                  <a:spcPct val="0"/>
                </a:spcBef>
                <a:spcAft>
                  <a:spcPct val="0"/>
                </a:spcAft>
                <a:buClrTx/>
                <a:buSzTx/>
                <a:buFontTx/>
                <a:buNone/>
                <a:tabLst/>
                <a:defRPr/>
              </a:pPr>
              <a:t>71</a:t>
            </a:fld>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1132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899337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519" y="4560899"/>
            <a:ext cx="5925787" cy="4560898"/>
          </a:xfrm>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3D3F9829-E35D-4CA8-BDD9-7A6AD6307208}"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1616247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36642" name="Picture 2" descr="ED&amp;O Template copy"/>
          <p:cNvPicPr>
            <a:picLocks noChangeAspect="1" noChangeArrowheads="1"/>
          </p:cNvPicPr>
          <p:nvPr userDrawn="1"/>
        </p:nvPicPr>
        <p:blipFill>
          <a:blip r:embed="rId2" cstate="print"/>
          <a:srcRect/>
          <a:stretch>
            <a:fillRect/>
          </a:stretch>
        </p:blipFill>
        <p:spPr bwMode="auto">
          <a:xfrm>
            <a:off x="11405" y="-1142"/>
            <a:ext cx="9151821" cy="6859142"/>
          </a:xfrm>
          <a:prstGeom prst="rect">
            <a:avLst/>
          </a:prstGeom>
          <a:noFill/>
        </p:spPr>
      </p:pic>
      <p:sp>
        <p:nvSpPr>
          <p:cNvPr id="1136643" name="Rectangle 3"/>
          <p:cNvSpPr>
            <a:spLocks noGrp="1" noChangeArrowheads="1"/>
          </p:cNvSpPr>
          <p:nvPr>
            <p:ph type="ctrTitle"/>
          </p:nvPr>
        </p:nvSpPr>
        <p:spPr>
          <a:xfrm>
            <a:off x="576263" y="3133725"/>
            <a:ext cx="7834312" cy="2200275"/>
          </a:xfrm>
        </p:spPr>
        <p:txBody>
          <a:bodyPr/>
          <a:lstStyle>
            <a:lvl1pPr>
              <a:spcBef>
                <a:spcPct val="20000"/>
              </a:spcBef>
              <a:defRPr sz="3400"/>
            </a:lvl1pPr>
          </a:lstStyle>
          <a:p>
            <a:r>
              <a:rPr lang="en-US"/>
              <a:t>Click to edit Master title style</a:t>
            </a:r>
          </a:p>
        </p:txBody>
      </p:sp>
      <p:sp>
        <p:nvSpPr>
          <p:cNvPr id="1136644" name="Rectangle 4"/>
          <p:cNvSpPr>
            <a:spLocks noGrp="1" noChangeArrowheads="1"/>
          </p:cNvSpPr>
          <p:nvPr>
            <p:ph type="subTitle" idx="1"/>
          </p:nvPr>
        </p:nvSpPr>
        <p:spPr bwMode="black">
          <a:xfrm>
            <a:off x="592138" y="5437188"/>
            <a:ext cx="7827962" cy="1054100"/>
          </a:xfrm>
          <a:ln/>
        </p:spPr>
        <p:txBody>
          <a:bodyPr/>
          <a:lstStyle>
            <a:lvl1pPr marL="0" indent="0">
              <a:spcBef>
                <a:spcPct val="35000"/>
              </a:spcBef>
              <a:buFont typeface="Wingdings" pitchFamily="2" charset="2"/>
              <a:buNone/>
              <a:defRPr sz="2000">
                <a:solidFill>
                  <a:schemeClr val="accent1"/>
                </a:solidFill>
              </a:defRPr>
            </a:lvl1pPr>
          </a:lstStyle>
          <a:p>
            <a:r>
              <a:rPr lang="en-US"/>
              <a:t>Click to edit Master subtitle style</a:t>
            </a:r>
          </a:p>
        </p:txBody>
      </p:sp>
      <p:sp>
        <p:nvSpPr>
          <p:cNvPr id="1136645" name="Rectangle 5"/>
          <p:cNvSpPr>
            <a:spLocks noGrp="1" noChangeArrowheads="1"/>
          </p:cNvSpPr>
          <p:nvPr>
            <p:ph type="ftr" sz="quarter" idx="3"/>
          </p:nvPr>
        </p:nvSpPr>
        <p:spPr>
          <a:xfrm>
            <a:off x="269875" y="6492875"/>
            <a:ext cx="8670925" cy="365125"/>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2354852142"/>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269875" y="6492875"/>
            <a:ext cx="8670925" cy="365125"/>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3475635135"/>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0"/>
            <a:ext cx="210185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1175" y="0"/>
            <a:ext cx="6156325"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269875" y="6492875"/>
            <a:ext cx="8670925" cy="365125"/>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3306375593"/>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514350" y="2241550"/>
            <a:ext cx="8116888" cy="1709738"/>
          </a:xfrm>
        </p:spPr>
        <p:txBody>
          <a:bodyPr anchor="ctr"/>
          <a:lstStyle>
            <a:lvl1pPr>
              <a:spcBef>
                <a:spcPct val="20000"/>
              </a:spcBef>
              <a:defRPr sz="3800">
                <a:solidFill>
                  <a:srgbClr val="007CC2"/>
                </a:solidFill>
              </a:defRPr>
            </a:lvl1pPr>
          </a:lstStyle>
          <a:p>
            <a:r>
              <a:rPr lang="en-US"/>
              <a:t>Click to edit Master title style</a:t>
            </a:r>
          </a:p>
        </p:txBody>
      </p:sp>
      <p:sp>
        <p:nvSpPr>
          <p:cNvPr id="6147" name="Rectangle 3"/>
          <p:cNvSpPr>
            <a:spLocks noGrp="1" noChangeArrowheads="1"/>
          </p:cNvSpPr>
          <p:nvPr>
            <p:ph type="subTitle" idx="1"/>
          </p:nvPr>
        </p:nvSpPr>
        <p:spPr>
          <a:xfrm>
            <a:off x="514350" y="4570413"/>
            <a:ext cx="8116888" cy="1054100"/>
          </a:xfrm>
          <a:ln/>
        </p:spPr>
        <p:txBody>
          <a:bodyPr/>
          <a:lstStyle>
            <a:lvl1pPr marL="0" indent="0">
              <a:lnSpc>
                <a:spcPct val="115000"/>
              </a:lnSpc>
              <a:spcBef>
                <a:spcPct val="35000"/>
              </a:spcBef>
              <a:buFontTx/>
              <a:buNone/>
              <a:defRPr sz="2000"/>
            </a:lvl1pPr>
          </a:lstStyle>
          <a:p>
            <a:r>
              <a:rPr lang="en-US"/>
              <a:t>Click to edit Master subtitle style</a:t>
            </a:r>
          </a:p>
        </p:txBody>
      </p:sp>
    </p:spTree>
    <p:extLst>
      <p:ext uri="{BB962C8B-B14F-4D97-AF65-F5344CB8AC3E}">
        <p14:creationId xmlns:p14="http://schemas.microsoft.com/office/powerpoint/2010/main" val="1689052452"/>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3132151"/>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68415384"/>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2763" y="1462088"/>
            <a:ext cx="3983037" cy="4481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62088"/>
            <a:ext cx="3983038" cy="4481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9255381"/>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905074"/>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8534400" y="1666875"/>
            <a:ext cx="457200" cy="4657725"/>
          </a:xfrm>
          <a:prstGeom prst="rect">
            <a:avLst/>
          </a:prstGeom>
          <a:solidFill>
            <a:srgbClr val="E9EFF7"/>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4" name="Rectangle 3"/>
          <p:cNvSpPr/>
          <p:nvPr userDrawn="1"/>
        </p:nvSpPr>
        <p:spPr>
          <a:xfrm>
            <a:off x="7620000" y="1666875"/>
            <a:ext cx="457200" cy="4657725"/>
          </a:xfrm>
          <a:prstGeom prst="rect">
            <a:avLst/>
          </a:prstGeom>
          <a:solidFill>
            <a:srgbClr val="E9EFF7"/>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grpSp>
        <p:nvGrpSpPr>
          <p:cNvPr id="5" name="Group 31"/>
          <p:cNvGrpSpPr>
            <a:grpSpLocks/>
          </p:cNvGrpSpPr>
          <p:nvPr userDrawn="1"/>
        </p:nvGrpSpPr>
        <p:grpSpPr bwMode="auto">
          <a:xfrm>
            <a:off x="2438400" y="1666875"/>
            <a:ext cx="6096000" cy="4657725"/>
            <a:chOff x="2590801" y="1590675"/>
            <a:chExt cx="4459652" cy="4572000"/>
          </a:xfrm>
        </p:grpSpPr>
        <p:sp>
          <p:nvSpPr>
            <p:cNvPr id="6" name="Rectangle 5"/>
            <p:cNvSpPr/>
            <p:nvPr userDrawn="1"/>
          </p:nvSpPr>
          <p:spPr>
            <a:xfrm>
              <a:off x="3984442" y="1590675"/>
              <a:ext cx="334474" cy="4572000"/>
            </a:xfrm>
            <a:prstGeom prst="rect">
              <a:avLst/>
            </a:prstGeom>
            <a:solidFill>
              <a:srgbClr val="E0E9F4"/>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7" name="Rectangle 6"/>
            <p:cNvSpPr/>
            <p:nvPr userDrawn="1"/>
          </p:nvSpPr>
          <p:spPr>
            <a:xfrm>
              <a:off x="4318916" y="1590675"/>
              <a:ext cx="334474" cy="4572000"/>
            </a:xfrm>
            <a:prstGeom prst="rect">
              <a:avLst/>
            </a:prstGeom>
            <a:solidFill>
              <a:srgbClr val="E9EFF7"/>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8" name="Rectangle 7"/>
            <p:cNvSpPr/>
            <p:nvPr userDrawn="1"/>
          </p:nvSpPr>
          <p:spPr>
            <a:xfrm>
              <a:off x="4653390" y="1590675"/>
              <a:ext cx="334474" cy="4572000"/>
            </a:xfrm>
            <a:prstGeom prst="rect">
              <a:avLst/>
            </a:prstGeom>
            <a:solidFill>
              <a:srgbClr val="E0E9F4"/>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9" name="Rectangle 8"/>
            <p:cNvSpPr/>
            <p:nvPr userDrawn="1"/>
          </p:nvSpPr>
          <p:spPr>
            <a:xfrm>
              <a:off x="4987864" y="1590675"/>
              <a:ext cx="334474" cy="4572000"/>
            </a:xfrm>
            <a:prstGeom prst="rect">
              <a:avLst/>
            </a:prstGeom>
            <a:solidFill>
              <a:srgbClr val="E9EFF7"/>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10" name="Rectangle 9"/>
            <p:cNvSpPr/>
            <p:nvPr userDrawn="1"/>
          </p:nvSpPr>
          <p:spPr>
            <a:xfrm>
              <a:off x="5322338" y="1590675"/>
              <a:ext cx="334474" cy="4572000"/>
            </a:xfrm>
            <a:prstGeom prst="rect">
              <a:avLst/>
            </a:prstGeom>
            <a:solidFill>
              <a:srgbClr val="E0E9F4"/>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11" name="Rectangle 10"/>
            <p:cNvSpPr/>
            <p:nvPr userDrawn="1"/>
          </p:nvSpPr>
          <p:spPr>
            <a:xfrm>
              <a:off x="5656812" y="1590675"/>
              <a:ext cx="334474" cy="4572000"/>
            </a:xfrm>
            <a:prstGeom prst="rect">
              <a:avLst/>
            </a:prstGeom>
            <a:solidFill>
              <a:srgbClr val="E9EFF7"/>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12" name="Rectangle 11"/>
            <p:cNvSpPr/>
            <p:nvPr userDrawn="1"/>
          </p:nvSpPr>
          <p:spPr>
            <a:xfrm>
              <a:off x="5991286" y="1590675"/>
              <a:ext cx="379768" cy="4572000"/>
            </a:xfrm>
            <a:prstGeom prst="rect">
              <a:avLst/>
            </a:prstGeom>
            <a:solidFill>
              <a:srgbClr val="E0E9F4"/>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13" name="Rectangle 12"/>
            <p:cNvSpPr/>
            <p:nvPr userDrawn="1"/>
          </p:nvSpPr>
          <p:spPr>
            <a:xfrm>
              <a:off x="6715979" y="1590675"/>
              <a:ext cx="334474" cy="4572000"/>
            </a:xfrm>
            <a:prstGeom prst="rect">
              <a:avLst/>
            </a:prstGeom>
            <a:solidFill>
              <a:srgbClr val="E0E9F4"/>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14" name="Rectangle 13"/>
            <p:cNvSpPr/>
            <p:nvPr userDrawn="1"/>
          </p:nvSpPr>
          <p:spPr>
            <a:xfrm>
              <a:off x="2590801" y="1590675"/>
              <a:ext cx="334474" cy="4572000"/>
            </a:xfrm>
            <a:prstGeom prst="rect">
              <a:avLst/>
            </a:prstGeom>
            <a:solidFill>
              <a:srgbClr val="E0E9F4"/>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15" name="Rectangle 14"/>
            <p:cNvSpPr/>
            <p:nvPr userDrawn="1"/>
          </p:nvSpPr>
          <p:spPr>
            <a:xfrm>
              <a:off x="2925275" y="1590675"/>
              <a:ext cx="334474" cy="4572000"/>
            </a:xfrm>
            <a:prstGeom prst="rect">
              <a:avLst/>
            </a:prstGeom>
            <a:solidFill>
              <a:srgbClr val="E9EFF7"/>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16" name="Rectangle 15"/>
            <p:cNvSpPr/>
            <p:nvPr userDrawn="1"/>
          </p:nvSpPr>
          <p:spPr>
            <a:xfrm>
              <a:off x="3259749" y="1590675"/>
              <a:ext cx="379768" cy="4572000"/>
            </a:xfrm>
            <a:prstGeom prst="rect">
              <a:avLst/>
            </a:prstGeom>
            <a:solidFill>
              <a:srgbClr val="E0E9F4"/>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17" name="Rectangle 16"/>
            <p:cNvSpPr/>
            <p:nvPr userDrawn="1"/>
          </p:nvSpPr>
          <p:spPr>
            <a:xfrm>
              <a:off x="3623257" y="1590675"/>
              <a:ext cx="361185" cy="4572000"/>
            </a:xfrm>
            <a:prstGeom prst="rect">
              <a:avLst/>
            </a:prstGeom>
            <a:solidFill>
              <a:srgbClr val="E9EFF7"/>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grpSp>
      <p:sp>
        <p:nvSpPr>
          <p:cNvPr id="18" name="Rectangle 17"/>
          <p:cNvSpPr/>
          <p:nvPr userDrawn="1"/>
        </p:nvSpPr>
        <p:spPr>
          <a:xfrm>
            <a:off x="457200" y="1666875"/>
            <a:ext cx="1981200" cy="4657725"/>
          </a:xfrm>
          <a:prstGeom prst="rect">
            <a:avLst/>
          </a:prstGeom>
          <a:solidFill>
            <a:srgbClr val="CCDAEC"/>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19" name="Rectangle 18"/>
          <p:cNvSpPr/>
          <p:nvPr userDrawn="1"/>
        </p:nvSpPr>
        <p:spPr>
          <a:xfrm>
            <a:off x="457200" y="1447800"/>
            <a:ext cx="1981200" cy="228600"/>
          </a:xfrm>
          <a:prstGeom prst="rect">
            <a:avLst/>
          </a:prstGeom>
          <a:solidFill>
            <a:srgbClr val="E0E9F4"/>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sz="1200" b="1" dirty="0">
                <a:solidFill>
                  <a:srgbClr val="0070C0"/>
                </a:solidFill>
                <a:cs typeface="Arial" pitchFamily="34" charset="0"/>
              </a:rPr>
              <a:t>Milestone Events</a:t>
            </a:r>
            <a:endParaRPr lang="en-US" sz="1200" dirty="0">
              <a:solidFill>
                <a:srgbClr val="0070C0"/>
              </a:solidFill>
              <a:cs typeface="Arial" pitchFamily="34" charset="0"/>
            </a:endParaRPr>
          </a:p>
        </p:txBody>
      </p:sp>
      <p:graphicFrame>
        <p:nvGraphicFramePr>
          <p:cNvPr id="20" name="Table 19"/>
          <p:cNvGraphicFramePr>
            <a:graphicFrameLocks noGrp="1"/>
          </p:cNvGraphicFramePr>
          <p:nvPr userDrawn="1"/>
        </p:nvGraphicFramePr>
        <p:xfrm>
          <a:off x="457200" y="1676400"/>
          <a:ext cx="8534400" cy="4548134"/>
        </p:xfrm>
        <a:graphic>
          <a:graphicData uri="http://schemas.openxmlformats.org/drawingml/2006/table">
            <a:tbl>
              <a:tblPr firstRow="1" bandRow="1">
                <a:tableStyleId>{5C22544A-7EE6-4342-B048-85BDC9FD1C3A}</a:tableStyleId>
              </a:tblPr>
              <a:tblGrid>
                <a:gridCol w="503475">
                  <a:extLst>
                    <a:ext uri="{9D8B030D-6E8A-4147-A177-3AD203B41FA5}">
                      <a16:colId xmlns:a16="http://schemas.microsoft.com/office/drawing/2014/main" val="20000"/>
                    </a:ext>
                  </a:extLst>
                </a:gridCol>
                <a:gridCol w="1477725">
                  <a:extLst>
                    <a:ext uri="{9D8B030D-6E8A-4147-A177-3AD203B41FA5}">
                      <a16:colId xmlns:a16="http://schemas.microsoft.com/office/drawing/2014/main" val="20001"/>
                    </a:ext>
                  </a:extLst>
                </a:gridCol>
                <a:gridCol w="6553200">
                  <a:extLst>
                    <a:ext uri="{9D8B030D-6E8A-4147-A177-3AD203B41FA5}">
                      <a16:colId xmlns:a16="http://schemas.microsoft.com/office/drawing/2014/main" val="20002"/>
                    </a:ext>
                  </a:extLst>
                </a:gridCol>
              </a:tblGrid>
              <a:tr h="388696">
                <a:tc gridSpan="2">
                  <a:txBody>
                    <a:bodyPr/>
                    <a:lstStyle/>
                    <a:p>
                      <a:r>
                        <a:rPr lang="en-US" sz="1100" b="1" kern="1200" baseline="0" dirty="0">
                          <a:solidFill>
                            <a:srgbClr val="002060"/>
                          </a:solidFill>
                          <a:latin typeface="Arial" pitchFamily="34" charset="0"/>
                          <a:ea typeface="+mn-ea"/>
                          <a:cs typeface="Arial" pitchFamily="34" charset="0"/>
                        </a:rPr>
                        <a:t>Major Congresses</a:t>
                      </a:r>
                    </a:p>
                  </a:txBody>
                  <a:tcPr marL="1828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900" b="1" kern="1200" baseline="0" dirty="0">
                        <a:solidFill>
                          <a:schemeClr val="tx1"/>
                        </a:solidFill>
                        <a:latin typeface="Arial" pitchFamily="34" charset="0"/>
                        <a:ea typeface="+mn-ea"/>
                        <a:cs typeface="Arial"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600" baseline="-5000" dirty="0">
                        <a:ln w="6350">
                          <a:solidFill>
                            <a:schemeClr val="accent1">
                              <a:lumMod val="50000"/>
                            </a:schemeClr>
                          </a:solidFill>
                        </a:ln>
                        <a:solidFill>
                          <a:srgbClr val="CCDAEC"/>
                        </a:solidFill>
                        <a:effectLst>
                          <a:innerShdw blurRad="673100" dist="190500" dir="3900000">
                            <a:schemeClr val="accent1">
                              <a:lumMod val="75000"/>
                            </a:schemeClr>
                          </a:innerShdw>
                        </a:effectLs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9504">
                <a:tc gridSpan="2">
                  <a:txBody>
                    <a:bodyPr/>
                    <a:lstStyle/>
                    <a:p>
                      <a:r>
                        <a:rPr lang="en-US" sz="1100" b="1" kern="1200" baseline="0" dirty="0">
                          <a:solidFill>
                            <a:srgbClr val="002060"/>
                          </a:solidFill>
                          <a:latin typeface="Arial" pitchFamily="34" charset="0"/>
                          <a:ea typeface="+mn-ea"/>
                          <a:cs typeface="Arial" pitchFamily="34" charset="0"/>
                        </a:rPr>
                        <a:t>Key Presentations</a:t>
                      </a:r>
                      <a:endParaRPr lang="en-US" sz="1100" dirty="0">
                        <a:solidFill>
                          <a:srgbClr val="002060"/>
                        </a:solidFill>
                        <a:latin typeface="Arial" pitchFamily="34" charset="0"/>
                        <a:cs typeface="Arial" pitchFamily="34" charset="0"/>
                      </a:endParaRPr>
                    </a:p>
                  </a:txBody>
                  <a:tcPr marL="1828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800" dirty="0">
                        <a:solidFill>
                          <a:schemeClr val="tx1"/>
                        </a:solidFill>
                        <a:latin typeface="Arial" pitchFamily="34" charset="0"/>
                        <a:cs typeface="Arial"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5000" dirty="0">
                        <a:ln w="6350">
                          <a:solidFill>
                            <a:schemeClr val="accent1">
                              <a:lumMod val="50000"/>
                            </a:schemeClr>
                          </a:solidFill>
                        </a:ln>
                        <a:solidFill>
                          <a:srgbClr val="CCDAEC"/>
                        </a:solidFill>
                        <a:effectLst>
                          <a:innerShdw blurRad="673100" dist="190500" dir="3900000">
                            <a:schemeClr val="accent1">
                              <a:lumMod val="75000"/>
                            </a:schemeClr>
                          </a:innerShdw>
                        </a:effectLs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8600">
                <a:tc gridSpan="2">
                  <a:txBody>
                    <a:bodyPr/>
                    <a:lstStyle/>
                    <a:p>
                      <a:r>
                        <a:rPr lang="en-US" sz="1200" b="1" dirty="0">
                          <a:solidFill>
                            <a:srgbClr val="0070C0"/>
                          </a:solidFill>
                          <a:latin typeface="Arial" pitchFamily="34" charset="0"/>
                          <a:cs typeface="Arial" pitchFamily="34" charset="0"/>
                        </a:rPr>
                        <a:t>Data Generation</a:t>
                      </a:r>
                      <a:endParaRPr lang="en-US" sz="1200" dirty="0">
                        <a:solidFill>
                          <a:srgbClr val="0070C0"/>
                        </a:solidFill>
                        <a:latin typeface="Arial" pitchFamily="34" charset="0"/>
                        <a:cs typeface="Arial" pitchFamily="34" charset="0"/>
                      </a:endParaRPr>
                    </a:p>
                  </a:txBody>
                  <a:tcPr marL="1828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DAEC"/>
                    </a:solidFill>
                  </a:tcPr>
                </a:tc>
                <a:tc hMerge="1">
                  <a:txBody>
                    <a:bodyPr/>
                    <a:lstStyle/>
                    <a:p>
                      <a:endParaRPr lang="en-US" sz="800" dirty="0">
                        <a:solidFill>
                          <a:schemeClr val="tx1"/>
                        </a:solidFill>
                        <a:latin typeface="Arial" pitchFamily="34" charset="0"/>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5000" dirty="0">
                        <a:ln w="6350">
                          <a:solidFill>
                            <a:schemeClr val="accent1">
                              <a:lumMod val="50000"/>
                            </a:schemeClr>
                          </a:solidFill>
                        </a:ln>
                        <a:solidFill>
                          <a:srgbClr val="CCDAEC"/>
                        </a:solidFill>
                        <a:effectLst>
                          <a:innerShdw blurRad="673100" dist="190500" dir="3900000">
                            <a:schemeClr val="accent1">
                              <a:lumMod val="75000"/>
                            </a:schemeClr>
                          </a:innerShdw>
                        </a:effectLs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DAEC"/>
                    </a:solidFill>
                  </a:tcPr>
                </a:tc>
                <a:extLst>
                  <a:ext uri="{0D108BD9-81ED-4DB2-BD59-A6C34878D82A}">
                    <a16:rowId xmlns:a16="http://schemas.microsoft.com/office/drawing/2014/main" val="10002"/>
                  </a:ext>
                </a:extLst>
              </a:tr>
              <a:tr h="388696">
                <a:tc rowSpan="3">
                  <a:txBody>
                    <a:bodyPr/>
                    <a:lstStyle/>
                    <a:p>
                      <a:endParaRPr lang="en-US" dirty="0"/>
                    </a:p>
                  </a:txBody>
                  <a:tcPr marL="1828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1" dirty="0">
                        <a:solidFill>
                          <a:srgbClr val="002060"/>
                        </a:solidFill>
                        <a:latin typeface="Arial" pitchFamily="34" charset="0"/>
                        <a:cs typeface="Arial" pitchFamily="34" charset="0"/>
                      </a:endParaRPr>
                    </a:p>
                  </a:txBody>
                  <a:tcPr marL="548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5000" dirty="0">
                          <a:ln w="6350">
                            <a:solidFill>
                              <a:schemeClr val="accent1">
                                <a:lumMod val="50000"/>
                              </a:schemeClr>
                            </a:solidFill>
                          </a:ln>
                          <a:solidFill>
                            <a:srgbClr val="CCDAEC"/>
                          </a:solidFill>
                          <a:effectLst>
                            <a:innerShdw blurRad="673100" dist="190500" dir="3900000">
                              <a:schemeClr val="accent1">
                                <a:lumMod val="75000"/>
                              </a:schemeClr>
                            </a:innerShdw>
                          </a:effectLst>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8696">
                <a:tc vMerge="1">
                  <a:txBody>
                    <a:bodyPr/>
                    <a:lstStyle/>
                    <a:p>
                      <a:endParaRPr lang="en-US" sz="800" dirty="0">
                        <a:solidFill>
                          <a:schemeClr val="tx1"/>
                        </a:solidFill>
                        <a:latin typeface="Arial" pitchFamily="34" charset="0"/>
                        <a:cs typeface="Arial" pitchFamily="34" charset="0"/>
                      </a:endParaRPr>
                    </a:p>
                  </a:txBody>
                  <a:tcPr marL="1828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800" b="1" dirty="0">
                        <a:solidFill>
                          <a:srgbClr val="002060"/>
                        </a:solidFill>
                        <a:latin typeface="Arial" pitchFamily="34" charset="0"/>
                        <a:cs typeface="Arial" pitchFamily="34" charset="0"/>
                      </a:endParaRPr>
                    </a:p>
                  </a:txBody>
                  <a:tcPr marL="548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5000" dirty="0">
                          <a:ln w="6350">
                            <a:solidFill>
                              <a:schemeClr val="accent1">
                                <a:lumMod val="50000"/>
                              </a:schemeClr>
                            </a:solidFill>
                          </a:ln>
                          <a:solidFill>
                            <a:srgbClr val="CCDAEC"/>
                          </a:solidFill>
                          <a:effectLst>
                            <a:innerShdw blurRad="673100" dist="190500" dir="3900000">
                              <a:schemeClr val="accent1">
                                <a:lumMod val="75000"/>
                              </a:schemeClr>
                            </a:innerShdw>
                          </a:effectLst>
                          <a:sym typeface="Wingdings 2"/>
                        </a:rPr>
                        <a:t>  </a:t>
                      </a:r>
                      <a:endParaRPr lang="en-US" sz="1400" baseline="-5000" dirty="0">
                        <a:ln w="6350">
                          <a:solidFill>
                            <a:schemeClr val="accent1">
                              <a:lumMod val="50000"/>
                            </a:schemeClr>
                          </a:solidFill>
                        </a:ln>
                        <a:solidFill>
                          <a:srgbClr val="CCDAEC"/>
                        </a:solidFill>
                        <a:effectLst>
                          <a:innerShdw blurRad="673100" dist="190500" dir="3900000">
                            <a:schemeClr val="accent1">
                              <a:lumMod val="75000"/>
                            </a:schemeClr>
                          </a:innerShdw>
                        </a:effectLs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8696">
                <a:tc vMerge="1">
                  <a:txBody>
                    <a:bodyPr/>
                    <a:lstStyle/>
                    <a:p>
                      <a:endParaRPr lang="en-US" sz="800" dirty="0">
                        <a:solidFill>
                          <a:schemeClr val="tx1"/>
                        </a:solidFill>
                        <a:latin typeface="Arial" pitchFamily="34" charset="0"/>
                        <a:cs typeface="Arial" pitchFamily="34" charset="0"/>
                      </a:endParaRPr>
                    </a:p>
                  </a:txBody>
                  <a:tcPr marL="1828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marL="548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600"/>
                        </a:lnSpc>
                        <a:spcBef>
                          <a:spcPts val="0"/>
                        </a:spcBef>
                        <a:spcAft>
                          <a:spcPts val="0"/>
                        </a:spcAft>
                        <a:buClrTx/>
                        <a:buSzTx/>
                        <a:buFontTx/>
                        <a:buNone/>
                        <a:tabLst/>
                        <a:defRPr/>
                      </a:pPr>
                      <a:endParaRPr lang="en-US" sz="1400" baseline="-5000" dirty="0">
                        <a:ln w="6350">
                          <a:solidFill>
                            <a:schemeClr val="accent1">
                              <a:lumMod val="50000"/>
                            </a:schemeClr>
                          </a:solidFill>
                        </a:ln>
                        <a:solidFill>
                          <a:srgbClr val="CCDAEC"/>
                        </a:solidFill>
                        <a:effectLst>
                          <a:innerShdw blurRad="673100" dist="190500" dir="3900000">
                            <a:schemeClr val="accent1">
                              <a:lumMod val="75000"/>
                            </a:schemeClr>
                          </a:innerShdw>
                        </a:effectLs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8696">
                <a:tc rowSpan="3">
                  <a:txBody>
                    <a:bodyPr/>
                    <a:lstStyle/>
                    <a:p>
                      <a:endParaRPr lang="en-US" dirty="0"/>
                    </a:p>
                  </a:txBody>
                  <a:tcPr marL="1828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548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pPr>
                      <a:r>
                        <a:rPr lang="en-US" sz="1400" baseline="-5000" dirty="0">
                          <a:ln w="6350">
                            <a:solidFill>
                              <a:schemeClr val="accent1">
                                <a:lumMod val="50000"/>
                              </a:schemeClr>
                            </a:solidFill>
                          </a:ln>
                          <a:solidFill>
                            <a:srgbClr val="CCDAEC"/>
                          </a:solidFill>
                          <a:effectLst>
                            <a:innerShdw blurRad="673100" dist="190500" dir="3900000">
                              <a:schemeClr val="accent1">
                                <a:lumMod val="75000"/>
                              </a:schemeClr>
                            </a:innerShdw>
                          </a:effectLst>
                          <a:sym typeface="Wingdings 2"/>
                        </a:rPr>
                        <a:t>  </a:t>
                      </a:r>
                      <a:endParaRPr lang="en-US" sz="14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88696">
                <a:tc vMerge="1">
                  <a:txBody>
                    <a:bodyPr/>
                    <a:lstStyle/>
                    <a:p>
                      <a:endParaRPr lang="en-US" sz="800" dirty="0">
                        <a:solidFill>
                          <a:schemeClr val="tx1"/>
                        </a:solidFill>
                        <a:latin typeface="Arial" pitchFamily="34" charset="0"/>
                        <a:cs typeface="Arial" pitchFamily="34" charset="0"/>
                      </a:endParaRPr>
                    </a:p>
                  </a:txBody>
                  <a:tcPr marL="1828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marL="548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600"/>
                        </a:lnSpc>
                        <a:spcBef>
                          <a:spcPts val="0"/>
                        </a:spcBef>
                        <a:spcAft>
                          <a:spcPts val="0"/>
                        </a:spcAft>
                        <a:buClrTx/>
                        <a:buSzTx/>
                        <a:buFontTx/>
                        <a:buNone/>
                        <a:tabLst/>
                        <a:defRPr/>
                      </a:pPr>
                      <a:endParaRPr lang="en-US" sz="1400" baseline="-5000" dirty="0">
                        <a:ln w="6350">
                          <a:solidFill>
                            <a:schemeClr val="accent1">
                              <a:lumMod val="50000"/>
                            </a:schemeClr>
                          </a:solidFill>
                        </a:ln>
                        <a:solidFill>
                          <a:srgbClr val="CCDAEC"/>
                        </a:solidFill>
                        <a:effectLst>
                          <a:innerShdw blurRad="673100" dist="190500" dir="3900000">
                            <a:schemeClr val="accent1">
                              <a:lumMod val="75000"/>
                            </a:schemeClr>
                          </a:innerShdw>
                        </a:effectLs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88696">
                <a:tc vMerge="1">
                  <a:txBody>
                    <a:bodyPr/>
                    <a:lstStyle/>
                    <a:p>
                      <a:endParaRPr lang="en-US" sz="800" dirty="0">
                        <a:solidFill>
                          <a:schemeClr val="tx1"/>
                        </a:solidFill>
                        <a:latin typeface="Arial" pitchFamily="34" charset="0"/>
                        <a:cs typeface="Arial" pitchFamily="34" charset="0"/>
                      </a:endParaRPr>
                    </a:p>
                  </a:txBody>
                  <a:tcPr marL="1828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marL="548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600"/>
                        </a:lnSpc>
                        <a:spcBef>
                          <a:spcPts val="0"/>
                        </a:spcBef>
                        <a:spcAft>
                          <a:spcPts val="0"/>
                        </a:spcAft>
                        <a:buClrTx/>
                        <a:buSzTx/>
                        <a:buFontTx/>
                        <a:buNone/>
                        <a:tabLst/>
                        <a:defRPr/>
                      </a:pPr>
                      <a:endParaRPr lang="en-US" sz="1400" baseline="-5000" dirty="0">
                        <a:ln w="6350">
                          <a:solidFill>
                            <a:schemeClr val="accent1">
                              <a:lumMod val="50000"/>
                            </a:schemeClr>
                          </a:solidFill>
                        </a:ln>
                        <a:solidFill>
                          <a:srgbClr val="CCDAEC"/>
                        </a:solidFill>
                        <a:effectLst>
                          <a:innerShdw blurRad="673100" dist="190500" dir="3900000">
                            <a:schemeClr val="accent1">
                              <a:lumMod val="75000"/>
                            </a:schemeClr>
                          </a:innerShdw>
                        </a:effectLs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88696">
                <a:tc rowSpan="3">
                  <a:txBody>
                    <a:bodyPr/>
                    <a:lstStyle/>
                    <a:p>
                      <a:endParaRPr lang="en-US" dirty="0"/>
                    </a:p>
                  </a:txBody>
                  <a:tcPr marL="1828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548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206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88696">
                <a:tc vMerge="1">
                  <a:txBody>
                    <a:bodyPr/>
                    <a:lstStyle/>
                    <a:p>
                      <a:endParaRPr lang="en-US" sz="800" dirty="0">
                        <a:solidFill>
                          <a:schemeClr val="tx1"/>
                        </a:solidFill>
                        <a:latin typeface="Arial" pitchFamily="34" charset="0"/>
                        <a:cs typeface="Arial" pitchFamily="34" charset="0"/>
                      </a:endParaRPr>
                    </a:p>
                  </a:txBody>
                  <a:tcPr marL="1828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marL="548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en-US" sz="1400" baseline="-5000" dirty="0">
                          <a:ln w="6350">
                            <a:solidFill>
                              <a:schemeClr val="accent1">
                                <a:lumMod val="50000"/>
                              </a:schemeClr>
                            </a:solidFill>
                          </a:ln>
                          <a:solidFill>
                            <a:srgbClr val="CCDAEC"/>
                          </a:solidFill>
                          <a:effectLst>
                            <a:innerShdw blurRad="673100" dist="190500" dir="3900000">
                              <a:schemeClr val="accent1">
                                <a:lumMod val="75000"/>
                              </a:schemeClr>
                            </a:innerShdw>
                          </a:effectLst>
                          <a:sym typeface="Wingdings 2"/>
                        </a:rPr>
                        <a:t>  </a:t>
                      </a:r>
                      <a:endParaRPr lang="en-US" sz="1400" baseline="-5000" dirty="0">
                        <a:ln w="6350">
                          <a:solidFill>
                            <a:schemeClr val="accent1">
                              <a:lumMod val="50000"/>
                            </a:schemeClr>
                          </a:solidFill>
                        </a:ln>
                        <a:solidFill>
                          <a:srgbClr val="CCDAEC"/>
                        </a:solidFill>
                        <a:effectLst>
                          <a:innerShdw blurRad="673100" dist="190500" dir="3900000">
                            <a:schemeClr val="accent1">
                              <a:lumMod val="75000"/>
                            </a:schemeClr>
                          </a:innerShdw>
                        </a:effectLs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71766">
                <a:tc vMerge="1">
                  <a:txBody>
                    <a:bodyPr/>
                    <a:lstStyle/>
                    <a:p>
                      <a:endParaRPr lang="en-US" sz="800" dirty="0">
                        <a:solidFill>
                          <a:schemeClr val="tx1"/>
                        </a:solidFill>
                        <a:latin typeface="Arial" pitchFamily="34" charset="0"/>
                        <a:cs typeface="Arial" pitchFamily="34" charset="0"/>
                      </a:endParaRPr>
                    </a:p>
                  </a:txBody>
                  <a:tcPr marL="1828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marL="548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600"/>
                        </a:lnSpc>
                        <a:spcBef>
                          <a:spcPts val="0"/>
                        </a:spcBef>
                        <a:spcAft>
                          <a:spcPts val="0"/>
                        </a:spcAft>
                        <a:buClrTx/>
                        <a:buSzTx/>
                        <a:buFontTx/>
                        <a:buNone/>
                        <a:tabLst/>
                        <a:defRPr/>
                      </a:pPr>
                      <a:endParaRPr lang="en-US" sz="1400" baseline="-5000" dirty="0">
                        <a:ln w="6350">
                          <a:solidFill>
                            <a:schemeClr val="accent1">
                              <a:lumMod val="50000"/>
                            </a:schemeClr>
                          </a:solidFill>
                        </a:ln>
                        <a:solidFill>
                          <a:srgbClr val="CCDAEC"/>
                        </a:solidFill>
                        <a:effectLst>
                          <a:innerShdw blurRad="673100" dist="190500" dir="3900000">
                            <a:schemeClr val="accent1">
                              <a:lumMod val="75000"/>
                            </a:schemeClr>
                          </a:innerShdw>
                        </a:effectLs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grpSp>
        <p:nvGrpSpPr>
          <p:cNvPr id="21" name="Group 35"/>
          <p:cNvGrpSpPr>
            <a:grpSpLocks/>
          </p:cNvGrpSpPr>
          <p:nvPr userDrawn="1"/>
        </p:nvGrpSpPr>
        <p:grpSpPr bwMode="auto">
          <a:xfrm>
            <a:off x="2438400" y="1143000"/>
            <a:ext cx="5638800" cy="533400"/>
            <a:chOff x="2590801" y="990600"/>
            <a:chExt cx="3734747" cy="533400"/>
          </a:xfrm>
        </p:grpSpPr>
        <p:sp>
          <p:nvSpPr>
            <p:cNvPr id="22" name="Rectangle 21"/>
            <p:cNvSpPr/>
            <p:nvPr/>
          </p:nvSpPr>
          <p:spPr>
            <a:xfrm>
              <a:off x="2593956" y="1295400"/>
              <a:ext cx="299663" cy="228600"/>
            </a:xfrm>
            <a:prstGeom prst="rect">
              <a:avLst/>
            </a:prstGeom>
            <a:solidFill>
              <a:srgbClr val="E0E9F4"/>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fontAlgn="auto">
                <a:spcBef>
                  <a:spcPts val="0"/>
                </a:spcBef>
                <a:spcAft>
                  <a:spcPts val="0"/>
                </a:spcAft>
                <a:defRPr/>
              </a:pPr>
              <a:r>
                <a:rPr lang="en-US" sz="1000" b="1" dirty="0">
                  <a:solidFill>
                    <a:srgbClr val="0070C0"/>
                  </a:solidFill>
                  <a:cs typeface="Arial" pitchFamily="34" charset="0"/>
                </a:rPr>
                <a:t>3Q</a:t>
              </a:r>
            </a:p>
          </p:txBody>
        </p:sp>
        <p:sp>
          <p:nvSpPr>
            <p:cNvPr id="23" name="Rectangle 22"/>
            <p:cNvSpPr/>
            <p:nvPr/>
          </p:nvSpPr>
          <p:spPr>
            <a:xfrm>
              <a:off x="2893618" y="1295400"/>
              <a:ext cx="322795" cy="228600"/>
            </a:xfrm>
            <a:prstGeom prst="rect">
              <a:avLst/>
            </a:prstGeom>
            <a:solidFill>
              <a:srgbClr val="E9EFF7"/>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fontAlgn="auto">
                <a:spcBef>
                  <a:spcPts val="0"/>
                </a:spcBef>
                <a:spcAft>
                  <a:spcPts val="0"/>
                </a:spcAft>
                <a:defRPr/>
              </a:pPr>
              <a:r>
                <a:rPr lang="en-US" sz="1000" b="1" dirty="0">
                  <a:solidFill>
                    <a:srgbClr val="0070C0"/>
                  </a:solidFill>
                  <a:cs typeface="Arial" pitchFamily="34" charset="0"/>
                </a:rPr>
                <a:t>4Q</a:t>
              </a:r>
              <a:endParaRPr lang="en-US" sz="1000" dirty="0">
                <a:solidFill>
                  <a:srgbClr val="0070C0"/>
                </a:solidFill>
                <a:cs typeface="Arial" pitchFamily="34" charset="0"/>
              </a:endParaRPr>
            </a:p>
          </p:txBody>
        </p:sp>
        <p:sp>
          <p:nvSpPr>
            <p:cNvPr id="24" name="Rectangle 23"/>
            <p:cNvSpPr/>
            <p:nvPr/>
          </p:nvSpPr>
          <p:spPr>
            <a:xfrm>
              <a:off x="3196436" y="1295400"/>
              <a:ext cx="302817" cy="228600"/>
            </a:xfrm>
            <a:prstGeom prst="rect">
              <a:avLst/>
            </a:prstGeom>
            <a:solidFill>
              <a:srgbClr val="E0E9F4"/>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fontAlgn="auto">
                <a:spcBef>
                  <a:spcPts val="0"/>
                </a:spcBef>
                <a:spcAft>
                  <a:spcPts val="0"/>
                </a:spcAft>
                <a:defRPr/>
              </a:pPr>
              <a:r>
                <a:rPr lang="en-US" sz="1000" b="1" dirty="0">
                  <a:solidFill>
                    <a:srgbClr val="0070C0"/>
                  </a:solidFill>
                  <a:cs typeface="Arial" pitchFamily="34" charset="0"/>
                </a:rPr>
                <a:t>1Q</a:t>
              </a:r>
              <a:endParaRPr lang="en-US" sz="1000" dirty="0">
                <a:solidFill>
                  <a:srgbClr val="0070C0"/>
                </a:solidFill>
                <a:cs typeface="Arial" pitchFamily="34" charset="0"/>
              </a:endParaRPr>
            </a:p>
          </p:txBody>
        </p:sp>
        <p:sp>
          <p:nvSpPr>
            <p:cNvPr id="25" name="Rectangle 24"/>
            <p:cNvSpPr/>
            <p:nvPr/>
          </p:nvSpPr>
          <p:spPr>
            <a:xfrm>
              <a:off x="3499253" y="1295400"/>
              <a:ext cx="361698" cy="228600"/>
            </a:xfrm>
            <a:prstGeom prst="rect">
              <a:avLst/>
            </a:prstGeom>
            <a:solidFill>
              <a:srgbClr val="E9EFF7"/>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fontAlgn="auto">
                <a:spcBef>
                  <a:spcPts val="0"/>
                </a:spcBef>
                <a:spcAft>
                  <a:spcPts val="0"/>
                </a:spcAft>
                <a:defRPr/>
              </a:pPr>
              <a:r>
                <a:rPr lang="en-US" sz="1000" b="1" dirty="0">
                  <a:solidFill>
                    <a:srgbClr val="0070C0"/>
                  </a:solidFill>
                  <a:cs typeface="Arial" pitchFamily="34" charset="0"/>
                </a:rPr>
                <a:t>2Q</a:t>
              </a:r>
            </a:p>
          </p:txBody>
        </p:sp>
        <p:sp>
          <p:nvSpPr>
            <p:cNvPr id="26" name="Rectangle 25"/>
            <p:cNvSpPr/>
            <p:nvPr/>
          </p:nvSpPr>
          <p:spPr>
            <a:xfrm>
              <a:off x="3852540" y="1295400"/>
              <a:ext cx="302817" cy="228600"/>
            </a:xfrm>
            <a:prstGeom prst="rect">
              <a:avLst/>
            </a:prstGeom>
            <a:solidFill>
              <a:srgbClr val="E0E9F4"/>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fontAlgn="auto">
                <a:spcBef>
                  <a:spcPts val="0"/>
                </a:spcBef>
                <a:spcAft>
                  <a:spcPts val="0"/>
                </a:spcAft>
                <a:defRPr/>
              </a:pPr>
              <a:r>
                <a:rPr lang="en-US" sz="1000" b="1" dirty="0">
                  <a:solidFill>
                    <a:srgbClr val="0070C0"/>
                  </a:solidFill>
                  <a:cs typeface="Arial" pitchFamily="34" charset="0"/>
                </a:rPr>
                <a:t>3Q</a:t>
              </a:r>
              <a:endParaRPr lang="en-US" sz="1000" dirty="0">
                <a:solidFill>
                  <a:srgbClr val="0070C0"/>
                </a:solidFill>
                <a:cs typeface="Arial" pitchFamily="34" charset="0"/>
              </a:endParaRPr>
            </a:p>
          </p:txBody>
        </p:sp>
        <p:sp>
          <p:nvSpPr>
            <p:cNvPr id="27" name="Rectangle 26"/>
            <p:cNvSpPr/>
            <p:nvPr/>
          </p:nvSpPr>
          <p:spPr>
            <a:xfrm>
              <a:off x="4155357" y="1295400"/>
              <a:ext cx="302817" cy="228600"/>
            </a:xfrm>
            <a:prstGeom prst="rect">
              <a:avLst/>
            </a:prstGeom>
            <a:solidFill>
              <a:srgbClr val="E9EFF7"/>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fontAlgn="auto">
                <a:spcBef>
                  <a:spcPts val="0"/>
                </a:spcBef>
                <a:spcAft>
                  <a:spcPts val="0"/>
                </a:spcAft>
                <a:defRPr/>
              </a:pPr>
              <a:r>
                <a:rPr lang="en-US" sz="1000" b="1" dirty="0">
                  <a:solidFill>
                    <a:srgbClr val="0070C0"/>
                  </a:solidFill>
                  <a:cs typeface="Arial" pitchFamily="34" charset="0"/>
                </a:rPr>
                <a:t>4Q</a:t>
              </a:r>
              <a:endParaRPr lang="en-US" sz="1000" dirty="0">
                <a:solidFill>
                  <a:srgbClr val="0070C0"/>
                </a:solidFill>
                <a:cs typeface="Arial" pitchFamily="34" charset="0"/>
              </a:endParaRPr>
            </a:p>
          </p:txBody>
        </p:sp>
        <p:sp>
          <p:nvSpPr>
            <p:cNvPr id="28" name="Rectangle 27"/>
            <p:cNvSpPr/>
            <p:nvPr/>
          </p:nvSpPr>
          <p:spPr>
            <a:xfrm>
              <a:off x="4458175" y="1295400"/>
              <a:ext cx="302817" cy="228600"/>
            </a:xfrm>
            <a:prstGeom prst="rect">
              <a:avLst/>
            </a:prstGeom>
            <a:solidFill>
              <a:srgbClr val="E0E9F4"/>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fontAlgn="auto">
                <a:spcBef>
                  <a:spcPts val="0"/>
                </a:spcBef>
                <a:spcAft>
                  <a:spcPts val="0"/>
                </a:spcAft>
                <a:defRPr/>
              </a:pPr>
              <a:r>
                <a:rPr lang="en-US" sz="1000" b="1" dirty="0">
                  <a:solidFill>
                    <a:srgbClr val="0070C0"/>
                  </a:solidFill>
                  <a:cs typeface="Arial" pitchFamily="34" charset="0"/>
                </a:rPr>
                <a:t>1Q</a:t>
              </a:r>
              <a:endParaRPr lang="en-US" sz="1000" dirty="0">
                <a:solidFill>
                  <a:srgbClr val="0070C0"/>
                </a:solidFill>
                <a:cs typeface="Arial" pitchFamily="34" charset="0"/>
              </a:endParaRPr>
            </a:p>
          </p:txBody>
        </p:sp>
        <p:sp>
          <p:nvSpPr>
            <p:cNvPr id="29" name="Rectangle 28"/>
            <p:cNvSpPr/>
            <p:nvPr/>
          </p:nvSpPr>
          <p:spPr>
            <a:xfrm>
              <a:off x="4760992" y="1295400"/>
              <a:ext cx="302817" cy="228600"/>
            </a:xfrm>
            <a:prstGeom prst="rect">
              <a:avLst/>
            </a:prstGeom>
            <a:solidFill>
              <a:srgbClr val="E9EFF7"/>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fontAlgn="auto">
                <a:spcBef>
                  <a:spcPts val="0"/>
                </a:spcBef>
                <a:spcAft>
                  <a:spcPts val="0"/>
                </a:spcAft>
                <a:defRPr/>
              </a:pPr>
              <a:r>
                <a:rPr lang="en-US" sz="1000" b="1" dirty="0">
                  <a:solidFill>
                    <a:srgbClr val="0070C0"/>
                  </a:solidFill>
                  <a:cs typeface="Arial" pitchFamily="34" charset="0"/>
                </a:rPr>
                <a:t>2Q</a:t>
              </a:r>
            </a:p>
          </p:txBody>
        </p:sp>
        <p:sp>
          <p:nvSpPr>
            <p:cNvPr id="30" name="Rectangle 29"/>
            <p:cNvSpPr/>
            <p:nvPr/>
          </p:nvSpPr>
          <p:spPr>
            <a:xfrm>
              <a:off x="5063809" y="1295400"/>
              <a:ext cx="302817" cy="228600"/>
            </a:xfrm>
            <a:prstGeom prst="rect">
              <a:avLst/>
            </a:prstGeom>
            <a:solidFill>
              <a:srgbClr val="E0E9F4"/>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fontAlgn="auto">
                <a:spcBef>
                  <a:spcPts val="0"/>
                </a:spcBef>
                <a:spcAft>
                  <a:spcPts val="0"/>
                </a:spcAft>
                <a:defRPr/>
              </a:pPr>
              <a:r>
                <a:rPr lang="en-US" sz="1000" b="1" dirty="0">
                  <a:solidFill>
                    <a:srgbClr val="0070C0"/>
                  </a:solidFill>
                  <a:cs typeface="Arial" pitchFamily="34" charset="0"/>
                </a:rPr>
                <a:t>3Q</a:t>
              </a:r>
              <a:endParaRPr lang="en-US" sz="1000" dirty="0">
                <a:solidFill>
                  <a:srgbClr val="0070C0"/>
                </a:solidFill>
                <a:cs typeface="Arial" pitchFamily="34" charset="0"/>
              </a:endParaRPr>
            </a:p>
          </p:txBody>
        </p:sp>
        <p:sp>
          <p:nvSpPr>
            <p:cNvPr id="31" name="Rectangle 30"/>
            <p:cNvSpPr/>
            <p:nvPr/>
          </p:nvSpPr>
          <p:spPr>
            <a:xfrm>
              <a:off x="5366626" y="1295400"/>
              <a:ext cx="302817" cy="228600"/>
            </a:xfrm>
            <a:prstGeom prst="rect">
              <a:avLst/>
            </a:prstGeom>
            <a:solidFill>
              <a:srgbClr val="E9EFF7"/>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fontAlgn="auto">
                <a:spcBef>
                  <a:spcPts val="0"/>
                </a:spcBef>
                <a:spcAft>
                  <a:spcPts val="0"/>
                </a:spcAft>
                <a:defRPr/>
              </a:pPr>
              <a:r>
                <a:rPr lang="en-US" sz="1000" b="1" dirty="0">
                  <a:solidFill>
                    <a:srgbClr val="0070C0"/>
                  </a:solidFill>
                  <a:cs typeface="Arial" pitchFamily="34" charset="0"/>
                </a:rPr>
                <a:t>4Q</a:t>
              </a:r>
              <a:endParaRPr lang="en-US" sz="1000" dirty="0">
                <a:solidFill>
                  <a:srgbClr val="0070C0"/>
                </a:solidFill>
                <a:cs typeface="Arial" pitchFamily="34" charset="0"/>
              </a:endParaRPr>
            </a:p>
          </p:txBody>
        </p:sp>
        <p:sp>
          <p:nvSpPr>
            <p:cNvPr id="32" name="Rectangle 31"/>
            <p:cNvSpPr/>
            <p:nvPr/>
          </p:nvSpPr>
          <p:spPr>
            <a:xfrm>
              <a:off x="6022731" y="1295400"/>
              <a:ext cx="302817" cy="228600"/>
            </a:xfrm>
            <a:prstGeom prst="rect">
              <a:avLst/>
            </a:prstGeom>
            <a:solidFill>
              <a:srgbClr val="E9EFF7"/>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fontAlgn="auto">
                <a:spcBef>
                  <a:spcPts val="0"/>
                </a:spcBef>
                <a:spcAft>
                  <a:spcPts val="0"/>
                </a:spcAft>
                <a:defRPr/>
              </a:pPr>
              <a:r>
                <a:rPr lang="en-US" sz="1000" b="1" dirty="0">
                  <a:solidFill>
                    <a:srgbClr val="0070C0"/>
                  </a:solidFill>
                  <a:cs typeface="Arial" pitchFamily="34" charset="0"/>
                </a:rPr>
                <a:t>2Q</a:t>
              </a:r>
              <a:endParaRPr lang="en-US" sz="1000" dirty="0">
                <a:solidFill>
                  <a:srgbClr val="0070C0"/>
                </a:solidFill>
                <a:cs typeface="Arial" pitchFamily="34" charset="0"/>
              </a:endParaRPr>
            </a:p>
          </p:txBody>
        </p:sp>
        <p:sp>
          <p:nvSpPr>
            <p:cNvPr id="33" name="Rectangle 32"/>
            <p:cNvSpPr/>
            <p:nvPr/>
          </p:nvSpPr>
          <p:spPr>
            <a:xfrm>
              <a:off x="2590801" y="990600"/>
              <a:ext cx="605635" cy="228600"/>
            </a:xfrm>
            <a:prstGeom prst="rect">
              <a:avLst/>
            </a:prstGeom>
            <a:solidFill>
              <a:srgbClr val="E9EFF7"/>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fontAlgn="auto">
                <a:spcBef>
                  <a:spcPts val="0"/>
                </a:spcBef>
                <a:spcAft>
                  <a:spcPts val="0"/>
                </a:spcAft>
                <a:defRPr/>
              </a:pPr>
              <a:r>
                <a:rPr lang="en-US" sz="1200" b="1" spc="300" dirty="0">
                  <a:solidFill>
                    <a:srgbClr val="0070C0"/>
                  </a:solidFill>
                  <a:latin typeface="Arial Black" pitchFamily="34" charset="0"/>
                </a:rPr>
                <a:t>2012</a:t>
              </a:r>
            </a:p>
          </p:txBody>
        </p:sp>
        <p:sp>
          <p:nvSpPr>
            <p:cNvPr id="34" name="Rectangle 33"/>
            <p:cNvSpPr/>
            <p:nvPr/>
          </p:nvSpPr>
          <p:spPr>
            <a:xfrm>
              <a:off x="3196436" y="990600"/>
              <a:ext cx="1286974" cy="228600"/>
            </a:xfrm>
            <a:prstGeom prst="rect">
              <a:avLst/>
            </a:prstGeom>
            <a:solidFill>
              <a:srgbClr val="E0E9F4"/>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fontAlgn="auto">
                <a:spcBef>
                  <a:spcPts val="0"/>
                </a:spcBef>
                <a:spcAft>
                  <a:spcPts val="0"/>
                </a:spcAft>
                <a:defRPr/>
              </a:pPr>
              <a:r>
                <a:rPr lang="en-US" sz="1200" b="1" spc="300" dirty="0">
                  <a:solidFill>
                    <a:srgbClr val="0070C0"/>
                  </a:solidFill>
                  <a:latin typeface="Arial Black" pitchFamily="34" charset="0"/>
                </a:rPr>
                <a:t>2013</a:t>
              </a:r>
            </a:p>
          </p:txBody>
        </p:sp>
        <p:sp>
          <p:nvSpPr>
            <p:cNvPr id="35" name="Rectangle 34"/>
            <p:cNvSpPr/>
            <p:nvPr/>
          </p:nvSpPr>
          <p:spPr>
            <a:xfrm>
              <a:off x="4458175" y="990600"/>
              <a:ext cx="1211269" cy="228600"/>
            </a:xfrm>
            <a:prstGeom prst="rect">
              <a:avLst/>
            </a:prstGeom>
            <a:solidFill>
              <a:srgbClr val="E9EFF7"/>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fontAlgn="auto">
                <a:spcBef>
                  <a:spcPts val="0"/>
                </a:spcBef>
                <a:spcAft>
                  <a:spcPts val="0"/>
                </a:spcAft>
                <a:defRPr/>
              </a:pPr>
              <a:r>
                <a:rPr lang="en-US" sz="1200" b="1" spc="300" dirty="0">
                  <a:solidFill>
                    <a:srgbClr val="0070C0"/>
                  </a:solidFill>
                  <a:latin typeface="Arial Black" pitchFamily="34" charset="0"/>
                </a:rPr>
                <a:t>2014</a:t>
              </a:r>
            </a:p>
          </p:txBody>
        </p:sp>
      </p:grpSp>
      <p:sp>
        <p:nvSpPr>
          <p:cNvPr id="36" name="Rectangle 35"/>
          <p:cNvSpPr/>
          <p:nvPr userDrawn="1"/>
        </p:nvSpPr>
        <p:spPr>
          <a:xfrm>
            <a:off x="7086600" y="1143000"/>
            <a:ext cx="1905000" cy="228600"/>
          </a:xfrm>
          <a:prstGeom prst="rect">
            <a:avLst/>
          </a:prstGeom>
          <a:solidFill>
            <a:srgbClr val="E0E9F4"/>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fontAlgn="auto">
              <a:spcBef>
                <a:spcPts val="0"/>
              </a:spcBef>
              <a:spcAft>
                <a:spcPts val="0"/>
              </a:spcAft>
              <a:defRPr/>
            </a:pPr>
            <a:r>
              <a:rPr lang="en-US" sz="1200" b="1" spc="300" dirty="0">
                <a:solidFill>
                  <a:srgbClr val="0070C0"/>
                </a:solidFill>
                <a:latin typeface="Arial Black" pitchFamily="34" charset="0"/>
              </a:rPr>
              <a:t>2015</a:t>
            </a:r>
          </a:p>
        </p:txBody>
      </p:sp>
      <p:sp>
        <p:nvSpPr>
          <p:cNvPr id="37" name="Rectangle 36"/>
          <p:cNvSpPr/>
          <p:nvPr userDrawn="1"/>
        </p:nvSpPr>
        <p:spPr>
          <a:xfrm>
            <a:off x="7086600" y="1447800"/>
            <a:ext cx="506413" cy="228600"/>
          </a:xfrm>
          <a:prstGeom prst="rect">
            <a:avLst/>
          </a:prstGeom>
          <a:solidFill>
            <a:srgbClr val="E0E9F4"/>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fontAlgn="auto">
              <a:spcBef>
                <a:spcPts val="0"/>
              </a:spcBef>
              <a:spcAft>
                <a:spcPts val="0"/>
              </a:spcAft>
              <a:defRPr/>
            </a:pPr>
            <a:r>
              <a:rPr lang="en-US" sz="1000" b="1" dirty="0">
                <a:solidFill>
                  <a:srgbClr val="0070C0"/>
                </a:solidFill>
                <a:cs typeface="Arial" pitchFamily="34" charset="0"/>
              </a:rPr>
              <a:t>1Q</a:t>
            </a:r>
            <a:endParaRPr lang="en-US" sz="1000" dirty="0">
              <a:solidFill>
                <a:srgbClr val="0070C0"/>
              </a:solidFill>
              <a:cs typeface="Arial" pitchFamily="34" charset="0"/>
            </a:endParaRPr>
          </a:p>
        </p:txBody>
      </p:sp>
      <p:sp>
        <p:nvSpPr>
          <p:cNvPr id="38" name="Rectangle 37"/>
          <p:cNvSpPr/>
          <p:nvPr userDrawn="1"/>
        </p:nvSpPr>
        <p:spPr>
          <a:xfrm>
            <a:off x="8077200" y="1447800"/>
            <a:ext cx="457200" cy="228600"/>
          </a:xfrm>
          <a:prstGeom prst="rect">
            <a:avLst/>
          </a:prstGeom>
          <a:solidFill>
            <a:srgbClr val="E0E9F4"/>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fontAlgn="auto">
              <a:spcBef>
                <a:spcPts val="0"/>
              </a:spcBef>
              <a:spcAft>
                <a:spcPts val="0"/>
              </a:spcAft>
              <a:defRPr/>
            </a:pPr>
            <a:r>
              <a:rPr lang="en-US" sz="1000" b="1" dirty="0">
                <a:solidFill>
                  <a:srgbClr val="0070C0"/>
                </a:solidFill>
                <a:cs typeface="Arial" pitchFamily="34" charset="0"/>
              </a:rPr>
              <a:t>3Q</a:t>
            </a:r>
            <a:endParaRPr lang="en-US" sz="1000" dirty="0">
              <a:solidFill>
                <a:srgbClr val="0070C0"/>
              </a:solidFill>
              <a:cs typeface="Arial" pitchFamily="34" charset="0"/>
            </a:endParaRPr>
          </a:p>
        </p:txBody>
      </p:sp>
      <p:sp>
        <p:nvSpPr>
          <p:cNvPr id="39" name="Rectangle 38"/>
          <p:cNvSpPr/>
          <p:nvPr userDrawn="1"/>
        </p:nvSpPr>
        <p:spPr>
          <a:xfrm>
            <a:off x="8534400" y="1447800"/>
            <a:ext cx="457200" cy="228600"/>
          </a:xfrm>
          <a:prstGeom prst="rect">
            <a:avLst/>
          </a:prstGeom>
          <a:solidFill>
            <a:srgbClr val="E9EFF7"/>
          </a:solidFill>
          <a:ln>
            <a:solidFill>
              <a:srgbClr val="E9EFF7"/>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fontAlgn="auto">
              <a:spcBef>
                <a:spcPts val="0"/>
              </a:spcBef>
              <a:spcAft>
                <a:spcPts val="0"/>
              </a:spcAft>
              <a:defRPr/>
            </a:pPr>
            <a:r>
              <a:rPr lang="en-US" sz="1000" b="1" dirty="0">
                <a:solidFill>
                  <a:srgbClr val="0070C0"/>
                </a:solidFill>
                <a:cs typeface="Arial" pitchFamily="34" charset="0"/>
              </a:rPr>
              <a:t>4Q</a:t>
            </a:r>
            <a:endParaRPr lang="en-US" sz="1000" dirty="0">
              <a:solidFill>
                <a:srgbClr val="0070C0"/>
              </a:solidFill>
              <a:cs typeface="Arial" pitchFamily="34" charset="0"/>
            </a:endParaRPr>
          </a:p>
        </p:txBody>
      </p:sp>
      <p:pic>
        <p:nvPicPr>
          <p:cNvPr id="40" name="Picture 45" descr="Amgen_Blue.png"/>
          <p:cNvPicPr>
            <a:picLocks noChangeAspect="1"/>
          </p:cNvPicPr>
          <p:nvPr userDrawn="1"/>
        </p:nvPicPr>
        <p:blipFill>
          <a:blip r:embed="rId2" cstate="print"/>
          <a:srcRect/>
          <a:stretch>
            <a:fillRect/>
          </a:stretch>
        </p:blipFill>
        <p:spPr bwMode="auto">
          <a:xfrm>
            <a:off x="7654925" y="228600"/>
            <a:ext cx="1076325" cy="266700"/>
          </a:xfrm>
          <a:prstGeom prst="rect">
            <a:avLst/>
          </a:prstGeom>
          <a:noFill/>
          <a:ln w="9525">
            <a:noFill/>
            <a:miter lim="800000"/>
            <a:headEnd/>
            <a:tailEnd/>
          </a:ln>
        </p:spPr>
      </p:pic>
      <p:sp>
        <p:nvSpPr>
          <p:cNvPr id="2" name="Title 1"/>
          <p:cNvSpPr>
            <a:spLocks noGrp="1"/>
          </p:cNvSpPr>
          <p:nvPr>
            <p:ph type="title"/>
          </p:nvPr>
        </p:nvSpPr>
        <p:spPr>
          <a:xfrm>
            <a:off x="512763" y="1"/>
            <a:ext cx="8116887" cy="1066800"/>
          </a:xfrm>
        </p:spPr>
        <p:txBody>
          <a:bodyPr/>
          <a:lstStyle/>
          <a:p>
            <a:r>
              <a:rPr lang="en-US"/>
              <a:t>Click to edit Master title style</a:t>
            </a:r>
          </a:p>
        </p:txBody>
      </p:sp>
    </p:spTree>
    <p:extLst>
      <p:ext uri="{BB962C8B-B14F-4D97-AF65-F5344CB8AC3E}">
        <p14:creationId xmlns:p14="http://schemas.microsoft.com/office/powerpoint/2010/main" val="3111358313"/>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774133"/>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64944742"/>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269875" y="6492875"/>
            <a:ext cx="8670925" cy="365125"/>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1100244338"/>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90013527"/>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8802058"/>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0"/>
            <a:ext cx="2028825"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2763" y="0"/>
            <a:ext cx="593725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3593829"/>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a:xfrm>
            <a:off x="269875" y="6492875"/>
            <a:ext cx="8670925" cy="365125"/>
          </a:xfrm>
          <a:prstGeom prst="rect">
            <a:avLst/>
          </a:prstGeom>
        </p:spPr>
        <p:txBody>
          <a:bodyPr/>
          <a:lstStyle>
            <a:lvl1pPr algn="r">
              <a:defRPr sz="1000"/>
            </a:lvl1pPr>
          </a:lstStyle>
          <a:p>
            <a:fld id="{75855282-99CA-4E81-A523-B2DCF9E81AF7}" type="slidenum">
              <a:rPr lang="en-US" smtClean="0"/>
              <a:pPr/>
              <a:t>‹#›</a:t>
            </a:fld>
            <a:endParaRPr lang="en-US" dirty="0"/>
          </a:p>
        </p:txBody>
      </p:sp>
      <p:sp>
        <p:nvSpPr>
          <p:cNvPr id="5" name="Rectangle 7"/>
          <p:cNvSpPr>
            <a:spLocks noChangeArrowheads="1"/>
          </p:cNvSpPr>
          <p:nvPr userDrawn="1"/>
        </p:nvSpPr>
        <p:spPr bwMode="auto">
          <a:xfrm>
            <a:off x="0" y="0"/>
            <a:ext cx="206375" cy="6858000"/>
          </a:xfrm>
          <a:prstGeom prst="rect">
            <a:avLst/>
          </a:prstGeom>
          <a:solidFill>
            <a:srgbClr val="1A75CF"/>
          </a:solidFill>
          <a:ln w="9525" algn="ctr">
            <a:noFill/>
            <a:miter lim="800000"/>
            <a:headEnd/>
            <a:tailEnd/>
          </a:ln>
          <a:effectLst/>
        </p:spPr>
        <p:txBody>
          <a:bodyPr anchor="ctr">
            <a:spAutoFit/>
          </a:bodyPr>
          <a:lstStyle/>
          <a:p>
            <a:pPr algn="l">
              <a:lnSpc>
                <a:spcPct val="90000"/>
              </a:lnSpc>
              <a:spcBef>
                <a:spcPct val="20000"/>
              </a:spcBef>
              <a:buFontTx/>
              <a:buChar char="•"/>
            </a:pPr>
            <a:endParaRPr lang="en-US" sz="500" dirty="0">
              <a:solidFill>
                <a:srgbClr val="000000"/>
              </a:solidFill>
            </a:endParaRPr>
          </a:p>
        </p:txBody>
      </p:sp>
      <p:sp>
        <p:nvSpPr>
          <p:cNvPr id="6" name="Line 8"/>
          <p:cNvSpPr>
            <a:spLocks noChangeShapeType="1"/>
          </p:cNvSpPr>
          <p:nvPr userDrawn="1"/>
        </p:nvSpPr>
        <p:spPr bwMode="gray">
          <a:xfrm>
            <a:off x="190500" y="1117600"/>
            <a:ext cx="8953500" cy="25400"/>
          </a:xfrm>
          <a:prstGeom prst="line">
            <a:avLst/>
          </a:prstGeom>
          <a:noFill/>
          <a:ln w="28575">
            <a:solidFill>
              <a:srgbClr val="70B6DD"/>
            </a:solidFill>
            <a:round/>
            <a:headEnd/>
            <a:tailEnd/>
          </a:ln>
          <a:effectLst/>
        </p:spPr>
        <p:txBody>
          <a:bodyPr>
            <a:spAutoFit/>
          </a:bodyPr>
          <a:lstStyle/>
          <a:p>
            <a:pPr algn="l">
              <a:lnSpc>
                <a:spcPct val="90000"/>
              </a:lnSpc>
              <a:spcBef>
                <a:spcPct val="20000"/>
              </a:spcBef>
              <a:buFontTx/>
              <a:buChar char="•"/>
            </a:pPr>
            <a:endParaRPr lang="en-US" sz="500" dirty="0">
              <a:solidFill>
                <a:srgbClr val="000000"/>
              </a:solidFill>
            </a:endParaRPr>
          </a:p>
        </p:txBody>
      </p:sp>
      <p:sp>
        <p:nvSpPr>
          <p:cNvPr id="7" name="Line 9"/>
          <p:cNvSpPr>
            <a:spLocks noChangeShapeType="1"/>
          </p:cNvSpPr>
          <p:nvPr userDrawn="1"/>
        </p:nvSpPr>
        <p:spPr bwMode="gray">
          <a:xfrm>
            <a:off x="0" y="1143000"/>
            <a:ext cx="320675" cy="0"/>
          </a:xfrm>
          <a:prstGeom prst="line">
            <a:avLst/>
          </a:prstGeom>
          <a:noFill/>
          <a:ln w="28575">
            <a:solidFill>
              <a:schemeClr val="bg1"/>
            </a:solidFill>
            <a:round/>
            <a:headEnd/>
            <a:tailEnd/>
          </a:ln>
          <a:effectLst/>
        </p:spPr>
        <p:txBody>
          <a:bodyPr>
            <a:spAutoFit/>
          </a:bodyPr>
          <a:lstStyle/>
          <a:p>
            <a:pPr algn="l">
              <a:lnSpc>
                <a:spcPct val="90000"/>
              </a:lnSpc>
              <a:spcBef>
                <a:spcPct val="20000"/>
              </a:spcBef>
              <a:buFontTx/>
              <a:buChar char="•"/>
            </a:pPr>
            <a:endParaRPr lang="en-US" sz="500" dirty="0">
              <a:solidFill>
                <a:srgbClr val="000000"/>
              </a:solidFill>
            </a:endParaRPr>
          </a:p>
        </p:txBody>
      </p:sp>
    </p:spTree>
    <p:extLst>
      <p:ext uri="{BB962C8B-B14F-4D97-AF65-F5344CB8AC3E}">
        <p14:creationId xmlns:p14="http://schemas.microsoft.com/office/powerpoint/2010/main" val="4050474108"/>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1175" y="1462088"/>
            <a:ext cx="4129088" cy="4481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92663" y="1462088"/>
            <a:ext cx="4129087" cy="4481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269875" y="6492875"/>
            <a:ext cx="8670925" cy="365125"/>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383400999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a:xfrm>
            <a:off x="269875" y="6492875"/>
            <a:ext cx="8670925" cy="365125"/>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3658398417"/>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269875" y="6492875"/>
            <a:ext cx="8670925" cy="365125"/>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1683615833"/>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69875" y="6492875"/>
            <a:ext cx="8670925" cy="365125"/>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3848686278"/>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269875" y="6492875"/>
            <a:ext cx="8670925" cy="365125"/>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1481239466"/>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269875" y="6492875"/>
            <a:ext cx="8670925" cy="365125"/>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3842311273"/>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35618" name="Rectangle 2"/>
          <p:cNvSpPr>
            <a:spLocks noGrp="1" noChangeArrowheads="1"/>
          </p:cNvSpPr>
          <p:nvPr>
            <p:ph type="title"/>
          </p:nvPr>
        </p:nvSpPr>
        <p:spPr bwMode="black">
          <a:xfrm>
            <a:off x="511175" y="0"/>
            <a:ext cx="8404225" cy="1109663"/>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135619" name="Rectangle 3"/>
          <p:cNvSpPr>
            <a:spLocks noGrp="1" noChangeArrowheads="1"/>
          </p:cNvSpPr>
          <p:nvPr>
            <p:ph type="body" idx="1"/>
          </p:nvPr>
        </p:nvSpPr>
        <p:spPr bwMode="auto">
          <a:xfrm>
            <a:off x="511175" y="1462088"/>
            <a:ext cx="8410575" cy="448151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2576507"/>
      </p:ext>
    </p:extLst>
  </p:cSld>
  <p:clrMap bg1="lt1" tx1="dk1" bg2="lt2" tx2="dk2" accent1="accent1" accent2="accent2" accent3="accent3" accent4="accent4" accent5="accent5" accent6="accent6" hlink="hlink" folHlink="folHlink"/>
  <p:sldLayoutIdLst>
    <p:sldLayoutId id="2147484773" r:id="rId1"/>
    <p:sldLayoutId id="2147484774" r:id="rId2"/>
    <p:sldLayoutId id="2147484775" r:id="rId3"/>
    <p:sldLayoutId id="2147484776" r:id="rId4"/>
    <p:sldLayoutId id="2147484777" r:id="rId5"/>
    <p:sldLayoutId id="2147484778" r:id="rId6"/>
    <p:sldLayoutId id="2147484779" r:id="rId7"/>
    <p:sldLayoutId id="2147484780" r:id="rId8"/>
    <p:sldLayoutId id="2147484781" r:id="rId9"/>
    <p:sldLayoutId id="2147484782" r:id="rId10"/>
    <p:sldLayoutId id="2147484783" r:id="rId11"/>
  </p:sldLayoutIdLst>
  <p:transition spd="slow">
    <p:wipe dir="r"/>
  </p:transition>
  <p:hf hdr="0" ftr="0" dt="0"/>
  <p:txStyles>
    <p:titleStyle>
      <a:lvl1pPr algn="l" rtl="0" fontAlgn="base">
        <a:lnSpc>
          <a:spcPct val="90000"/>
        </a:lnSpc>
        <a:spcBef>
          <a:spcPct val="0"/>
        </a:spcBef>
        <a:spcAft>
          <a:spcPct val="0"/>
        </a:spcAft>
        <a:defRPr sz="2800" b="1">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Arial" charset="0"/>
        </a:defRPr>
      </a:lvl2pPr>
      <a:lvl3pPr algn="l" rtl="0" fontAlgn="base">
        <a:lnSpc>
          <a:spcPct val="90000"/>
        </a:lnSpc>
        <a:spcBef>
          <a:spcPct val="0"/>
        </a:spcBef>
        <a:spcAft>
          <a:spcPct val="0"/>
        </a:spcAft>
        <a:defRPr sz="2800">
          <a:solidFill>
            <a:schemeClr val="tx1"/>
          </a:solidFill>
          <a:latin typeface="Arial" charset="0"/>
        </a:defRPr>
      </a:lvl3pPr>
      <a:lvl4pPr algn="l" rtl="0" fontAlgn="base">
        <a:lnSpc>
          <a:spcPct val="90000"/>
        </a:lnSpc>
        <a:spcBef>
          <a:spcPct val="0"/>
        </a:spcBef>
        <a:spcAft>
          <a:spcPct val="0"/>
        </a:spcAft>
        <a:defRPr sz="2800">
          <a:solidFill>
            <a:schemeClr val="tx1"/>
          </a:solidFill>
          <a:latin typeface="Arial" charset="0"/>
        </a:defRPr>
      </a:lvl4pPr>
      <a:lvl5pPr algn="l" rtl="0" fontAlgn="base">
        <a:lnSpc>
          <a:spcPct val="90000"/>
        </a:lnSpc>
        <a:spcBef>
          <a:spcPct val="0"/>
        </a:spcBef>
        <a:spcAft>
          <a:spcPct val="0"/>
        </a:spcAft>
        <a:defRPr sz="2800">
          <a:solidFill>
            <a:schemeClr val="tx1"/>
          </a:solidFill>
          <a:latin typeface="Arial" charset="0"/>
        </a:defRPr>
      </a:lvl5pPr>
      <a:lvl6pPr marL="457200" algn="l" rtl="0" fontAlgn="base">
        <a:lnSpc>
          <a:spcPct val="90000"/>
        </a:lnSpc>
        <a:spcBef>
          <a:spcPct val="0"/>
        </a:spcBef>
        <a:spcAft>
          <a:spcPct val="0"/>
        </a:spcAft>
        <a:defRPr sz="2800">
          <a:solidFill>
            <a:schemeClr val="tx1"/>
          </a:solidFill>
          <a:latin typeface="Arial" charset="0"/>
        </a:defRPr>
      </a:lvl6pPr>
      <a:lvl7pPr marL="914400" algn="l" rtl="0" fontAlgn="base">
        <a:lnSpc>
          <a:spcPct val="90000"/>
        </a:lnSpc>
        <a:spcBef>
          <a:spcPct val="0"/>
        </a:spcBef>
        <a:spcAft>
          <a:spcPct val="0"/>
        </a:spcAft>
        <a:defRPr sz="2800">
          <a:solidFill>
            <a:schemeClr val="tx1"/>
          </a:solidFill>
          <a:latin typeface="Arial" charset="0"/>
        </a:defRPr>
      </a:lvl7pPr>
      <a:lvl8pPr marL="1371600" algn="l" rtl="0" fontAlgn="base">
        <a:lnSpc>
          <a:spcPct val="90000"/>
        </a:lnSpc>
        <a:spcBef>
          <a:spcPct val="0"/>
        </a:spcBef>
        <a:spcAft>
          <a:spcPct val="0"/>
        </a:spcAft>
        <a:defRPr sz="2800">
          <a:solidFill>
            <a:schemeClr val="tx1"/>
          </a:solidFill>
          <a:latin typeface="Arial" charset="0"/>
        </a:defRPr>
      </a:lvl8pPr>
      <a:lvl9pPr marL="1828800" algn="l" rtl="0" fontAlgn="base">
        <a:lnSpc>
          <a:spcPct val="90000"/>
        </a:lnSpc>
        <a:spcBef>
          <a:spcPct val="0"/>
        </a:spcBef>
        <a:spcAft>
          <a:spcPct val="0"/>
        </a:spcAft>
        <a:defRPr sz="2800">
          <a:solidFill>
            <a:schemeClr val="tx1"/>
          </a:solidFill>
          <a:latin typeface="Arial" charset="0"/>
        </a:defRPr>
      </a:lvl9pPr>
    </p:titleStyle>
    <p:bodyStyle>
      <a:lvl1pPr marL="342900" indent="-342900" algn="l" rtl="0" fontAlgn="base">
        <a:spcBef>
          <a:spcPct val="60000"/>
        </a:spcBef>
        <a:spcAft>
          <a:spcPct val="0"/>
        </a:spcAft>
        <a:buClr>
          <a:schemeClr val="accent1"/>
        </a:buClr>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accent1"/>
        </a:buClr>
        <a:buChar char="–"/>
        <a:defRPr sz="2000">
          <a:solidFill>
            <a:schemeClr val="tx1"/>
          </a:solidFill>
          <a:latin typeface="+mn-lt"/>
        </a:defRPr>
      </a:lvl2pPr>
      <a:lvl3pPr marL="1143000" indent="-228600" algn="l" rtl="0" fontAlgn="base">
        <a:spcBef>
          <a:spcPct val="20000"/>
        </a:spcBef>
        <a:spcAft>
          <a:spcPct val="0"/>
        </a:spcAft>
        <a:buClr>
          <a:schemeClr val="accent1"/>
        </a:buClr>
        <a:buChar char="•"/>
        <a:defRPr>
          <a:solidFill>
            <a:schemeClr val="tx1"/>
          </a:solidFill>
          <a:latin typeface="+mn-lt"/>
        </a:defRPr>
      </a:lvl3pPr>
      <a:lvl4pPr marL="1600200" indent="-228600" algn="l" rtl="0" fontAlgn="base">
        <a:spcBef>
          <a:spcPct val="20000"/>
        </a:spcBef>
        <a:spcAft>
          <a:spcPct val="0"/>
        </a:spcAft>
        <a:buClr>
          <a:schemeClr val="accent1"/>
        </a:buClr>
        <a:buChar char="-"/>
        <a:defRPr sz="1600">
          <a:solidFill>
            <a:schemeClr val="tx1"/>
          </a:solidFill>
          <a:latin typeface="+mn-lt"/>
        </a:defRPr>
      </a:lvl4pPr>
      <a:lvl5pPr marL="2057400" indent="-228600" algn="l" rtl="0" fontAlgn="base">
        <a:spcBef>
          <a:spcPct val="20000"/>
        </a:spcBef>
        <a:spcAft>
          <a:spcPct val="0"/>
        </a:spcAft>
        <a:buClr>
          <a:schemeClr val="accent1"/>
        </a:buClr>
        <a:buChar char="·"/>
        <a:defRPr sz="1600">
          <a:solidFill>
            <a:schemeClr val="tx1"/>
          </a:solidFill>
          <a:latin typeface="+mn-lt"/>
        </a:defRPr>
      </a:lvl5pPr>
      <a:lvl6pPr marL="2514600" indent="-228600" algn="l" rtl="0" fontAlgn="base">
        <a:spcBef>
          <a:spcPct val="20000"/>
        </a:spcBef>
        <a:spcAft>
          <a:spcPct val="0"/>
        </a:spcAft>
        <a:buClr>
          <a:schemeClr val="accent1"/>
        </a:buClr>
        <a:buChar char="·"/>
        <a:defRPr sz="1600">
          <a:solidFill>
            <a:schemeClr val="tx1"/>
          </a:solidFill>
          <a:latin typeface="+mn-lt"/>
        </a:defRPr>
      </a:lvl6pPr>
      <a:lvl7pPr marL="2971800" indent="-228600" algn="l" rtl="0" fontAlgn="base">
        <a:spcBef>
          <a:spcPct val="20000"/>
        </a:spcBef>
        <a:spcAft>
          <a:spcPct val="0"/>
        </a:spcAft>
        <a:buClr>
          <a:schemeClr val="accent1"/>
        </a:buClr>
        <a:buChar char="·"/>
        <a:defRPr sz="1600">
          <a:solidFill>
            <a:schemeClr val="tx1"/>
          </a:solidFill>
          <a:latin typeface="+mn-lt"/>
        </a:defRPr>
      </a:lvl7pPr>
      <a:lvl8pPr marL="3429000" indent="-228600" algn="l" rtl="0" fontAlgn="base">
        <a:spcBef>
          <a:spcPct val="20000"/>
        </a:spcBef>
        <a:spcAft>
          <a:spcPct val="0"/>
        </a:spcAft>
        <a:buClr>
          <a:schemeClr val="accent1"/>
        </a:buClr>
        <a:buChar char="·"/>
        <a:defRPr sz="1600">
          <a:solidFill>
            <a:schemeClr val="tx1"/>
          </a:solidFill>
          <a:latin typeface="+mn-lt"/>
        </a:defRPr>
      </a:lvl8pPr>
      <a:lvl9pPr marL="3886200" indent="-228600" algn="l" rtl="0" fontAlgn="base">
        <a:spcBef>
          <a:spcPct val="20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gray">
          <a:xfrm>
            <a:off x="512763" y="0"/>
            <a:ext cx="8116887" cy="1109663"/>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gray">
          <a:xfrm>
            <a:off x="512763" y="1462088"/>
            <a:ext cx="8118475" cy="448151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541449796"/>
      </p:ext>
    </p:extLst>
  </p:cSld>
  <p:clrMap bg1="lt1" tx1="dk1" bg2="lt2" tx2="dk2" accent1="accent1" accent2="accent2" accent3="accent3" accent4="accent4" accent5="accent5" accent6="accent6" hlink="hlink" folHlink="folHlink"/>
  <p:sldLayoutIdLst>
    <p:sldLayoutId id="2147484785" r:id="rId1"/>
    <p:sldLayoutId id="2147484786" r:id="rId2"/>
    <p:sldLayoutId id="2147484787" r:id="rId3"/>
    <p:sldLayoutId id="2147484788" r:id="rId4"/>
    <p:sldLayoutId id="2147484789" r:id="rId5"/>
    <p:sldLayoutId id="2147484790" r:id="rId6"/>
    <p:sldLayoutId id="2147484791" r:id="rId7"/>
    <p:sldLayoutId id="2147484792" r:id="rId8"/>
    <p:sldLayoutId id="2147484793" r:id="rId9"/>
    <p:sldLayoutId id="2147484794" r:id="rId10"/>
    <p:sldLayoutId id="2147484795" r:id="rId11"/>
  </p:sldLayoutIdLst>
  <p:transition spd="slow">
    <p:wipe dir="r"/>
  </p:transition>
  <p:hf hdr="0" ftr="0" dt="0"/>
  <p:txStyles>
    <p:title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p:titleStyle>
    <p:bodyStyle>
      <a:lvl1pPr marL="342900" indent="-342900" algn="l" rtl="0" eaLnBrk="0" fontAlgn="base" hangingPunct="0">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0" fontAlgn="base" hangingPunct="0">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60.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slide" Target="slide50.xml"/><Relationship Id="rId5" Type="http://schemas.openxmlformats.org/officeDocument/2006/relationships/slide" Target="slide40.xml"/><Relationship Id="rId4" Type="http://schemas.openxmlformats.org/officeDocument/2006/relationships/slide" Target="slide23.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 Target="slide3.xml"/><Relationship Id="rId7" Type="http://schemas.openxmlformats.org/officeDocument/2006/relationships/slide" Target="slide60.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slide" Target="slide50.xml"/><Relationship Id="rId5" Type="http://schemas.openxmlformats.org/officeDocument/2006/relationships/slide" Target="slide40.xml"/><Relationship Id="rId10" Type="http://schemas.microsoft.com/office/2007/relationships/hdphoto" Target="../media/hdphoto1.wdp"/><Relationship Id="rId4" Type="http://schemas.openxmlformats.org/officeDocument/2006/relationships/slide" Target="slide23.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hyperlink" Target="http://www.doi.org/10.3324/haematol.2018.202283" TargetMode="External"/><Relationship Id="rId5" Type="http://schemas.microsoft.com/office/2007/relationships/hdphoto" Target="../media/hdphoto1.wdp"/><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slide" Target="slide2.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nplate.com/" TargetMode="External"/><Relationship Id="rId7"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www.medicines.org.uk/emc/rmm/272/Document" TargetMode="External"/><Relationship Id="rId5" Type="http://schemas.openxmlformats.org/officeDocument/2006/relationships/hyperlink" Target="https://www.prnewswire.com/news-releases/amgen-submits-supplemental-biologics-license-application-for-nplate-romiplostim-300769133.html" TargetMode="External"/><Relationship Id="rId4" Type="http://schemas.openxmlformats.org/officeDocument/2006/relationships/hyperlink" Target="http://www.ema.europa.eu/" TargetMode="External"/><Relationship Id="rId9"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2.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3.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5.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8.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9.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0.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1.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2.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3.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4.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slide" Target="slide2.xml"/></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6.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7.xml"/><Relationship Id="rId1" Type="http://schemas.openxmlformats.org/officeDocument/2006/relationships/slideLayout" Target="../slideLayouts/slideLayout13.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8.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9.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0.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1.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2.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3.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4.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5.xml"/><Relationship Id="rId1" Type="http://schemas.openxmlformats.org/officeDocument/2006/relationships/slideLayout" Target="../slideLayouts/slideLayout13.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6.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7.xml"/><Relationship Id="rId1" Type="http://schemas.openxmlformats.org/officeDocument/2006/relationships/slideLayout" Target="../slideLayouts/slideLayout13.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8.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9.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0.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1.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997" y="155759"/>
            <a:ext cx="8410103" cy="995158"/>
          </a:xfrm>
        </p:spPr>
        <p:txBody>
          <a:bodyPr/>
          <a:lstStyle/>
          <a:p>
            <a:pPr algn="ctr"/>
            <a:r>
              <a:rPr lang="en-US" sz="3200" cap="none" dirty="0">
                <a:solidFill>
                  <a:srgbClr val="000000"/>
                </a:solidFill>
              </a:rPr>
              <a:t>European Hematology Association (EHA) 2019</a:t>
            </a:r>
            <a:endParaRPr lang="en-US" sz="3400" dirty="0"/>
          </a:p>
        </p:txBody>
      </p:sp>
      <p:sp>
        <p:nvSpPr>
          <p:cNvPr id="7" name="Round Diagonal Corner Rectangle 6"/>
          <p:cNvSpPr/>
          <p:nvPr/>
        </p:nvSpPr>
        <p:spPr bwMode="auto">
          <a:xfrm>
            <a:off x="8392886" y="6444343"/>
            <a:ext cx="642257" cy="315686"/>
          </a:xfrm>
          <a:prstGeom prst="round2Diag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90000"/>
              </a:lnSpc>
              <a:spcBef>
                <a:spcPct val="20000"/>
              </a:spcBef>
              <a:spcAft>
                <a:spcPct val="0"/>
              </a:spcAft>
              <a:buClrTx/>
              <a:buSzTx/>
              <a:buFontTx/>
              <a:buAutoNum type="arabicPeriod"/>
              <a:tabLst/>
            </a:pPr>
            <a:endParaRPr kumimoji="0" lang="en-US" sz="500" b="0" i="0" u="none" strike="noStrike" cap="none" normalizeH="0" baseline="0" dirty="0">
              <a:ln>
                <a:noFill/>
              </a:ln>
              <a:solidFill>
                <a:schemeClr val="tx1"/>
              </a:solidFill>
              <a:effectLst/>
              <a:latin typeface="Arial" charset="0"/>
            </a:endParaRPr>
          </a:p>
        </p:txBody>
      </p:sp>
      <p:sp>
        <p:nvSpPr>
          <p:cNvPr id="9" name="Title 1"/>
          <p:cNvSpPr txBox="1">
            <a:spLocks/>
          </p:cNvSpPr>
          <p:nvPr/>
        </p:nvSpPr>
        <p:spPr bwMode="auto">
          <a:xfrm>
            <a:off x="5516880" y="6024549"/>
            <a:ext cx="3518263" cy="409339"/>
          </a:xfrm>
          <a:prstGeom prst="rect">
            <a:avLst/>
          </a:prstGeom>
          <a:noFill/>
          <a:ln w="9525">
            <a:noFill/>
            <a:miter lim="800000"/>
            <a:headEnd/>
            <a:tailEnd/>
          </a:ln>
        </p:spPr>
        <p:txBody>
          <a:bodyPr anchor="ctr"/>
          <a:lstStyle/>
          <a:p>
            <a:pPr algn="r" fontAlgn="auto">
              <a:spcBef>
                <a:spcPts val="0"/>
              </a:spcBef>
              <a:spcAft>
                <a:spcPts val="0"/>
              </a:spcAft>
              <a:defRPr/>
            </a:pPr>
            <a:r>
              <a:rPr lang="en-US" sz="1100" b="1" dirty="0">
                <a:solidFill>
                  <a:srgbClr val="000000"/>
                </a:solidFill>
              </a:rPr>
              <a:t>European Hematology Association (EHA) 2019</a:t>
            </a:r>
          </a:p>
          <a:p>
            <a:pPr algn="r" fontAlgn="auto">
              <a:spcBef>
                <a:spcPts val="0"/>
              </a:spcBef>
              <a:spcAft>
                <a:spcPts val="0"/>
              </a:spcAft>
              <a:defRPr/>
            </a:pPr>
            <a:r>
              <a:rPr lang="en-US" sz="1100" b="1" dirty="0">
                <a:solidFill>
                  <a:srgbClr val="000000"/>
                </a:solidFill>
              </a:rPr>
              <a:t>June 13–16, 2019; Amsterdam, Netherlands</a:t>
            </a:r>
          </a:p>
        </p:txBody>
      </p:sp>
      <p:sp>
        <p:nvSpPr>
          <p:cNvPr id="10" name="Content Placeholder 2">
            <a:extLst>
              <a:ext uri="{FF2B5EF4-FFF2-40B4-BE49-F238E27FC236}">
                <a16:creationId xmlns:a16="http://schemas.microsoft.com/office/drawing/2014/main" id="{09931164-6501-4032-9C79-988A02B870CD}"/>
              </a:ext>
            </a:extLst>
          </p:cNvPr>
          <p:cNvSpPr>
            <a:spLocks noGrp="1"/>
          </p:cNvSpPr>
          <p:nvPr>
            <p:ph type="body" idx="1"/>
          </p:nvPr>
        </p:nvSpPr>
        <p:spPr>
          <a:xfrm>
            <a:off x="548050" y="1389971"/>
            <a:ext cx="8349996" cy="1877436"/>
          </a:xfrm>
          <a:solidFill>
            <a:srgbClr val="0070C0"/>
          </a:solidFill>
        </p:spPr>
        <p:txBody>
          <a:bodyPr anchor="t"/>
          <a:lstStyle/>
          <a:p>
            <a:r>
              <a:rPr lang="en-US" b="1" dirty="0">
                <a:solidFill>
                  <a:schemeClr val="bg1"/>
                </a:solidFill>
                <a:latin typeface="Arial" panose="020B0604020202020204" pitchFamily="34" charset="0"/>
                <a:cs typeface="Arial" panose="020B0604020202020204" pitchFamily="34" charset="0"/>
              </a:rPr>
              <a:t>Amgen Sponsored Posters:</a:t>
            </a:r>
          </a:p>
          <a:p>
            <a:pPr algn="just"/>
            <a:r>
              <a:rPr lang="en-US" sz="1600" b="1" dirty="0">
                <a:solidFill>
                  <a:schemeClr val="bg1"/>
                </a:solidFill>
              </a:rPr>
              <a:t>Safety and Efficacy of Self-Administered Romiplostim in Patients with Immune Thrombocytopenia (ITP): Results of an Integrated Analysis of Five Clinical Trials</a:t>
            </a:r>
          </a:p>
          <a:p>
            <a:pPr algn="just"/>
            <a:r>
              <a:rPr lang="en-US" sz="1600" b="1" dirty="0">
                <a:solidFill>
                  <a:schemeClr val="bg1"/>
                </a:solidFill>
              </a:rPr>
              <a:t>Safety and Efficacy of Romiplostim in Over 200 Children With Persistent or Chronic Immune Thrombocytopenia in an Integrated Database of 5 Clinical Trials</a:t>
            </a:r>
          </a:p>
        </p:txBody>
      </p:sp>
      <p:sp>
        <p:nvSpPr>
          <p:cNvPr id="3" name="TextBox 2">
            <a:extLst>
              <a:ext uri="{FF2B5EF4-FFF2-40B4-BE49-F238E27FC236}">
                <a16:creationId xmlns:a16="http://schemas.microsoft.com/office/drawing/2014/main" id="{AF063DE5-EA4A-4503-87AF-56F036C1BA0C}"/>
              </a:ext>
            </a:extLst>
          </p:cNvPr>
          <p:cNvSpPr txBox="1"/>
          <p:nvPr/>
        </p:nvSpPr>
        <p:spPr>
          <a:xfrm>
            <a:off x="548050" y="3408087"/>
            <a:ext cx="8367223" cy="2616101"/>
          </a:xfrm>
          <a:prstGeom prst="rect">
            <a:avLst/>
          </a:prstGeom>
          <a:solidFill>
            <a:schemeClr val="bg1">
              <a:lumMod val="85000"/>
            </a:schemeClr>
          </a:solidFill>
        </p:spPr>
        <p:txBody>
          <a:bodyPr wrap="square" rtlCol="0">
            <a:spAutoFit/>
          </a:bodyPr>
          <a:lstStyle/>
          <a:p>
            <a:pPr algn="l"/>
            <a:r>
              <a:rPr lang="en-GB" sz="2000" b="1" dirty="0"/>
              <a:t>Amgen I</a:t>
            </a:r>
            <a:r>
              <a:rPr lang="en-US" sz="2000" b="1" dirty="0" err="1"/>
              <a:t>nvestigator</a:t>
            </a:r>
            <a:r>
              <a:rPr lang="en-US" sz="2000" b="1" dirty="0"/>
              <a:t>-Sponsored Study (ISS) Posters:</a:t>
            </a:r>
          </a:p>
          <a:p>
            <a:pPr algn="l"/>
            <a:endParaRPr lang="en-US" sz="1600" b="1" dirty="0"/>
          </a:p>
          <a:p>
            <a:pPr algn="just"/>
            <a:r>
              <a:rPr lang="en-US" sz="1600" b="1" dirty="0"/>
              <a:t>Biological and Clinical Factors that Favor the Use of a Specific TPO-RA in ITP Patients.  Results from a Spanish Multicenter Study</a:t>
            </a:r>
          </a:p>
          <a:p>
            <a:pPr algn="just"/>
            <a:endParaRPr lang="en-US" sz="1600" b="1" dirty="0"/>
          </a:p>
          <a:p>
            <a:pPr algn="just"/>
            <a:r>
              <a:rPr lang="en-US" sz="1600" b="1" dirty="0"/>
              <a:t>Prevalence and Risk Factors for Thrombosis in Adult ITP Patients Treated with </a:t>
            </a:r>
            <a:br>
              <a:rPr lang="en-US" sz="1600" b="1" dirty="0"/>
            </a:br>
            <a:r>
              <a:rPr lang="en-US" sz="1600" b="1" dirty="0"/>
              <a:t>TPO-RA</a:t>
            </a:r>
          </a:p>
          <a:p>
            <a:pPr algn="just"/>
            <a:endParaRPr lang="en-US" sz="1600" b="1" dirty="0"/>
          </a:p>
          <a:p>
            <a:pPr algn="just"/>
            <a:r>
              <a:rPr lang="en-US" sz="1600" b="1" dirty="0"/>
              <a:t>Predictors of Therapy Free Responses in ITP Patients Receiving TPO-RA. Results from a Spanish Multicenter Study</a:t>
            </a:r>
          </a:p>
        </p:txBody>
      </p:sp>
      <p:sp>
        <p:nvSpPr>
          <p:cNvPr id="4" name="TextBox 3">
            <a:extLst>
              <a:ext uri="{FF2B5EF4-FFF2-40B4-BE49-F238E27FC236}">
                <a16:creationId xmlns:a16="http://schemas.microsoft.com/office/drawing/2014/main" id="{5464F4C7-EB49-445B-8BB7-CCAB785A8E0B}"/>
              </a:ext>
            </a:extLst>
          </p:cNvPr>
          <p:cNvSpPr txBox="1"/>
          <p:nvPr/>
        </p:nvSpPr>
        <p:spPr>
          <a:xfrm>
            <a:off x="586614" y="6114729"/>
            <a:ext cx="3855563" cy="400110"/>
          </a:xfrm>
          <a:prstGeom prst="rect">
            <a:avLst/>
          </a:prstGeom>
          <a:noFill/>
        </p:spPr>
        <p:txBody>
          <a:bodyPr wrap="square" rtlCol="0">
            <a:spAutoFit/>
          </a:bodyPr>
          <a:lstStyle/>
          <a:p>
            <a:pPr algn="l"/>
            <a:r>
              <a:rPr lang="en-US" sz="2000" b="1" dirty="0"/>
              <a:t>Presented at EHA 2019</a:t>
            </a:r>
          </a:p>
        </p:txBody>
      </p:sp>
      <p:sp>
        <p:nvSpPr>
          <p:cNvPr id="5" name="TextBox 4">
            <a:hlinkClick r:id="rId3" action="ppaction://hlinksldjump"/>
            <a:extLst>
              <a:ext uri="{FF2B5EF4-FFF2-40B4-BE49-F238E27FC236}">
                <a16:creationId xmlns:a16="http://schemas.microsoft.com/office/drawing/2014/main" id="{13FA02CE-7362-443C-B869-A3E17A8C51E7}"/>
              </a:ext>
            </a:extLst>
          </p:cNvPr>
          <p:cNvSpPr txBox="1"/>
          <p:nvPr/>
        </p:nvSpPr>
        <p:spPr>
          <a:xfrm>
            <a:off x="586614" y="1871003"/>
            <a:ext cx="8311432" cy="562708"/>
          </a:xfrm>
          <a:prstGeom prst="rect">
            <a:avLst/>
          </a:prstGeom>
          <a:noFill/>
        </p:spPr>
        <p:txBody>
          <a:bodyPr wrap="square" rtlCol="0">
            <a:spAutoFit/>
          </a:bodyPr>
          <a:lstStyle/>
          <a:p>
            <a:endParaRPr lang="en-US" sz="2000" dirty="0">
              <a:solidFill>
                <a:srgbClr val="FF0000"/>
              </a:solidFill>
            </a:endParaRPr>
          </a:p>
        </p:txBody>
      </p:sp>
      <p:sp>
        <p:nvSpPr>
          <p:cNvPr id="11" name="TextBox 10">
            <a:hlinkClick r:id="rId4" action="ppaction://hlinksldjump"/>
            <a:extLst>
              <a:ext uri="{FF2B5EF4-FFF2-40B4-BE49-F238E27FC236}">
                <a16:creationId xmlns:a16="http://schemas.microsoft.com/office/drawing/2014/main" id="{A4606E06-0130-4228-8D7E-28AC8C3D24E4}"/>
              </a:ext>
            </a:extLst>
          </p:cNvPr>
          <p:cNvSpPr txBox="1"/>
          <p:nvPr/>
        </p:nvSpPr>
        <p:spPr>
          <a:xfrm>
            <a:off x="567332" y="2473642"/>
            <a:ext cx="8311432" cy="562708"/>
          </a:xfrm>
          <a:prstGeom prst="rect">
            <a:avLst/>
          </a:prstGeom>
          <a:noFill/>
        </p:spPr>
        <p:txBody>
          <a:bodyPr wrap="square" rtlCol="0">
            <a:spAutoFit/>
          </a:bodyPr>
          <a:lstStyle/>
          <a:p>
            <a:endParaRPr lang="en-US" sz="2000" dirty="0">
              <a:solidFill>
                <a:srgbClr val="FF0000"/>
              </a:solidFill>
            </a:endParaRPr>
          </a:p>
        </p:txBody>
      </p:sp>
      <p:sp>
        <p:nvSpPr>
          <p:cNvPr id="12" name="TextBox 11">
            <a:hlinkClick r:id="rId5" action="ppaction://hlinksldjump"/>
            <a:extLst>
              <a:ext uri="{FF2B5EF4-FFF2-40B4-BE49-F238E27FC236}">
                <a16:creationId xmlns:a16="http://schemas.microsoft.com/office/drawing/2014/main" id="{B12E7C91-AA36-48C5-BDBA-42D930EDD3C9}"/>
              </a:ext>
            </a:extLst>
          </p:cNvPr>
          <p:cNvSpPr txBox="1"/>
          <p:nvPr/>
        </p:nvSpPr>
        <p:spPr>
          <a:xfrm>
            <a:off x="586614" y="3864902"/>
            <a:ext cx="8311432" cy="562708"/>
          </a:xfrm>
          <a:prstGeom prst="rect">
            <a:avLst/>
          </a:prstGeom>
          <a:noFill/>
        </p:spPr>
        <p:txBody>
          <a:bodyPr wrap="square" rtlCol="0">
            <a:spAutoFit/>
          </a:bodyPr>
          <a:lstStyle/>
          <a:p>
            <a:endParaRPr lang="en-US" sz="2000" dirty="0">
              <a:solidFill>
                <a:srgbClr val="FF0000"/>
              </a:solidFill>
            </a:endParaRPr>
          </a:p>
        </p:txBody>
      </p:sp>
      <p:sp>
        <p:nvSpPr>
          <p:cNvPr id="13" name="TextBox 12">
            <a:hlinkClick r:id="rId6" action="ppaction://hlinksldjump"/>
            <a:extLst>
              <a:ext uri="{FF2B5EF4-FFF2-40B4-BE49-F238E27FC236}">
                <a16:creationId xmlns:a16="http://schemas.microsoft.com/office/drawing/2014/main" id="{1B621FD6-F72D-4F72-BDC3-1A2FB2638F5A}"/>
              </a:ext>
            </a:extLst>
          </p:cNvPr>
          <p:cNvSpPr txBox="1"/>
          <p:nvPr/>
        </p:nvSpPr>
        <p:spPr>
          <a:xfrm>
            <a:off x="575945" y="4708819"/>
            <a:ext cx="8311432" cy="562708"/>
          </a:xfrm>
          <a:prstGeom prst="rect">
            <a:avLst/>
          </a:prstGeom>
          <a:noFill/>
        </p:spPr>
        <p:txBody>
          <a:bodyPr wrap="square" rtlCol="0">
            <a:spAutoFit/>
          </a:bodyPr>
          <a:lstStyle/>
          <a:p>
            <a:endParaRPr lang="en-US" sz="2000" dirty="0">
              <a:solidFill>
                <a:srgbClr val="FF0000"/>
              </a:solidFill>
            </a:endParaRPr>
          </a:p>
        </p:txBody>
      </p:sp>
      <p:sp>
        <p:nvSpPr>
          <p:cNvPr id="14" name="TextBox 13">
            <a:hlinkClick r:id="rId7" action="ppaction://hlinksldjump"/>
            <a:extLst>
              <a:ext uri="{FF2B5EF4-FFF2-40B4-BE49-F238E27FC236}">
                <a16:creationId xmlns:a16="http://schemas.microsoft.com/office/drawing/2014/main" id="{C8518C02-83AF-47CA-96F1-4D91ECC0E675}"/>
              </a:ext>
            </a:extLst>
          </p:cNvPr>
          <p:cNvSpPr txBox="1"/>
          <p:nvPr/>
        </p:nvSpPr>
        <p:spPr>
          <a:xfrm>
            <a:off x="586614" y="5337783"/>
            <a:ext cx="8311432" cy="562708"/>
          </a:xfrm>
          <a:prstGeom prst="rect">
            <a:avLst/>
          </a:prstGeom>
          <a:noFill/>
        </p:spPr>
        <p:txBody>
          <a:bodyPr wrap="square" rtlCol="0">
            <a:spAutoFit/>
          </a:bodyPr>
          <a:lstStyle/>
          <a:p>
            <a:endParaRPr lang="en-US" sz="2000" dirty="0">
              <a:solidFill>
                <a:srgbClr val="FF0000"/>
              </a:solidFill>
            </a:endParaRPr>
          </a:p>
        </p:txBody>
      </p:sp>
      <p:sp>
        <p:nvSpPr>
          <p:cNvPr id="15" name="Title 1">
            <a:extLst>
              <a:ext uri="{FF2B5EF4-FFF2-40B4-BE49-F238E27FC236}">
                <a16:creationId xmlns:a16="http://schemas.microsoft.com/office/drawing/2014/main" id="{7F2CCC11-98C9-4B89-AC0C-63B7E2C20671}"/>
              </a:ext>
            </a:extLst>
          </p:cNvPr>
          <p:cNvSpPr txBox="1">
            <a:spLocks/>
          </p:cNvSpPr>
          <p:nvPr/>
        </p:nvSpPr>
        <p:spPr bwMode="auto">
          <a:xfrm>
            <a:off x="512763" y="6395494"/>
            <a:ext cx="8415337" cy="369332"/>
          </a:xfrm>
          <a:prstGeom prst="rect">
            <a:avLst/>
          </a:prstGeom>
          <a:noFill/>
          <a:ln w="9525">
            <a:noFill/>
            <a:miter lim="800000"/>
            <a:headEnd/>
            <a:tailEnd/>
          </a:ln>
        </p:spPr>
        <p:txBody>
          <a:bodyPr wrap="square" anchor="b">
            <a:spAutoFit/>
          </a:bodyPr>
          <a:lstStyle/>
          <a:p>
            <a:pPr algn="l" fontAlgn="auto">
              <a:spcBef>
                <a:spcPts val="0"/>
              </a:spcBef>
              <a:spcAft>
                <a:spcPts val="0"/>
              </a:spcAft>
              <a:defRPr/>
            </a:pPr>
            <a:r>
              <a:rPr lang="en-US" sz="900" dirty="0"/>
              <a:t>Slides developed as a post-congress resource and may deviate from Amgen style guidelines</a:t>
            </a:r>
          </a:p>
          <a:p>
            <a:pPr algn="l" fontAlgn="auto">
              <a:spcBef>
                <a:spcPts val="0"/>
              </a:spcBef>
              <a:spcAft>
                <a:spcPts val="0"/>
              </a:spcAft>
              <a:defRPr/>
            </a:pPr>
            <a:r>
              <a:rPr lang="en-US" sz="900" b="1" dirty="0">
                <a:solidFill>
                  <a:srgbClr val="000000"/>
                </a:solidFill>
              </a:rPr>
              <a:t>SC-EU-ROMIPLOSTI-00515</a:t>
            </a:r>
          </a:p>
        </p:txBody>
      </p:sp>
      <p:sp>
        <p:nvSpPr>
          <p:cNvPr id="6" name="TextBox 5">
            <a:extLst>
              <a:ext uri="{FF2B5EF4-FFF2-40B4-BE49-F238E27FC236}">
                <a16:creationId xmlns:a16="http://schemas.microsoft.com/office/drawing/2014/main" id="{3189A8BB-E1CC-4C37-BEFD-C9734C538741}"/>
              </a:ext>
            </a:extLst>
          </p:cNvPr>
          <p:cNvSpPr txBox="1"/>
          <p:nvPr/>
        </p:nvSpPr>
        <p:spPr>
          <a:xfrm>
            <a:off x="5822102" y="6379884"/>
            <a:ext cx="3198311" cy="507831"/>
          </a:xfrm>
          <a:prstGeom prst="rect">
            <a:avLst/>
          </a:prstGeom>
          <a:noFill/>
        </p:spPr>
        <p:txBody>
          <a:bodyPr wrap="none" rtlCol="0">
            <a:spAutoFit/>
          </a:bodyPr>
          <a:lstStyle/>
          <a:p>
            <a:pPr algn="r"/>
            <a:r>
              <a:rPr lang="en-US" sz="900" dirty="0"/>
              <a:t>Amgen (Europe) GmbH, 6343 </a:t>
            </a:r>
            <a:r>
              <a:rPr lang="en-US" sz="900" dirty="0" err="1"/>
              <a:t>Risch-Rotkreuz</a:t>
            </a:r>
            <a:r>
              <a:rPr lang="en-US" sz="900" dirty="0"/>
              <a:t>, Switzerland</a:t>
            </a:r>
          </a:p>
          <a:p>
            <a:pPr algn="r"/>
            <a:r>
              <a:rPr lang="en-US" sz="900" dirty="0"/>
              <a:t>Date of preparation: June 2019</a:t>
            </a:r>
            <a:br>
              <a:rPr lang="en-US" sz="900" dirty="0"/>
            </a:br>
            <a:r>
              <a:rPr lang="en-US" sz="900" dirty="0"/>
              <a:t>www.amgen.com © 2019 Amgen Inc. All rights reserved </a:t>
            </a:r>
            <a:endParaRPr lang="en-GB" sz="900" dirty="0"/>
          </a:p>
        </p:txBody>
      </p:sp>
    </p:spTree>
    <p:extLst>
      <p:ext uri="{BB962C8B-B14F-4D97-AF65-F5344CB8AC3E}">
        <p14:creationId xmlns:p14="http://schemas.microsoft.com/office/powerpoint/2010/main" val="211573768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rgbClr val="00487E"/>
          </a:solidFill>
        </p:spPr>
        <p:txBody>
          <a:bodyPr wrap="square" lIns="91440" tIns="45720" rIns="91440" bIns="45720" rtlCol="0">
            <a:spAutoFit/>
          </a:bodyPr>
          <a:lstStyle/>
          <a:p>
            <a:pPr fontAlgn="auto">
              <a:spcBef>
                <a:spcPts val="600"/>
              </a:spcBef>
              <a:spcAft>
                <a:spcPts val="0"/>
              </a:spcAft>
              <a:defRPr/>
            </a:pPr>
            <a:r>
              <a:rPr lang="en-US" sz="1100" b="1" dirty="0" err="1">
                <a:solidFill>
                  <a:schemeClr val="bg1"/>
                </a:solidFill>
              </a:rPr>
              <a:t>Kuter</a:t>
            </a:r>
            <a:r>
              <a:rPr lang="en-US" sz="1100" b="1" dirty="0">
                <a:solidFill>
                  <a:schemeClr val="bg1"/>
                </a:solidFill>
              </a:rPr>
              <a:t> DJ, et al. </a:t>
            </a:r>
            <a:r>
              <a:rPr lang="en-US" sz="1100" b="1" dirty="0">
                <a:solidFill>
                  <a:srgbClr val="FFFFFF"/>
                </a:solidFill>
              </a:rPr>
              <a:t>Safety and Efficacy of Self-Administered Romiplostim in Patients with Immune Thrombocytopenia (ITP): Results of an Integrated Analysis of Five Clinical Trials</a:t>
            </a:r>
            <a:endParaRPr lang="en-US" sz="1100" b="1" dirty="0">
              <a:solidFill>
                <a:schemeClr val="bg1"/>
              </a:solidFill>
            </a:endParaRPr>
          </a:p>
        </p:txBody>
      </p:sp>
      <p:sp>
        <p:nvSpPr>
          <p:cNvPr id="6" name="Title 9">
            <a:extLst>
              <a:ext uri="{FF2B5EF4-FFF2-40B4-BE49-F238E27FC236}">
                <a16:creationId xmlns:a16="http://schemas.microsoft.com/office/drawing/2014/main" id="{16BCE608-2455-4561-8D32-26F6AC415BF4}"/>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US" sz="2800" dirty="0"/>
              <a:t>Methods (</a:t>
            </a:r>
            <a:r>
              <a:rPr lang="en-US" sz="2800" i="1" dirty="0"/>
              <a:t>cont.</a:t>
            </a:r>
            <a:r>
              <a:rPr lang="en-US" sz="2800" dirty="0"/>
              <a:t>)</a:t>
            </a:r>
            <a:endParaRPr lang="en-US" sz="2800" kern="0" dirty="0"/>
          </a:p>
        </p:txBody>
      </p:sp>
      <p:sp>
        <p:nvSpPr>
          <p:cNvPr id="10" name="Content Placeholder 9">
            <a:extLst>
              <a:ext uri="{FF2B5EF4-FFF2-40B4-BE49-F238E27FC236}">
                <a16:creationId xmlns:a16="http://schemas.microsoft.com/office/drawing/2014/main" id="{E7146263-09CA-4A08-AC25-902B92D36E90}"/>
              </a:ext>
            </a:extLst>
          </p:cNvPr>
          <p:cNvSpPr>
            <a:spLocks noGrp="1"/>
          </p:cNvSpPr>
          <p:nvPr>
            <p:ph idx="1"/>
          </p:nvPr>
        </p:nvSpPr>
        <p:spPr>
          <a:xfrm>
            <a:off x="512763" y="1462088"/>
            <a:ext cx="8415337" cy="3188289"/>
          </a:xfrm>
        </p:spPr>
        <p:txBody>
          <a:bodyPr/>
          <a:lstStyle/>
          <a:p>
            <a:pPr marL="0" indent="0">
              <a:lnSpc>
                <a:spcPct val="100000"/>
              </a:lnSpc>
              <a:spcBef>
                <a:spcPts val="600"/>
              </a:spcBef>
              <a:buClr>
                <a:srgbClr val="00487E"/>
              </a:buClr>
              <a:buNone/>
            </a:pPr>
            <a:r>
              <a:rPr lang="en-GB" sz="2200" b="1" i="1" dirty="0"/>
              <a:t>Statistical Methods</a:t>
            </a:r>
          </a:p>
          <a:p>
            <a:pPr>
              <a:lnSpc>
                <a:spcPct val="100000"/>
              </a:lnSpc>
              <a:spcBef>
                <a:spcPts val="600"/>
              </a:spcBef>
              <a:buClr>
                <a:srgbClr val="00487E"/>
              </a:buClr>
              <a:buFont typeface="Wingdings" panose="05000000000000000000" pitchFamily="2" charset="2"/>
              <a:buChar char="§"/>
            </a:pPr>
            <a:r>
              <a:rPr lang="en-US" sz="2000" dirty="0"/>
              <a:t>Data were </a:t>
            </a:r>
            <a:r>
              <a:rPr lang="en-US" sz="2000" dirty="0" err="1"/>
              <a:t>analysed</a:t>
            </a:r>
            <a:r>
              <a:rPr lang="en-US" sz="2000" dirty="0"/>
              <a:t> using descriptive statistics with no hypothesis testing. Continuous variables were described by number (n), mean, standard deviation (SD), median, interquartile range (Q1, Q3), minimum and maximum</a:t>
            </a:r>
          </a:p>
          <a:p>
            <a:pPr>
              <a:lnSpc>
                <a:spcPct val="100000"/>
              </a:lnSpc>
              <a:spcBef>
                <a:spcPts val="600"/>
              </a:spcBef>
              <a:buClr>
                <a:srgbClr val="00487E"/>
              </a:buClr>
              <a:buFont typeface="Wingdings" panose="05000000000000000000" pitchFamily="2" charset="2"/>
              <a:buChar char="§"/>
            </a:pPr>
            <a:r>
              <a:rPr lang="en-US" sz="2000" dirty="0"/>
              <a:t>Safety parameters were adjusted for differences in romiplostim treatment duration in the SA and HCP groups (duration-adjusted event rates calculated as: </a:t>
            </a:r>
            <a:br>
              <a:rPr lang="en-US" sz="2000" dirty="0"/>
            </a:br>
            <a:r>
              <a:rPr lang="en-US" sz="2000" dirty="0"/>
              <a:t>[Total number of events/Total duration in patient-years] x 100)</a:t>
            </a:r>
          </a:p>
        </p:txBody>
      </p:sp>
      <p:pic>
        <p:nvPicPr>
          <p:cNvPr id="8" name="Picture 2" descr="C:\Users\mmiglins\Desktop\House.png">
            <a:hlinkClick r:id="rId3" action="ppaction://hlinksldjump"/>
            <a:extLst>
              <a:ext uri="{FF2B5EF4-FFF2-40B4-BE49-F238E27FC236}">
                <a16:creationId xmlns:a16="http://schemas.microsoft.com/office/drawing/2014/main" id="{13C561BB-3772-4789-9713-B256012680D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879FCD66-9428-4766-B38A-EA875A04A20B}"/>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buClrTx/>
            </a:pPr>
            <a:r>
              <a:rPr lang="en-US" sz="900" dirty="0"/>
              <a:t>HCP, healthcare provider; SA, self-administration</a:t>
            </a:r>
          </a:p>
        </p:txBody>
      </p:sp>
    </p:spTree>
    <p:extLst>
      <p:ext uri="{BB962C8B-B14F-4D97-AF65-F5344CB8AC3E}">
        <p14:creationId xmlns:p14="http://schemas.microsoft.com/office/powerpoint/2010/main" val="351576204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rgbClr val="00487E"/>
          </a:solidFill>
        </p:spPr>
        <p:txBody>
          <a:bodyPr wrap="square" lIns="91440" tIns="45720" rIns="91440" bIns="45720" rtlCol="0">
            <a:spAutoFit/>
          </a:bodyPr>
          <a:lstStyle/>
          <a:p>
            <a:pPr fontAlgn="auto">
              <a:spcBef>
                <a:spcPts val="600"/>
              </a:spcBef>
              <a:spcAft>
                <a:spcPts val="0"/>
              </a:spcAft>
              <a:defRPr/>
            </a:pPr>
            <a:r>
              <a:rPr lang="en-US" sz="1100" b="1" dirty="0" err="1">
                <a:solidFill>
                  <a:schemeClr val="bg1"/>
                </a:solidFill>
              </a:rPr>
              <a:t>Kuter</a:t>
            </a:r>
            <a:r>
              <a:rPr lang="en-US" sz="1100" b="1" dirty="0">
                <a:solidFill>
                  <a:schemeClr val="bg1"/>
                </a:solidFill>
              </a:rPr>
              <a:t> DJ, et al. </a:t>
            </a:r>
            <a:r>
              <a:rPr lang="en-US" sz="1100" b="1" dirty="0">
                <a:solidFill>
                  <a:srgbClr val="FFFFFF"/>
                </a:solidFill>
              </a:rPr>
              <a:t>Safety and Efficacy of Self-Administered Romiplostim in Patients with Immune Thrombocytopenia (ITP): Results of an Integrated Analysis of Five Clinical Trials</a:t>
            </a:r>
            <a:endParaRPr lang="en-US" sz="1100" b="1" dirty="0">
              <a:solidFill>
                <a:schemeClr val="bg1"/>
              </a:solidFill>
            </a:endParaRPr>
          </a:p>
        </p:txBody>
      </p:sp>
      <p:sp>
        <p:nvSpPr>
          <p:cNvPr id="8" name="Title 9">
            <a:extLst>
              <a:ext uri="{FF2B5EF4-FFF2-40B4-BE49-F238E27FC236}">
                <a16:creationId xmlns:a16="http://schemas.microsoft.com/office/drawing/2014/main" id="{25166255-EA6C-438B-A631-9E66B511575D}"/>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US" sz="2800" dirty="0"/>
              <a:t>Results</a:t>
            </a:r>
            <a:endParaRPr lang="en-US" sz="2800" kern="0" dirty="0"/>
          </a:p>
        </p:txBody>
      </p:sp>
      <p:sp>
        <p:nvSpPr>
          <p:cNvPr id="9" name="Content Placeholder 8">
            <a:extLst>
              <a:ext uri="{FF2B5EF4-FFF2-40B4-BE49-F238E27FC236}">
                <a16:creationId xmlns:a16="http://schemas.microsoft.com/office/drawing/2014/main" id="{287468B5-2F3A-4B18-9D5F-D99027CCC3A8}"/>
              </a:ext>
            </a:extLst>
          </p:cNvPr>
          <p:cNvSpPr>
            <a:spLocks noGrp="1"/>
          </p:cNvSpPr>
          <p:nvPr>
            <p:ph idx="1"/>
          </p:nvPr>
        </p:nvSpPr>
        <p:spPr>
          <a:xfrm>
            <a:off x="512763" y="1462088"/>
            <a:ext cx="8415337" cy="2657066"/>
          </a:xfrm>
        </p:spPr>
        <p:txBody>
          <a:bodyPr/>
          <a:lstStyle/>
          <a:p>
            <a:pPr marL="0" indent="0">
              <a:lnSpc>
                <a:spcPct val="100000"/>
              </a:lnSpc>
              <a:spcBef>
                <a:spcPts val="600"/>
              </a:spcBef>
              <a:buClr>
                <a:srgbClr val="00487E"/>
              </a:buClr>
              <a:buNone/>
            </a:pPr>
            <a:r>
              <a:rPr lang="en-GB" sz="2200" b="1" i="1" dirty="0"/>
              <a:t>Baseline Demographics and Patient Characteristics</a:t>
            </a:r>
          </a:p>
          <a:p>
            <a:pPr>
              <a:lnSpc>
                <a:spcPct val="100000"/>
              </a:lnSpc>
              <a:spcBef>
                <a:spcPts val="600"/>
              </a:spcBef>
              <a:buClr>
                <a:srgbClr val="00487E"/>
              </a:buClr>
              <a:buFont typeface="Wingdings" panose="05000000000000000000" pitchFamily="2" charset="2"/>
              <a:buChar char="§"/>
            </a:pPr>
            <a:r>
              <a:rPr lang="en-US" sz="2000" dirty="0"/>
              <a:t>The analysis set comprised 621 patients in the SA group and 133 in the HCP group</a:t>
            </a:r>
          </a:p>
          <a:p>
            <a:pPr>
              <a:lnSpc>
                <a:spcPct val="100000"/>
              </a:lnSpc>
              <a:spcBef>
                <a:spcPts val="600"/>
              </a:spcBef>
              <a:buClr>
                <a:srgbClr val="00487E"/>
              </a:buClr>
              <a:buFont typeface="Wingdings" panose="05000000000000000000" pitchFamily="2" charset="2"/>
              <a:buChar char="§"/>
            </a:pPr>
            <a:r>
              <a:rPr lang="en-US" sz="2000" dirty="0"/>
              <a:t>Table 2 shows baseline demographics and patient characteristics. In the SA versus HCP group at baseline, age was slightly lower, time since primary ITP diagnosis was slightly higher, platelet count was comparable, and fewer patients had undergone splenectomy</a:t>
            </a:r>
            <a:endParaRPr lang="en-US" sz="1900" dirty="0"/>
          </a:p>
        </p:txBody>
      </p:sp>
      <p:pic>
        <p:nvPicPr>
          <p:cNvPr id="6" name="Picture 2" descr="C:\Users\mmiglins\Desktop\House.png">
            <a:hlinkClick r:id="rId3" action="ppaction://hlinksldjump"/>
            <a:extLst>
              <a:ext uri="{FF2B5EF4-FFF2-40B4-BE49-F238E27FC236}">
                <a16:creationId xmlns:a16="http://schemas.microsoft.com/office/drawing/2014/main" id="{6B7E369F-109A-4D31-9301-7A8CC9B3F95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97E8E1C8-9F24-4678-A187-697924FA84F1}"/>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buClrTx/>
            </a:pPr>
            <a:r>
              <a:rPr lang="en-US" sz="900" dirty="0"/>
              <a:t>HCP, healthcare provider; ITP,  immune thrombocytopenia; SA, self-administration</a:t>
            </a:r>
          </a:p>
        </p:txBody>
      </p:sp>
    </p:spTree>
    <p:extLst>
      <p:ext uri="{BB962C8B-B14F-4D97-AF65-F5344CB8AC3E}">
        <p14:creationId xmlns:p14="http://schemas.microsoft.com/office/powerpoint/2010/main" val="212339411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rgbClr val="00487E"/>
          </a:solidFill>
        </p:spPr>
        <p:txBody>
          <a:bodyPr wrap="square" lIns="91440" tIns="45720" rIns="91440" bIns="45720" rtlCol="0">
            <a:spAutoFit/>
          </a:bodyPr>
          <a:lstStyle/>
          <a:p>
            <a:pPr fontAlgn="auto">
              <a:spcBef>
                <a:spcPts val="600"/>
              </a:spcBef>
              <a:spcAft>
                <a:spcPts val="0"/>
              </a:spcAft>
              <a:defRPr/>
            </a:pPr>
            <a:r>
              <a:rPr lang="en-US" sz="1100" b="1" dirty="0" err="1">
                <a:solidFill>
                  <a:schemeClr val="bg1"/>
                </a:solidFill>
              </a:rPr>
              <a:t>Kuter</a:t>
            </a:r>
            <a:r>
              <a:rPr lang="en-US" sz="1100" b="1" dirty="0">
                <a:solidFill>
                  <a:schemeClr val="bg1"/>
                </a:solidFill>
              </a:rPr>
              <a:t> DJ, et al. </a:t>
            </a:r>
            <a:r>
              <a:rPr lang="en-US" sz="1100" b="1" dirty="0">
                <a:solidFill>
                  <a:srgbClr val="FFFFFF"/>
                </a:solidFill>
              </a:rPr>
              <a:t>Safety and Efficacy of Self-Administered Romiplostim in Patients with Immune Thrombocytopenia (ITP): Results of an Integrated Analysis of Five Clinical Trials</a:t>
            </a:r>
            <a:endParaRPr lang="en-US" sz="1100" b="1" dirty="0">
              <a:solidFill>
                <a:schemeClr val="bg1"/>
              </a:solidFill>
            </a:endParaRPr>
          </a:p>
        </p:txBody>
      </p:sp>
      <p:pic>
        <p:nvPicPr>
          <p:cNvPr id="6" name="Picture 5">
            <a:extLst>
              <a:ext uri="{FF2B5EF4-FFF2-40B4-BE49-F238E27FC236}">
                <a16:creationId xmlns:a16="http://schemas.microsoft.com/office/drawing/2014/main" id="{F0A71D39-8F3F-4D1F-A704-92D4AF04AB7B}"/>
              </a:ext>
            </a:extLst>
          </p:cNvPr>
          <p:cNvPicPr>
            <a:picLocks noChangeAspect="1"/>
          </p:cNvPicPr>
          <p:nvPr/>
        </p:nvPicPr>
        <p:blipFill>
          <a:blip r:embed="rId3"/>
          <a:stretch>
            <a:fillRect/>
          </a:stretch>
        </p:blipFill>
        <p:spPr>
          <a:xfrm>
            <a:off x="852325" y="1911494"/>
            <a:ext cx="7439350" cy="4417829"/>
          </a:xfrm>
          <a:prstGeom prst="rect">
            <a:avLst/>
          </a:prstGeom>
        </p:spPr>
      </p:pic>
      <p:sp>
        <p:nvSpPr>
          <p:cNvPr id="10" name="Title 9">
            <a:extLst>
              <a:ext uri="{FF2B5EF4-FFF2-40B4-BE49-F238E27FC236}">
                <a16:creationId xmlns:a16="http://schemas.microsoft.com/office/drawing/2014/main" id="{F4833F0A-326A-4EE1-BFF2-5FD376E5D7BA}"/>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US" sz="2800" dirty="0"/>
              <a:t>Results </a:t>
            </a:r>
            <a:r>
              <a:rPr lang="en-US" sz="2800" kern="0" dirty="0"/>
              <a:t>(</a:t>
            </a:r>
            <a:r>
              <a:rPr lang="en-US" sz="2800" i="1" kern="0" dirty="0"/>
              <a:t>cont.</a:t>
            </a:r>
            <a:r>
              <a:rPr lang="en-US" sz="2800" kern="0" dirty="0"/>
              <a:t>)</a:t>
            </a:r>
            <a:endParaRPr lang="en-US" sz="2400" kern="0" dirty="0"/>
          </a:p>
        </p:txBody>
      </p:sp>
      <p:sp>
        <p:nvSpPr>
          <p:cNvPr id="12" name="Content Placeholder 4">
            <a:extLst>
              <a:ext uri="{FF2B5EF4-FFF2-40B4-BE49-F238E27FC236}">
                <a16:creationId xmlns:a16="http://schemas.microsoft.com/office/drawing/2014/main" id="{686E98F7-E77D-489A-A442-33C037BC6F6B}"/>
              </a:ext>
            </a:extLst>
          </p:cNvPr>
          <p:cNvSpPr txBox="1">
            <a:spLocks/>
          </p:cNvSpPr>
          <p:nvPr/>
        </p:nvSpPr>
        <p:spPr bwMode="gray">
          <a:xfrm>
            <a:off x="512763" y="1462087"/>
            <a:ext cx="8415337" cy="43088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0" fontAlgn="base" hangingPunct="0">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a:lnSpc>
                <a:spcPct val="100000"/>
              </a:lnSpc>
              <a:spcBef>
                <a:spcPts val="1200"/>
              </a:spcBef>
              <a:buNone/>
            </a:pPr>
            <a:r>
              <a:rPr lang="en-US" sz="2200" b="1" kern="0" dirty="0"/>
              <a:t>Table 2. Demographic and Baseline Characteristics</a:t>
            </a:r>
          </a:p>
        </p:txBody>
      </p:sp>
      <p:sp>
        <p:nvSpPr>
          <p:cNvPr id="8" name="Title 1">
            <a:extLst>
              <a:ext uri="{FF2B5EF4-FFF2-40B4-BE49-F238E27FC236}">
                <a16:creationId xmlns:a16="http://schemas.microsoft.com/office/drawing/2014/main" id="{A9BBEAFB-BF87-4BC4-8D1E-5E661B0AC8F5}"/>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buClrTx/>
            </a:pPr>
            <a:r>
              <a:rPr lang="en-US" sz="900" dirty="0"/>
              <a:t>HCP, healthcare provider; IQR, interquartile range; ITP,  immune thrombocytopenia; SA, self-administration</a:t>
            </a:r>
          </a:p>
        </p:txBody>
      </p:sp>
      <p:pic>
        <p:nvPicPr>
          <p:cNvPr id="13" name="Picture 2" descr="C:\Users\mmiglins\Desktop\House.png">
            <a:hlinkClick r:id="rId4" action="ppaction://hlinksldjump"/>
            <a:extLst>
              <a:ext uri="{FF2B5EF4-FFF2-40B4-BE49-F238E27FC236}">
                <a16:creationId xmlns:a16="http://schemas.microsoft.com/office/drawing/2014/main" id="{AF4AC701-2A9A-4215-A958-104AC6A28B3A}"/>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69043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rgbClr val="00487E"/>
          </a:solidFill>
        </p:spPr>
        <p:txBody>
          <a:bodyPr wrap="square" lIns="91440" tIns="45720" rIns="91440" bIns="45720" rtlCol="0">
            <a:spAutoFit/>
          </a:bodyPr>
          <a:lstStyle/>
          <a:p>
            <a:pPr fontAlgn="auto">
              <a:spcBef>
                <a:spcPts val="600"/>
              </a:spcBef>
              <a:spcAft>
                <a:spcPts val="0"/>
              </a:spcAft>
              <a:defRPr/>
            </a:pPr>
            <a:r>
              <a:rPr lang="en-US" sz="1100" b="1" dirty="0" err="1">
                <a:solidFill>
                  <a:schemeClr val="bg1"/>
                </a:solidFill>
              </a:rPr>
              <a:t>Kuter</a:t>
            </a:r>
            <a:r>
              <a:rPr lang="en-US" sz="1100" b="1" dirty="0">
                <a:solidFill>
                  <a:schemeClr val="bg1"/>
                </a:solidFill>
              </a:rPr>
              <a:t> DJ, et al. </a:t>
            </a:r>
            <a:r>
              <a:rPr lang="en-US" sz="1100" b="1" dirty="0">
                <a:solidFill>
                  <a:srgbClr val="FFFFFF"/>
                </a:solidFill>
              </a:rPr>
              <a:t>Safety and Efficacy of Self-Administered Romiplostim in Patients with Immune Thrombocytopenia (ITP): Results of an Integrated Analysis of Five Clinical Trials</a:t>
            </a:r>
            <a:endParaRPr lang="en-US" sz="1100" b="1" dirty="0">
              <a:solidFill>
                <a:schemeClr val="bg1"/>
              </a:solidFill>
            </a:endParaRPr>
          </a:p>
        </p:txBody>
      </p:sp>
      <p:sp>
        <p:nvSpPr>
          <p:cNvPr id="8" name="Title 9">
            <a:extLst>
              <a:ext uri="{FF2B5EF4-FFF2-40B4-BE49-F238E27FC236}">
                <a16:creationId xmlns:a16="http://schemas.microsoft.com/office/drawing/2014/main" id="{1DE26FD7-EF20-49CF-A799-2DD8F2F9A39D}"/>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US" sz="2800" dirty="0"/>
              <a:t>Results (</a:t>
            </a:r>
            <a:r>
              <a:rPr lang="en-US" sz="2800" i="1" dirty="0"/>
              <a:t>cont.</a:t>
            </a:r>
            <a:r>
              <a:rPr lang="en-US" sz="2800" dirty="0"/>
              <a:t>)</a:t>
            </a:r>
            <a:endParaRPr lang="en-US" sz="2800" kern="0" dirty="0"/>
          </a:p>
        </p:txBody>
      </p:sp>
      <p:sp>
        <p:nvSpPr>
          <p:cNvPr id="9" name="Content Placeholder 8">
            <a:extLst>
              <a:ext uri="{FF2B5EF4-FFF2-40B4-BE49-F238E27FC236}">
                <a16:creationId xmlns:a16="http://schemas.microsoft.com/office/drawing/2014/main" id="{1FDF0719-0678-49D7-8157-C4A5B987FF0A}"/>
              </a:ext>
            </a:extLst>
          </p:cNvPr>
          <p:cNvSpPr>
            <a:spLocks noGrp="1"/>
          </p:cNvSpPr>
          <p:nvPr>
            <p:ph idx="1"/>
          </p:nvPr>
        </p:nvSpPr>
        <p:spPr>
          <a:xfrm>
            <a:off x="512763" y="1462088"/>
            <a:ext cx="8415337" cy="4481512"/>
          </a:xfrm>
        </p:spPr>
        <p:txBody>
          <a:bodyPr/>
          <a:lstStyle/>
          <a:p>
            <a:pPr marL="0" indent="0">
              <a:lnSpc>
                <a:spcPct val="100000"/>
              </a:lnSpc>
              <a:spcBef>
                <a:spcPts val="600"/>
              </a:spcBef>
              <a:buClr>
                <a:srgbClr val="00487E"/>
              </a:buClr>
              <a:buNone/>
            </a:pPr>
            <a:r>
              <a:rPr lang="en-GB" sz="2200" b="1" i="1" dirty="0"/>
              <a:t>Dose Adjustment</a:t>
            </a:r>
          </a:p>
          <a:p>
            <a:pPr>
              <a:lnSpc>
                <a:spcPct val="100000"/>
              </a:lnSpc>
              <a:spcBef>
                <a:spcPts val="600"/>
              </a:spcBef>
              <a:buClr>
                <a:srgbClr val="00487E"/>
              </a:buClr>
              <a:buFont typeface="Wingdings" panose="05000000000000000000" pitchFamily="2" charset="2"/>
              <a:buChar char="§"/>
            </a:pPr>
            <a:r>
              <a:rPr lang="en-US" sz="2000" dirty="0"/>
              <a:t>Dose adjustment within 8 weeks of the index date was required by 20% (n = 27) of patients in the HCP group and 0.2% (n = 1) of the SA group. Dose adjustment within 6 months of the index date was required by 47% (n = 63) of the HCP group and 24% (n = 149) of the SA group</a:t>
            </a:r>
          </a:p>
          <a:p>
            <a:pPr>
              <a:lnSpc>
                <a:spcPct val="100000"/>
              </a:lnSpc>
              <a:spcBef>
                <a:spcPts val="600"/>
              </a:spcBef>
              <a:buClr>
                <a:srgbClr val="00487E"/>
              </a:buClr>
              <a:buFont typeface="Wingdings" panose="05000000000000000000" pitchFamily="2" charset="2"/>
              <a:buChar char="§"/>
            </a:pPr>
            <a:r>
              <a:rPr lang="en-US" sz="2000" dirty="0"/>
              <a:t>Duration-adjusted dose adjustment rates during Weeks –4 to –1 </a:t>
            </a:r>
            <a:br>
              <a:rPr lang="en-US" sz="2000" dirty="0"/>
            </a:br>
            <a:r>
              <a:rPr lang="en-US" sz="2000" dirty="0"/>
              <a:t>(i.e., prior to the index date) were 1.13 in the SA group vs 0.72 in the HCP group and from Week 1 to the end of treatment (EOT) were </a:t>
            </a:r>
            <a:br>
              <a:rPr lang="en-US" sz="2000" dirty="0"/>
            </a:br>
            <a:r>
              <a:rPr lang="en-US" sz="2000" dirty="0"/>
              <a:t>1.24 vs 1.60, respectively</a:t>
            </a:r>
          </a:p>
          <a:p>
            <a:pPr marL="0" indent="0">
              <a:lnSpc>
                <a:spcPct val="100000"/>
              </a:lnSpc>
              <a:spcBef>
                <a:spcPts val="1200"/>
              </a:spcBef>
              <a:buClr>
                <a:srgbClr val="00487E"/>
              </a:buClr>
              <a:buNone/>
            </a:pPr>
            <a:r>
              <a:rPr lang="en-GB" sz="2200" b="1" i="1" dirty="0"/>
              <a:t>Exposure</a:t>
            </a:r>
          </a:p>
          <a:p>
            <a:pPr>
              <a:lnSpc>
                <a:spcPct val="100000"/>
              </a:lnSpc>
              <a:spcBef>
                <a:spcPts val="600"/>
              </a:spcBef>
              <a:buClr>
                <a:srgbClr val="00487E"/>
              </a:buClr>
              <a:buFont typeface="Wingdings" panose="05000000000000000000" pitchFamily="2" charset="2"/>
              <a:buChar char="§"/>
            </a:pPr>
            <a:r>
              <a:rPr lang="en-US" sz="2000" dirty="0"/>
              <a:t>The SA group had greater exposure to romiplostim compared to the HCP group (Table 3)</a:t>
            </a:r>
          </a:p>
          <a:p>
            <a:pPr marL="0" indent="0">
              <a:lnSpc>
                <a:spcPct val="100000"/>
              </a:lnSpc>
              <a:spcBef>
                <a:spcPts val="600"/>
              </a:spcBef>
              <a:buClr>
                <a:srgbClr val="00487E"/>
              </a:buClr>
              <a:buNone/>
            </a:pPr>
            <a:endParaRPr lang="en-GB" sz="2000" b="1" i="1" dirty="0"/>
          </a:p>
          <a:p>
            <a:pPr>
              <a:lnSpc>
                <a:spcPct val="100000"/>
              </a:lnSpc>
              <a:spcBef>
                <a:spcPts val="600"/>
              </a:spcBef>
              <a:buClr>
                <a:srgbClr val="00487E"/>
              </a:buClr>
              <a:buFont typeface="Wingdings" panose="05000000000000000000" pitchFamily="2" charset="2"/>
              <a:buChar char="§"/>
            </a:pPr>
            <a:endParaRPr lang="en-US" sz="2000" dirty="0"/>
          </a:p>
          <a:p>
            <a:pPr>
              <a:lnSpc>
                <a:spcPct val="100000"/>
              </a:lnSpc>
              <a:spcBef>
                <a:spcPts val="600"/>
              </a:spcBef>
              <a:buClr>
                <a:srgbClr val="00487E"/>
              </a:buClr>
              <a:buFont typeface="Wingdings" panose="05000000000000000000" pitchFamily="2" charset="2"/>
              <a:buChar char="§"/>
            </a:pPr>
            <a:endParaRPr lang="en-US" sz="2000" dirty="0"/>
          </a:p>
          <a:p>
            <a:pPr marL="0" indent="0">
              <a:lnSpc>
                <a:spcPct val="100000"/>
              </a:lnSpc>
              <a:spcBef>
                <a:spcPts val="600"/>
              </a:spcBef>
              <a:buClr>
                <a:srgbClr val="00487E"/>
              </a:buClr>
              <a:buNone/>
            </a:pPr>
            <a:endParaRPr lang="en-US" b="1" i="1" dirty="0"/>
          </a:p>
          <a:p>
            <a:pPr marL="0" indent="0">
              <a:lnSpc>
                <a:spcPct val="100000"/>
              </a:lnSpc>
              <a:spcBef>
                <a:spcPts val="600"/>
              </a:spcBef>
              <a:buClr>
                <a:srgbClr val="00487E"/>
              </a:buClr>
              <a:buNone/>
            </a:pPr>
            <a:endParaRPr lang="en-US" b="1" i="1" dirty="0"/>
          </a:p>
          <a:p>
            <a:pPr>
              <a:lnSpc>
                <a:spcPct val="100000"/>
              </a:lnSpc>
              <a:spcBef>
                <a:spcPts val="600"/>
              </a:spcBef>
              <a:buClr>
                <a:srgbClr val="00487E"/>
              </a:buClr>
            </a:pPr>
            <a:endParaRPr lang="en-US" sz="2000" dirty="0"/>
          </a:p>
        </p:txBody>
      </p:sp>
      <p:pic>
        <p:nvPicPr>
          <p:cNvPr id="6" name="Picture 2" descr="C:\Users\mmiglins\Desktop\House.png">
            <a:hlinkClick r:id="rId3" action="ppaction://hlinksldjump"/>
            <a:extLst>
              <a:ext uri="{FF2B5EF4-FFF2-40B4-BE49-F238E27FC236}">
                <a16:creationId xmlns:a16="http://schemas.microsoft.com/office/drawing/2014/main" id="{00F4F394-523A-4DA7-8E9D-3A549AA2510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8FAA713B-9530-4761-8748-01870804E91B}"/>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buClrTx/>
            </a:pPr>
            <a:r>
              <a:rPr lang="en-US" sz="900" dirty="0"/>
              <a:t>HCP, healthcare provider; ITP,  immune thrombocytopenia; SA, self-administration</a:t>
            </a:r>
          </a:p>
        </p:txBody>
      </p:sp>
    </p:spTree>
    <p:extLst>
      <p:ext uri="{BB962C8B-B14F-4D97-AF65-F5344CB8AC3E}">
        <p14:creationId xmlns:p14="http://schemas.microsoft.com/office/powerpoint/2010/main" val="318360415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rgbClr val="00487E"/>
          </a:solidFill>
        </p:spPr>
        <p:txBody>
          <a:bodyPr wrap="square" lIns="91440" tIns="45720" rIns="91440" bIns="45720" rtlCol="0">
            <a:spAutoFit/>
          </a:bodyPr>
          <a:lstStyle/>
          <a:p>
            <a:pPr fontAlgn="auto">
              <a:spcBef>
                <a:spcPts val="600"/>
              </a:spcBef>
              <a:spcAft>
                <a:spcPts val="0"/>
              </a:spcAft>
              <a:defRPr/>
            </a:pPr>
            <a:r>
              <a:rPr lang="en-US" sz="1100" b="1" dirty="0" err="1">
                <a:solidFill>
                  <a:schemeClr val="bg1"/>
                </a:solidFill>
              </a:rPr>
              <a:t>Kuter</a:t>
            </a:r>
            <a:r>
              <a:rPr lang="en-US" sz="1100" b="1" dirty="0">
                <a:solidFill>
                  <a:schemeClr val="bg1"/>
                </a:solidFill>
              </a:rPr>
              <a:t> DJ, et al. </a:t>
            </a:r>
            <a:r>
              <a:rPr lang="en-US" sz="1100" b="1" dirty="0">
                <a:solidFill>
                  <a:srgbClr val="FFFFFF"/>
                </a:solidFill>
              </a:rPr>
              <a:t>Safety and Efficacy of Self-Administered Romiplostim in Patients with Immune Thrombocytopenia (ITP): Results of an Integrated Analysis of Five Clinical Trials</a:t>
            </a:r>
            <a:endParaRPr lang="en-US" sz="1100" b="1" dirty="0">
              <a:solidFill>
                <a:schemeClr val="bg1"/>
              </a:solidFill>
            </a:endParaRPr>
          </a:p>
        </p:txBody>
      </p:sp>
      <p:pic>
        <p:nvPicPr>
          <p:cNvPr id="4" name="Picture 3">
            <a:extLst>
              <a:ext uri="{FF2B5EF4-FFF2-40B4-BE49-F238E27FC236}">
                <a16:creationId xmlns:a16="http://schemas.microsoft.com/office/drawing/2014/main" id="{730F77E7-5490-4E9D-B4BB-967617059989}"/>
              </a:ext>
            </a:extLst>
          </p:cNvPr>
          <p:cNvPicPr>
            <a:picLocks noChangeAspect="1"/>
          </p:cNvPicPr>
          <p:nvPr/>
        </p:nvPicPr>
        <p:blipFill>
          <a:blip r:embed="rId3"/>
          <a:stretch>
            <a:fillRect/>
          </a:stretch>
        </p:blipFill>
        <p:spPr>
          <a:xfrm>
            <a:off x="583406" y="1974243"/>
            <a:ext cx="8005325" cy="3234103"/>
          </a:xfrm>
          <a:prstGeom prst="rect">
            <a:avLst/>
          </a:prstGeom>
        </p:spPr>
      </p:pic>
      <p:sp>
        <p:nvSpPr>
          <p:cNvPr id="10" name="Title 9">
            <a:extLst>
              <a:ext uri="{FF2B5EF4-FFF2-40B4-BE49-F238E27FC236}">
                <a16:creationId xmlns:a16="http://schemas.microsoft.com/office/drawing/2014/main" id="{9194DB15-5B9E-4386-8DEC-DC352BA1EF81}"/>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US" sz="2800" dirty="0"/>
              <a:t>Results </a:t>
            </a:r>
            <a:r>
              <a:rPr lang="en-US" sz="2800" kern="0" dirty="0"/>
              <a:t>(</a:t>
            </a:r>
            <a:r>
              <a:rPr lang="en-US" sz="2800" i="1" kern="0" dirty="0"/>
              <a:t>cont.</a:t>
            </a:r>
            <a:r>
              <a:rPr lang="en-US" sz="2800" kern="0" dirty="0"/>
              <a:t>)</a:t>
            </a:r>
          </a:p>
        </p:txBody>
      </p:sp>
      <p:sp>
        <p:nvSpPr>
          <p:cNvPr id="12" name="Content Placeholder 4">
            <a:extLst>
              <a:ext uri="{FF2B5EF4-FFF2-40B4-BE49-F238E27FC236}">
                <a16:creationId xmlns:a16="http://schemas.microsoft.com/office/drawing/2014/main" id="{3D6B9AEA-93E5-4817-B794-40875DDD8427}"/>
              </a:ext>
            </a:extLst>
          </p:cNvPr>
          <p:cNvSpPr txBox="1">
            <a:spLocks/>
          </p:cNvSpPr>
          <p:nvPr/>
        </p:nvSpPr>
        <p:spPr bwMode="gray">
          <a:xfrm>
            <a:off x="512763" y="1462087"/>
            <a:ext cx="8415337" cy="43088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0" fontAlgn="base" hangingPunct="0">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a:lnSpc>
                <a:spcPct val="100000"/>
              </a:lnSpc>
              <a:spcBef>
                <a:spcPts val="1200"/>
              </a:spcBef>
              <a:buNone/>
            </a:pPr>
            <a:r>
              <a:rPr lang="en-US" sz="2200" b="1" kern="0" dirty="0"/>
              <a:t>Table 3. Romiplostim Exposure</a:t>
            </a:r>
          </a:p>
        </p:txBody>
      </p:sp>
      <p:sp>
        <p:nvSpPr>
          <p:cNvPr id="8" name="Title 1">
            <a:extLst>
              <a:ext uri="{FF2B5EF4-FFF2-40B4-BE49-F238E27FC236}">
                <a16:creationId xmlns:a16="http://schemas.microsoft.com/office/drawing/2014/main" id="{9687B9A3-2184-4F4E-BA72-F481CF8A26F7}"/>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buClrTx/>
            </a:pPr>
            <a:r>
              <a:rPr lang="en-US" sz="900" dirty="0"/>
              <a:t>HCP, healthcare provider; IQR, interquartile range; SA, self-administration</a:t>
            </a:r>
          </a:p>
        </p:txBody>
      </p:sp>
      <p:pic>
        <p:nvPicPr>
          <p:cNvPr id="13" name="Picture 2" descr="C:\Users\mmiglins\Desktop\House.png">
            <a:hlinkClick r:id="rId4" action="ppaction://hlinksldjump"/>
            <a:extLst>
              <a:ext uri="{FF2B5EF4-FFF2-40B4-BE49-F238E27FC236}">
                <a16:creationId xmlns:a16="http://schemas.microsoft.com/office/drawing/2014/main" id="{D8D7F198-0A44-49B7-9B2C-75093E64D35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39351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rgbClr val="00487E"/>
          </a:solidFill>
        </p:spPr>
        <p:txBody>
          <a:bodyPr wrap="square" lIns="91440" tIns="45720" rIns="91440" bIns="45720" rtlCol="0">
            <a:spAutoFit/>
          </a:bodyPr>
          <a:lstStyle/>
          <a:p>
            <a:pPr fontAlgn="auto">
              <a:spcBef>
                <a:spcPts val="600"/>
              </a:spcBef>
              <a:spcAft>
                <a:spcPts val="0"/>
              </a:spcAft>
              <a:defRPr/>
            </a:pPr>
            <a:r>
              <a:rPr lang="en-US" sz="1100" b="1" dirty="0" err="1">
                <a:solidFill>
                  <a:schemeClr val="bg1"/>
                </a:solidFill>
              </a:rPr>
              <a:t>Kuter</a:t>
            </a:r>
            <a:r>
              <a:rPr lang="en-US" sz="1100" b="1" dirty="0">
                <a:solidFill>
                  <a:schemeClr val="bg1"/>
                </a:solidFill>
              </a:rPr>
              <a:t> DJ, et al. </a:t>
            </a:r>
            <a:r>
              <a:rPr lang="en-US" sz="1100" b="1" dirty="0">
                <a:solidFill>
                  <a:srgbClr val="FFFFFF"/>
                </a:solidFill>
              </a:rPr>
              <a:t>Safety and Efficacy of Self-Administered Romiplostim in Patients with Immune Thrombocytopenia (ITP): Results of an Integrated Analysis of Five Clinical Trials</a:t>
            </a:r>
            <a:endParaRPr lang="en-US" sz="1100" b="1" dirty="0">
              <a:solidFill>
                <a:schemeClr val="bg1"/>
              </a:solidFill>
            </a:endParaRPr>
          </a:p>
        </p:txBody>
      </p:sp>
      <p:sp>
        <p:nvSpPr>
          <p:cNvPr id="8" name="Title 9">
            <a:extLst>
              <a:ext uri="{FF2B5EF4-FFF2-40B4-BE49-F238E27FC236}">
                <a16:creationId xmlns:a16="http://schemas.microsoft.com/office/drawing/2014/main" id="{A6A0B684-A152-418B-B294-453EE1237A96}"/>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US" sz="2800" dirty="0"/>
              <a:t>Results (</a:t>
            </a:r>
            <a:r>
              <a:rPr lang="en-US" sz="2800" i="1" dirty="0"/>
              <a:t>cont.</a:t>
            </a:r>
            <a:r>
              <a:rPr lang="en-US" sz="2800" dirty="0"/>
              <a:t>)</a:t>
            </a:r>
            <a:endParaRPr lang="en-US" sz="2800" kern="0" dirty="0"/>
          </a:p>
        </p:txBody>
      </p:sp>
      <p:sp>
        <p:nvSpPr>
          <p:cNvPr id="9" name="Content Placeholder 8">
            <a:extLst>
              <a:ext uri="{FF2B5EF4-FFF2-40B4-BE49-F238E27FC236}">
                <a16:creationId xmlns:a16="http://schemas.microsoft.com/office/drawing/2014/main" id="{51C0ADA3-BBB4-4882-B4D2-8F0646FCA6B7}"/>
              </a:ext>
            </a:extLst>
          </p:cNvPr>
          <p:cNvSpPr>
            <a:spLocks noGrp="1"/>
          </p:cNvSpPr>
          <p:nvPr>
            <p:ph idx="1"/>
          </p:nvPr>
        </p:nvSpPr>
        <p:spPr>
          <a:xfrm>
            <a:off x="512763" y="1462088"/>
            <a:ext cx="8415337" cy="3630417"/>
          </a:xfrm>
        </p:spPr>
        <p:txBody>
          <a:bodyPr/>
          <a:lstStyle/>
          <a:p>
            <a:pPr marL="0" indent="0">
              <a:lnSpc>
                <a:spcPct val="100000"/>
              </a:lnSpc>
              <a:spcBef>
                <a:spcPts val="600"/>
              </a:spcBef>
              <a:buClr>
                <a:srgbClr val="00487E"/>
              </a:buClr>
              <a:buNone/>
            </a:pPr>
            <a:r>
              <a:rPr lang="en-GB" sz="2200" b="1" i="1" dirty="0"/>
              <a:t>Efficacy – Platelet Response</a:t>
            </a:r>
          </a:p>
          <a:p>
            <a:pPr>
              <a:lnSpc>
                <a:spcPct val="100000"/>
              </a:lnSpc>
              <a:spcBef>
                <a:spcPts val="600"/>
              </a:spcBef>
              <a:buClr>
                <a:srgbClr val="00487E"/>
              </a:buClr>
              <a:buFont typeface="Wingdings" panose="05000000000000000000" pitchFamily="2" charset="2"/>
              <a:buChar char="§"/>
            </a:pPr>
            <a:r>
              <a:rPr lang="en-US" sz="2000" dirty="0"/>
              <a:t>During Weeks –4 to –1, 87% (95% exact binomial confidence interval [CI]: 84–89%) of the SA group and all patients in the HCP group (100%; 95% CI: 97–100%) achieved platelet response at least once </a:t>
            </a:r>
          </a:p>
          <a:p>
            <a:pPr>
              <a:lnSpc>
                <a:spcPct val="100000"/>
              </a:lnSpc>
              <a:spcBef>
                <a:spcPts val="600"/>
              </a:spcBef>
              <a:buClr>
                <a:srgbClr val="00487E"/>
              </a:buClr>
              <a:buFont typeface="Wingdings" panose="05000000000000000000" pitchFamily="2" charset="2"/>
              <a:buChar char="§"/>
            </a:pPr>
            <a:r>
              <a:rPr lang="en-US" sz="2000" dirty="0"/>
              <a:t>From Week 1 to EOT, 95% (95% CI: 93–97%) of the SA group and 100% (95% CI: 97–100%) of patients in the HCP group achieved platelet response at least once</a:t>
            </a:r>
          </a:p>
          <a:p>
            <a:pPr>
              <a:lnSpc>
                <a:spcPct val="100000"/>
              </a:lnSpc>
              <a:spcBef>
                <a:spcPts val="600"/>
              </a:spcBef>
              <a:buClr>
                <a:srgbClr val="00487E"/>
              </a:buClr>
              <a:buFont typeface="Wingdings" panose="05000000000000000000" pitchFamily="2" charset="2"/>
              <a:buChar char="§"/>
            </a:pPr>
            <a:r>
              <a:rPr lang="en-US" sz="2000" dirty="0"/>
              <a:t>The proportion of patients with platelet counts above 50 × 10</a:t>
            </a:r>
            <a:r>
              <a:rPr lang="en-US" sz="2000" baseline="30000" dirty="0"/>
              <a:t>9</a:t>
            </a:r>
            <a:r>
              <a:rPr lang="en-US" sz="2000" dirty="0"/>
              <a:t>/L from Week 1 to EOT ranged between 88–92% in the SA group and </a:t>
            </a:r>
            <a:br>
              <a:rPr lang="en-US" sz="2000" dirty="0"/>
            </a:br>
            <a:r>
              <a:rPr lang="en-US" sz="2000" dirty="0"/>
              <a:t>92–100% in the HCP group (Figure 1)</a:t>
            </a:r>
          </a:p>
        </p:txBody>
      </p:sp>
      <p:pic>
        <p:nvPicPr>
          <p:cNvPr id="6" name="Picture 2" descr="C:\Users\mmiglins\Desktop\House.png">
            <a:hlinkClick r:id="rId3" action="ppaction://hlinksldjump"/>
            <a:extLst>
              <a:ext uri="{FF2B5EF4-FFF2-40B4-BE49-F238E27FC236}">
                <a16:creationId xmlns:a16="http://schemas.microsoft.com/office/drawing/2014/main" id="{1C5D5FB0-4F9C-4AF2-A92D-A0828741EB7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DBE54843-19D6-4C91-8E24-30C87004169E}"/>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buClrTx/>
            </a:pPr>
            <a:r>
              <a:rPr lang="en-US" sz="900" dirty="0"/>
              <a:t>EOT, end of treatment; HCP, healthcare provider; ITP,  immune thrombocytopenia; SA, self-administration</a:t>
            </a:r>
          </a:p>
        </p:txBody>
      </p:sp>
    </p:spTree>
    <p:extLst>
      <p:ext uri="{BB962C8B-B14F-4D97-AF65-F5344CB8AC3E}">
        <p14:creationId xmlns:p14="http://schemas.microsoft.com/office/powerpoint/2010/main" val="273012594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rgbClr val="00487E"/>
          </a:solidFill>
        </p:spPr>
        <p:txBody>
          <a:bodyPr wrap="square" lIns="91440" tIns="45720" rIns="91440" bIns="45720" rtlCol="0">
            <a:spAutoFit/>
          </a:bodyPr>
          <a:lstStyle/>
          <a:p>
            <a:pPr fontAlgn="auto">
              <a:spcBef>
                <a:spcPts val="600"/>
              </a:spcBef>
              <a:spcAft>
                <a:spcPts val="0"/>
              </a:spcAft>
              <a:defRPr/>
            </a:pPr>
            <a:r>
              <a:rPr lang="en-US" sz="1100" b="1" dirty="0" err="1">
                <a:solidFill>
                  <a:schemeClr val="bg1"/>
                </a:solidFill>
              </a:rPr>
              <a:t>Kuter</a:t>
            </a:r>
            <a:r>
              <a:rPr lang="en-US" sz="1100" b="1" dirty="0">
                <a:solidFill>
                  <a:schemeClr val="bg1"/>
                </a:solidFill>
              </a:rPr>
              <a:t> DJ, et al. </a:t>
            </a:r>
            <a:r>
              <a:rPr lang="en-US" sz="1100" b="1" dirty="0">
                <a:solidFill>
                  <a:srgbClr val="FFFFFF"/>
                </a:solidFill>
              </a:rPr>
              <a:t>Safety and Efficacy of Self-Administered Romiplostim in Patients with Immune Thrombocytopenia (ITP): Results of an Integrated Analysis of Five Clinical Trials</a:t>
            </a:r>
            <a:endParaRPr lang="en-US" sz="1100" b="1" dirty="0">
              <a:solidFill>
                <a:schemeClr val="bg1"/>
              </a:solidFill>
            </a:endParaRPr>
          </a:p>
        </p:txBody>
      </p:sp>
      <p:pic>
        <p:nvPicPr>
          <p:cNvPr id="5" name="Picture 4">
            <a:extLst>
              <a:ext uri="{FF2B5EF4-FFF2-40B4-BE49-F238E27FC236}">
                <a16:creationId xmlns:a16="http://schemas.microsoft.com/office/drawing/2014/main" id="{A41F4D7B-1AE1-4A50-AF8C-507656811CFE}"/>
              </a:ext>
            </a:extLst>
          </p:cNvPr>
          <p:cNvPicPr>
            <a:picLocks noChangeAspect="1"/>
          </p:cNvPicPr>
          <p:nvPr/>
        </p:nvPicPr>
        <p:blipFill>
          <a:blip r:embed="rId3"/>
          <a:stretch>
            <a:fillRect/>
          </a:stretch>
        </p:blipFill>
        <p:spPr>
          <a:xfrm>
            <a:off x="1329524" y="2487732"/>
            <a:ext cx="6484953" cy="4030647"/>
          </a:xfrm>
          <a:prstGeom prst="rect">
            <a:avLst/>
          </a:prstGeom>
        </p:spPr>
      </p:pic>
      <p:sp>
        <p:nvSpPr>
          <p:cNvPr id="10" name="Title 9">
            <a:extLst>
              <a:ext uri="{FF2B5EF4-FFF2-40B4-BE49-F238E27FC236}">
                <a16:creationId xmlns:a16="http://schemas.microsoft.com/office/drawing/2014/main" id="{35E57788-7956-42B1-AA16-D71B40C09794}"/>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US" sz="2800" dirty="0"/>
              <a:t>Results </a:t>
            </a:r>
            <a:r>
              <a:rPr lang="en-US" sz="2800" kern="0" dirty="0"/>
              <a:t>(</a:t>
            </a:r>
            <a:r>
              <a:rPr lang="en-US" sz="2800" i="1" kern="0" dirty="0"/>
              <a:t>cont.</a:t>
            </a:r>
            <a:r>
              <a:rPr lang="en-US" sz="2800" kern="0" dirty="0"/>
              <a:t>)</a:t>
            </a:r>
          </a:p>
        </p:txBody>
      </p:sp>
      <p:sp>
        <p:nvSpPr>
          <p:cNvPr id="12" name="Content Placeholder 4">
            <a:extLst>
              <a:ext uri="{FF2B5EF4-FFF2-40B4-BE49-F238E27FC236}">
                <a16:creationId xmlns:a16="http://schemas.microsoft.com/office/drawing/2014/main" id="{E413BCD5-88AA-41F7-B741-3B0B92A69FD5}"/>
              </a:ext>
            </a:extLst>
          </p:cNvPr>
          <p:cNvSpPr txBox="1">
            <a:spLocks/>
          </p:cNvSpPr>
          <p:nvPr/>
        </p:nvSpPr>
        <p:spPr bwMode="gray">
          <a:xfrm>
            <a:off x="512763" y="1462087"/>
            <a:ext cx="8415337" cy="10156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0" fontAlgn="base" hangingPunct="0">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a:lnSpc>
                <a:spcPct val="100000"/>
              </a:lnSpc>
              <a:spcBef>
                <a:spcPts val="1200"/>
              </a:spcBef>
              <a:buNone/>
            </a:pPr>
            <a:r>
              <a:rPr lang="en-US" sz="2000" b="1" kern="0" dirty="0"/>
              <a:t>Figure 1. Proportions of Patients with Platelet Counts  ≥ 50 x 10</a:t>
            </a:r>
            <a:r>
              <a:rPr lang="en-US" sz="2000" b="1" kern="0" baseline="30000" dirty="0"/>
              <a:t>9</a:t>
            </a:r>
            <a:r>
              <a:rPr lang="en-US" sz="2000" b="1" kern="0" dirty="0"/>
              <a:t>/L and &lt; 50 x 10</a:t>
            </a:r>
            <a:r>
              <a:rPr lang="en-US" sz="2000" b="1" kern="0" baseline="30000" dirty="0"/>
              <a:t>9</a:t>
            </a:r>
            <a:r>
              <a:rPr lang="en-US" sz="2000" b="1" kern="0" dirty="0"/>
              <a:t>/L Immediately Prior to (Weeks –4 to –1) and from Index Week 1 to EOT</a:t>
            </a:r>
          </a:p>
        </p:txBody>
      </p:sp>
      <p:pic>
        <p:nvPicPr>
          <p:cNvPr id="13" name="Picture 2" descr="C:\Users\mmiglins\Desktop\House.png">
            <a:hlinkClick r:id="rId4" action="ppaction://hlinksldjump"/>
            <a:extLst>
              <a:ext uri="{FF2B5EF4-FFF2-40B4-BE49-F238E27FC236}">
                <a16:creationId xmlns:a16="http://schemas.microsoft.com/office/drawing/2014/main" id="{78DDDECE-D00E-496E-8DC6-7968159FD12A}"/>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42603D2C-1BF7-4D82-AA52-E2BE5235C423}"/>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buClrTx/>
            </a:pPr>
            <a:r>
              <a:rPr lang="en-US" sz="900" dirty="0"/>
              <a:t>EOT, end of treatment; HCP, healthcare provider; SA, self-administration</a:t>
            </a:r>
          </a:p>
        </p:txBody>
      </p:sp>
    </p:spTree>
    <p:extLst>
      <p:ext uri="{BB962C8B-B14F-4D97-AF65-F5344CB8AC3E}">
        <p14:creationId xmlns:p14="http://schemas.microsoft.com/office/powerpoint/2010/main" val="110376654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rgbClr val="00487E"/>
          </a:solidFill>
        </p:spPr>
        <p:txBody>
          <a:bodyPr wrap="square" lIns="91440" tIns="45720" rIns="91440" bIns="45720" rtlCol="0">
            <a:spAutoFit/>
          </a:bodyPr>
          <a:lstStyle/>
          <a:p>
            <a:pPr fontAlgn="auto">
              <a:spcBef>
                <a:spcPts val="600"/>
              </a:spcBef>
              <a:spcAft>
                <a:spcPts val="0"/>
              </a:spcAft>
              <a:defRPr/>
            </a:pPr>
            <a:r>
              <a:rPr lang="en-US" sz="1100" b="1" dirty="0" err="1">
                <a:solidFill>
                  <a:schemeClr val="bg1"/>
                </a:solidFill>
              </a:rPr>
              <a:t>Kuter</a:t>
            </a:r>
            <a:r>
              <a:rPr lang="en-US" sz="1100" b="1" dirty="0">
                <a:solidFill>
                  <a:schemeClr val="bg1"/>
                </a:solidFill>
              </a:rPr>
              <a:t> DJ, et al. </a:t>
            </a:r>
            <a:r>
              <a:rPr lang="en-US" sz="1100" b="1" dirty="0">
                <a:solidFill>
                  <a:srgbClr val="FFFFFF"/>
                </a:solidFill>
              </a:rPr>
              <a:t>Safety and Efficacy of Self-Administered Romiplostim in Patients with Immune Thrombocytopenia (ITP): Results of an Integrated Analysis of Five Clinical Trials</a:t>
            </a:r>
            <a:endParaRPr lang="en-US" sz="1100" b="1" dirty="0">
              <a:solidFill>
                <a:schemeClr val="bg1"/>
              </a:solidFill>
            </a:endParaRPr>
          </a:p>
        </p:txBody>
      </p:sp>
      <p:sp>
        <p:nvSpPr>
          <p:cNvPr id="8" name="Content Placeholder 4">
            <a:extLst>
              <a:ext uri="{FF2B5EF4-FFF2-40B4-BE49-F238E27FC236}">
                <a16:creationId xmlns:a16="http://schemas.microsoft.com/office/drawing/2014/main" id="{BD99103C-D4CD-46B0-ACBD-23C3F97DA6A4}"/>
              </a:ext>
            </a:extLst>
          </p:cNvPr>
          <p:cNvSpPr>
            <a:spLocks noGrp="1"/>
          </p:cNvSpPr>
          <p:nvPr>
            <p:ph idx="1"/>
          </p:nvPr>
        </p:nvSpPr>
        <p:spPr>
          <a:xfrm>
            <a:off x="512763" y="5883771"/>
            <a:ext cx="8412144" cy="662959"/>
          </a:xfrm>
        </p:spPr>
        <p:txBody>
          <a:bodyPr/>
          <a:lstStyle/>
          <a:p>
            <a:pPr>
              <a:buClr>
                <a:srgbClr val="00487E"/>
              </a:buClr>
              <a:buFont typeface="Wingdings" panose="05000000000000000000" pitchFamily="2" charset="2"/>
              <a:buChar char="§"/>
            </a:pPr>
            <a:r>
              <a:rPr lang="en-US" sz="1800" dirty="0"/>
              <a:t>The percentage of weeks in which patients had a platelet response was comparable in the two groups (Figure 2)</a:t>
            </a:r>
            <a:endParaRPr lang="en-US" sz="2200" b="1" i="1" dirty="0"/>
          </a:p>
          <a:p>
            <a:pPr marL="0" indent="0">
              <a:buClr>
                <a:srgbClr val="00487E"/>
              </a:buClr>
              <a:buNone/>
            </a:pPr>
            <a:endParaRPr lang="en-US" sz="2200" b="1" i="1" dirty="0"/>
          </a:p>
          <a:p>
            <a:pPr marL="0" indent="0">
              <a:lnSpc>
                <a:spcPct val="100000"/>
              </a:lnSpc>
              <a:spcBef>
                <a:spcPts val="1200"/>
              </a:spcBef>
              <a:buClr>
                <a:srgbClr val="00487E"/>
              </a:buClr>
              <a:buNone/>
            </a:pPr>
            <a:endParaRPr lang="en-US" sz="2200" b="1" i="1" dirty="0"/>
          </a:p>
        </p:txBody>
      </p:sp>
      <p:sp>
        <p:nvSpPr>
          <p:cNvPr id="11" name="Title 9">
            <a:extLst>
              <a:ext uri="{FF2B5EF4-FFF2-40B4-BE49-F238E27FC236}">
                <a16:creationId xmlns:a16="http://schemas.microsoft.com/office/drawing/2014/main" id="{FADAAE79-4351-46FB-8686-34E2FB88A373}"/>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US" sz="2800" dirty="0"/>
              <a:t>Results </a:t>
            </a:r>
            <a:r>
              <a:rPr lang="en-US" sz="2800" kern="0" dirty="0"/>
              <a:t>(</a:t>
            </a:r>
            <a:r>
              <a:rPr lang="en-US" sz="2800" i="1" kern="0" dirty="0"/>
              <a:t>cont.</a:t>
            </a:r>
            <a:r>
              <a:rPr lang="en-US" sz="2800" kern="0" dirty="0"/>
              <a:t>)</a:t>
            </a:r>
          </a:p>
        </p:txBody>
      </p:sp>
      <p:sp>
        <p:nvSpPr>
          <p:cNvPr id="13" name="Content Placeholder 4">
            <a:extLst>
              <a:ext uri="{FF2B5EF4-FFF2-40B4-BE49-F238E27FC236}">
                <a16:creationId xmlns:a16="http://schemas.microsoft.com/office/drawing/2014/main" id="{64AADCC3-AAEC-46BA-9FEF-0C5A4F65FBC7}"/>
              </a:ext>
            </a:extLst>
          </p:cNvPr>
          <p:cNvSpPr txBox="1">
            <a:spLocks/>
          </p:cNvSpPr>
          <p:nvPr/>
        </p:nvSpPr>
        <p:spPr bwMode="gray">
          <a:xfrm>
            <a:off x="512763" y="1462087"/>
            <a:ext cx="8412144" cy="707886"/>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0" fontAlgn="base" hangingPunct="0">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a:lnSpc>
                <a:spcPct val="100000"/>
              </a:lnSpc>
              <a:spcBef>
                <a:spcPts val="1200"/>
              </a:spcBef>
              <a:buNone/>
            </a:pPr>
            <a:r>
              <a:rPr lang="en-US" sz="2000" b="1" kern="0" dirty="0"/>
              <a:t>Figure 2. Median % of Weeks with Platelet Response Immediately Prior to (Weeks –4 to –1) and from Index Week 1 to EOT</a:t>
            </a:r>
          </a:p>
        </p:txBody>
      </p:sp>
      <p:pic>
        <p:nvPicPr>
          <p:cNvPr id="14" name="Picture 13">
            <a:extLst>
              <a:ext uri="{FF2B5EF4-FFF2-40B4-BE49-F238E27FC236}">
                <a16:creationId xmlns:a16="http://schemas.microsoft.com/office/drawing/2014/main" id="{2A47AC96-35C4-49CA-A581-8466089E0DE0}"/>
              </a:ext>
            </a:extLst>
          </p:cNvPr>
          <p:cNvPicPr>
            <a:picLocks noChangeAspect="1"/>
          </p:cNvPicPr>
          <p:nvPr/>
        </p:nvPicPr>
        <p:blipFill>
          <a:blip r:embed="rId3"/>
          <a:stretch>
            <a:fillRect/>
          </a:stretch>
        </p:blipFill>
        <p:spPr>
          <a:xfrm>
            <a:off x="1647301" y="2227495"/>
            <a:ext cx="5849398" cy="3607411"/>
          </a:xfrm>
          <a:prstGeom prst="rect">
            <a:avLst/>
          </a:prstGeom>
        </p:spPr>
      </p:pic>
      <p:sp>
        <p:nvSpPr>
          <p:cNvPr id="10" name="Title 1">
            <a:extLst>
              <a:ext uri="{FF2B5EF4-FFF2-40B4-BE49-F238E27FC236}">
                <a16:creationId xmlns:a16="http://schemas.microsoft.com/office/drawing/2014/main" id="{2DD25F2F-9BEF-4D3F-B835-FBB73D50B880}"/>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buClrTx/>
            </a:pPr>
            <a:r>
              <a:rPr lang="en-US" sz="900" dirty="0"/>
              <a:t>EOT, end of treatment; HCP, healthcare provider; SA, self-administration</a:t>
            </a:r>
          </a:p>
        </p:txBody>
      </p:sp>
      <p:pic>
        <p:nvPicPr>
          <p:cNvPr id="15" name="Picture 2" descr="C:\Users\mmiglins\Desktop\House.png">
            <a:hlinkClick r:id="rId4" action="ppaction://hlinksldjump"/>
            <a:extLst>
              <a:ext uri="{FF2B5EF4-FFF2-40B4-BE49-F238E27FC236}">
                <a16:creationId xmlns:a16="http://schemas.microsoft.com/office/drawing/2014/main" id="{717D0C35-BBBB-4704-A727-3B8EBD152A2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19829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rgbClr val="00487E"/>
          </a:solidFill>
        </p:spPr>
        <p:txBody>
          <a:bodyPr wrap="square" lIns="91440" tIns="45720" rIns="91440" bIns="45720" rtlCol="0">
            <a:spAutoFit/>
          </a:bodyPr>
          <a:lstStyle/>
          <a:p>
            <a:pPr fontAlgn="auto">
              <a:spcBef>
                <a:spcPts val="600"/>
              </a:spcBef>
              <a:spcAft>
                <a:spcPts val="0"/>
              </a:spcAft>
              <a:defRPr/>
            </a:pPr>
            <a:r>
              <a:rPr lang="en-US" sz="1100" b="1" dirty="0" err="1">
                <a:solidFill>
                  <a:schemeClr val="bg1"/>
                </a:solidFill>
              </a:rPr>
              <a:t>Kuter</a:t>
            </a:r>
            <a:r>
              <a:rPr lang="en-US" sz="1100" b="1" dirty="0">
                <a:solidFill>
                  <a:schemeClr val="bg1"/>
                </a:solidFill>
              </a:rPr>
              <a:t> DJ, et al. </a:t>
            </a:r>
            <a:r>
              <a:rPr lang="en-US" sz="1100" b="1" dirty="0">
                <a:solidFill>
                  <a:srgbClr val="FFFFFF"/>
                </a:solidFill>
              </a:rPr>
              <a:t>Safety and Efficacy of Self-Administered Romiplostim in Patients with Immune Thrombocytopenia (ITP): Results of an Integrated Analysis of Five Clinical Trials</a:t>
            </a:r>
            <a:endParaRPr lang="en-US" sz="1100" b="1" dirty="0">
              <a:solidFill>
                <a:schemeClr val="bg1"/>
              </a:solidFill>
            </a:endParaRPr>
          </a:p>
        </p:txBody>
      </p:sp>
      <p:pic>
        <p:nvPicPr>
          <p:cNvPr id="4" name="Picture 3">
            <a:extLst>
              <a:ext uri="{FF2B5EF4-FFF2-40B4-BE49-F238E27FC236}">
                <a16:creationId xmlns:a16="http://schemas.microsoft.com/office/drawing/2014/main" id="{1E121FC1-5AA4-44AB-A07C-DA44525346F2}"/>
              </a:ext>
            </a:extLst>
          </p:cNvPr>
          <p:cNvPicPr>
            <a:picLocks noChangeAspect="1"/>
          </p:cNvPicPr>
          <p:nvPr/>
        </p:nvPicPr>
        <p:blipFill>
          <a:blip r:embed="rId3"/>
          <a:stretch>
            <a:fillRect/>
          </a:stretch>
        </p:blipFill>
        <p:spPr>
          <a:xfrm>
            <a:off x="1482969" y="3530992"/>
            <a:ext cx="6178062" cy="3008366"/>
          </a:xfrm>
          <a:prstGeom prst="rect">
            <a:avLst/>
          </a:prstGeom>
        </p:spPr>
      </p:pic>
      <p:sp>
        <p:nvSpPr>
          <p:cNvPr id="11" name="Title 9">
            <a:extLst>
              <a:ext uri="{FF2B5EF4-FFF2-40B4-BE49-F238E27FC236}">
                <a16:creationId xmlns:a16="http://schemas.microsoft.com/office/drawing/2014/main" id="{219298B2-AAD5-467E-8D92-E7F390E61730}"/>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US" sz="2800" dirty="0"/>
              <a:t>Results (</a:t>
            </a:r>
            <a:r>
              <a:rPr lang="en-US" sz="2800" i="1" dirty="0"/>
              <a:t>cont.</a:t>
            </a:r>
            <a:r>
              <a:rPr lang="en-US" sz="2800" dirty="0"/>
              <a:t>)</a:t>
            </a:r>
            <a:endParaRPr lang="en-US" sz="2800" kern="0" dirty="0"/>
          </a:p>
        </p:txBody>
      </p:sp>
      <p:sp>
        <p:nvSpPr>
          <p:cNvPr id="14" name="Content Placeholder 13">
            <a:extLst>
              <a:ext uri="{FF2B5EF4-FFF2-40B4-BE49-F238E27FC236}">
                <a16:creationId xmlns:a16="http://schemas.microsoft.com/office/drawing/2014/main" id="{3EA77941-8E84-4C01-8ABA-FA6C9AD34089}"/>
              </a:ext>
            </a:extLst>
          </p:cNvPr>
          <p:cNvSpPr>
            <a:spLocks noGrp="1"/>
          </p:cNvSpPr>
          <p:nvPr>
            <p:ph idx="1"/>
          </p:nvPr>
        </p:nvSpPr>
        <p:spPr>
          <a:xfrm>
            <a:off x="512763" y="1462088"/>
            <a:ext cx="8415337" cy="1677382"/>
          </a:xfrm>
        </p:spPr>
        <p:txBody>
          <a:bodyPr wrap="square">
            <a:spAutoFit/>
          </a:bodyPr>
          <a:lstStyle/>
          <a:p>
            <a:pPr marL="0" indent="0">
              <a:lnSpc>
                <a:spcPct val="100000"/>
              </a:lnSpc>
              <a:spcBef>
                <a:spcPts val="1200"/>
              </a:spcBef>
              <a:buClr>
                <a:srgbClr val="00487E"/>
              </a:buClr>
              <a:buNone/>
            </a:pPr>
            <a:r>
              <a:rPr lang="en-GB" sz="2200" b="1" i="1" dirty="0"/>
              <a:t>Efficacy – Rescue Medication</a:t>
            </a:r>
          </a:p>
          <a:p>
            <a:pPr>
              <a:spcBef>
                <a:spcPts val="600"/>
              </a:spcBef>
              <a:buClr>
                <a:srgbClr val="00487E"/>
              </a:buClr>
              <a:buFont typeface="Wingdings" panose="05000000000000000000" pitchFamily="2" charset="2"/>
              <a:buChar char="§"/>
            </a:pPr>
            <a:r>
              <a:rPr lang="en-US" sz="2000" dirty="0"/>
              <a:t>Rescue medication was most commonly given during the first </a:t>
            </a:r>
            <a:br>
              <a:rPr lang="en-US" sz="2000" dirty="0"/>
            </a:br>
            <a:r>
              <a:rPr lang="en-US" sz="2000" dirty="0"/>
              <a:t>6 months of the study period (Figure 3) and – overall – was received by similar proportions of patients in the two groups (37% [n = 230] in the SA vs 40% [n = 53] in the HCP group)</a:t>
            </a:r>
          </a:p>
        </p:txBody>
      </p:sp>
      <p:sp>
        <p:nvSpPr>
          <p:cNvPr id="13" name="Content Placeholder 4">
            <a:extLst>
              <a:ext uri="{FF2B5EF4-FFF2-40B4-BE49-F238E27FC236}">
                <a16:creationId xmlns:a16="http://schemas.microsoft.com/office/drawing/2014/main" id="{BB6B1458-B252-42D2-9C5F-1DFDA3C237F3}"/>
              </a:ext>
            </a:extLst>
          </p:cNvPr>
          <p:cNvSpPr txBox="1">
            <a:spLocks/>
          </p:cNvSpPr>
          <p:nvPr/>
        </p:nvSpPr>
        <p:spPr bwMode="gray">
          <a:xfrm>
            <a:off x="512763" y="3085381"/>
            <a:ext cx="8415337" cy="40011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0" fontAlgn="base" hangingPunct="0">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a:lnSpc>
                <a:spcPct val="100000"/>
              </a:lnSpc>
              <a:spcBef>
                <a:spcPts val="1200"/>
              </a:spcBef>
              <a:buNone/>
            </a:pPr>
            <a:r>
              <a:rPr lang="en-US" sz="2000" b="1" kern="0" dirty="0"/>
              <a:t>Figure 3. Rescue Medication Requirements</a:t>
            </a:r>
          </a:p>
        </p:txBody>
      </p:sp>
      <p:pic>
        <p:nvPicPr>
          <p:cNvPr id="18" name="Picture 2" descr="C:\Users\mmiglins\Desktop\House.png">
            <a:hlinkClick r:id="rId4" action="ppaction://hlinksldjump"/>
            <a:extLst>
              <a:ext uri="{FF2B5EF4-FFF2-40B4-BE49-F238E27FC236}">
                <a16:creationId xmlns:a16="http://schemas.microsoft.com/office/drawing/2014/main" id="{EA420239-656E-4F86-B761-1919301C28E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8F073D87-B545-45CE-8C9A-5E80D6C69F81}"/>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buClrTx/>
            </a:pPr>
            <a:r>
              <a:rPr lang="en-US" sz="900" dirty="0"/>
              <a:t>HCP, healthcare provider; SA, self-administration</a:t>
            </a:r>
          </a:p>
        </p:txBody>
      </p:sp>
    </p:spTree>
    <p:extLst>
      <p:ext uri="{BB962C8B-B14F-4D97-AF65-F5344CB8AC3E}">
        <p14:creationId xmlns:p14="http://schemas.microsoft.com/office/powerpoint/2010/main" val="208461862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rgbClr val="00487E"/>
          </a:solidFill>
        </p:spPr>
        <p:txBody>
          <a:bodyPr wrap="square" lIns="91440" tIns="45720" rIns="91440" bIns="45720" rtlCol="0">
            <a:spAutoFit/>
          </a:bodyPr>
          <a:lstStyle/>
          <a:p>
            <a:pPr fontAlgn="auto">
              <a:spcBef>
                <a:spcPts val="600"/>
              </a:spcBef>
              <a:spcAft>
                <a:spcPts val="0"/>
              </a:spcAft>
              <a:defRPr/>
            </a:pPr>
            <a:r>
              <a:rPr lang="en-US" sz="1100" b="1" dirty="0" err="1">
                <a:solidFill>
                  <a:schemeClr val="bg1"/>
                </a:solidFill>
              </a:rPr>
              <a:t>Kuter</a:t>
            </a:r>
            <a:r>
              <a:rPr lang="en-US" sz="1100" b="1" dirty="0">
                <a:solidFill>
                  <a:schemeClr val="bg1"/>
                </a:solidFill>
              </a:rPr>
              <a:t> DJ, et al. </a:t>
            </a:r>
            <a:r>
              <a:rPr lang="en-US" sz="1100" b="1" dirty="0">
                <a:solidFill>
                  <a:srgbClr val="FFFFFF"/>
                </a:solidFill>
              </a:rPr>
              <a:t>Safety and Efficacy of Self-Administered Romiplostim in Patients with Immune Thrombocytopenia (ITP): Results of an Integrated Analysis of Five Clinical Trials</a:t>
            </a:r>
            <a:endParaRPr lang="en-US" sz="1100" b="1" dirty="0">
              <a:solidFill>
                <a:schemeClr val="bg1"/>
              </a:solidFill>
            </a:endParaRPr>
          </a:p>
        </p:txBody>
      </p:sp>
      <p:sp>
        <p:nvSpPr>
          <p:cNvPr id="8" name="Title 9">
            <a:extLst>
              <a:ext uri="{FF2B5EF4-FFF2-40B4-BE49-F238E27FC236}">
                <a16:creationId xmlns:a16="http://schemas.microsoft.com/office/drawing/2014/main" id="{0E3D23E2-A23B-4ADD-980F-BF7F86EA1FC9}"/>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US" sz="2800" dirty="0"/>
              <a:t>Results (</a:t>
            </a:r>
            <a:r>
              <a:rPr lang="en-US" sz="2800" i="1" dirty="0"/>
              <a:t>cont.</a:t>
            </a:r>
            <a:r>
              <a:rPr lang="en-US" sz="2800" dirty="0"/>
              <a:t>)</a:t>
            </a:r>
            <a:endParaRPr lang="en-US" sz="2800" kern="0" dirty="0"/>
          </a:p>
        </p:txBody>
      </p:sp>
      <p:sp>
        <p:nvSpPr>
          <p:cNvPr id="9" name="Content Placeholder 8">
            <a:extLst>
              <a:ext uri="{FF2B5EF4-FFF2-40B4-BE49-F238E27FC236}">
                <a16:creationId xmlns:a16="http://schemas.microsoft.com/office/drawing/2014/main" id="{0512A655-B097-4590-8541-F69D5F5B4EA1}"/>
              </a:ext>
            </a:extLst>
          </p:cNvPr>
          <p:cNvSpPr>
            <a:spLocks noGrp="1"/>
          </p:cNvSpPr>
          <p:nvPr>
            <p:ph idx="1"/>
          </p:nvPr>
        </p:nvSpPr>
        <p:spPr>
          <a:xfrm>
            <a:off x="512763" y="1462087"/>
            <a:ext cx="8415337" cy="4727697"/>
          </a:xfrm>
        </p:spPr>
        <p:txBody>
          <a:bodyPr/>
          <a:lstStyle/>
          <a:p>
            <a:pPr marL="0" indent="0">
              <a:lnSpc>
                <a:spcPct val="100000"/>
              </a:lnSpc>
              <a:spcBef>
                <a:spcPts val="600"/>
              </a:spcBef>
              <a:buClr>
                <a:srgbClr val="00487E"/>
              </a:buClr>
              <a:buNone/>
            </a:pPr>
            <a:r>
              <a:rPr lang="en-GB" sz="2200" b="1" i="1" dirty="0"/>
              <a:t>Safety</a:t>
            </a:r>
          </a:p>
          <a:p>
            <a:pPr>
              <a:lnSpc>
                <a:spcPct val="100000"/>
              </a:lnSpc>
              <a:spcBef>
                <a:spcPts val="600"/>
              </a:spcBef>
              <a:buClr>
                <a:srgbClr val="00487E"/>
              </a:buClr>
              <a:buFont typeface="Wingdings" panose="05000000000000000000" pitchFamily="2" charset="2"/>
              <a:buChar char="§"/>
            </a:pPr>
            <a:r>
              <a:rPr lang="en-US" sz="2000" dirty="0"/>
              <a:t>Duration-adjusted event rates were numerically lower in the SA vs the HCP group for all treatment-emergent adverse events (TEAEs), Grade ≥ 3 TEAEs, serious TEAEs, TEAEs leading to discontinuation and fatal TEAEs (Table 4)</a:t>
            </a:r>
          </a:p>
          <a:p>
            <a:pPr>
              <a:lnSpc>
                <a:spcPct val="100000"/>
              </a:lnSpc>
              <a:spcBef>
                <a:spcPts val="600"/>
              </a:spcBef>
              <a:buClr>
                <a:srgbClr val="00487E"/>
              </a:buClr>
              <a:buFont typeface="Wingdings" panose="05000000000000000000" pitchFamily="2" charset="2"/>
              <a:buChar char="§"/>
            </a:pPr>
            <a:r>
              <a:rPr lang="en-US" sz="2000" dirty="0"/>
              <a:t>Duration-adjusted rates of all bleeding TEAEs, Grade ≥ 3 bleeding TEAEs and serious bleeding TEAEs were also numerically lower for the SA vs the HCP group </a:t>
            </a:r>
          </a:p>
          <a:p>
            <a:pPr>
              <a:lnSpc>
                <a:spcPct val="100000"/>
              </a:lnSpc>
              <a:spcBef>
                <a:spcPts val="600"/>
              </a:spcBef>
              <a:buClr>
                <a:srgbClr val="00487E"/>
              </a:buClr>
              <a:buFont typeface="Wingdings" panose="05000000000000000000" pitchFamily="2" charset="2"/>
              <a:buChar char="§"/>
            </a:pPr>
            <a:r>
              <a:rPr lang="en-US" sz="2000" dirty="0"/>
              <a:t>Rates of thrombotic/thromboembolic events were also lower in the SA vs the HCP group</a:t>
            </a:r>
          </a:p>
          <a:p>
            <a:pPr>
              <a:lnSpc>
                <a:spcPct val="100000"/>
              </a:lnSpc>
              <a:spcBef>
                <a:spcPts val="600"/>
              </a:spcBef>
              <a:buClr>
                <a:srgbClr val="00487E"/>
              </a:buClr>
              <a:buFont typeface="Wingdings" panose="05000000000000000000" pitchFamily="2" charset="2"/>
              <a:buChar char="§"/>
            </a:pPr>
            <a:r>
              <a:rPr lang="en-US" sz="2000" dirty="0"/>
              <a:t>The most frequently reported TEAEs (duration-adjusted) were headache, contusion, epistaxis, nasopharyngitis, arthralgia and fatigue; the most commonly reported serious adverse events (SAE) were thrombocytopenia, pneumonia and ITP</a:t>
            </a:r>
          </a:p>
        </p:txBody>
      </p:sp>
      <p:pic>
        <p:nvPicPr>
          <p:cNvPr id="6" name="Picture 2" descr="C:\Users\mmiglins\Desktop\House.png">
            <a:hlinkClick r:id="rId3" action="ppaction://hlinksldjump"/>
            <a:extLst>
              <a:ext uri="{FF2B5EF4-FFF2-40B4-BE49-F238E27FC236}">
                <a16:creationId xmlns:a16="http://schemas.microsoft.com/office/drawing/2014/main" id="{1D649CE1-C726-4503-8A07-AC7107280E6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BA67BE19-E693-4D12-92B3-3DB6A030C639}"/>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buClrTx/>
            </a:pPr>
            <a:r>
              <a:rPr lang="en-US" sz="900" dirty="0"/>
              <a:t>HCP, healthcare provider; ITP,  immune thrombocytopenia; SA, self-administration; TEAE, treatment-emergent adverse event</a:t>
            </a:r>
          </a:p>
        </p:txBody>
      </p:sp>
    </p:spTree>
    <p:extLst>
      <p:ext uri="{BB962C8B-B14F-4D97-AF65-F5344CB8AC3E}">
        <p14:creationId xmlns:p14="http://schemas.microsoft.com/office/powerpoint/2010/main" val="23900713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38144DA-84C4-4E35-9A94-7FDEEDCA22C0}"/>
              </a:ext>
            </a:extLst>
          </p:cNvPr>
          <p:cNvSpPr txBox="1">
            <a:spLocks/>
          </p:cNvSpPr>
          <p:nvPr/>
        </p:nvSpPr>
        <p:spPr bwMode="auto">
          <a:xfrm>
            <a:off x="1851791" y="6264729"/>
            <a:ext cx="7244081" cy="495300"/>
          </a:xfrm>
          <a:prstGeom prst="rect">
            <a:avLst/>
          </a:prstGeom>
          <a:noFill/>
          <a:ln w="9525">
            <a:noFill/>
            <a:miter lim="800000"/>
            <a:headEnd/>
            <a:tailEnd/>
          </a:ln>
        </p:spPr>
        <p:txBody>
          <a:bodyPr anchor="ctr"/>
          <a:lstStyle/>
          <a:p>
            <a:pPr algn="r" fontAlgn="auto">
              <a:spcBef>
                <a:spcPts val="0"/>
              </a:spcBef>
              <a:spcAft>
                <a:spcPts val="0"/>
              </a:spcAft>
              <a:defRPr/>
            </a:pPr>
            <a:endParaRPr lang="en-US" sz="1100" b="1" dirty="0">
              <a:solidFill>
                <a:srgbClr val="000000"/>
              </a:solidFill>
            </a:endParaRPr>
          </a:p>
        </p:txBody>
      </p:sp>
      <p:sp>
        <p:nvSpPr>
          <p:cNvPr id="9" name="TextBox 8">
            <a:hlinkClick r:id="rId3" action="ppaction://hlinksldjump"/>
            <a:extLst>
              <a:ext uri="{FF2B5EF4-FFF2-40B4-BE49-F238E27FC236}">
                <a16:creationId xmlns:a16="http://schemas.microsoft.com/office/drawing/2014/main" id="{F16633B2-AF9B-4683-9FBF-0724A38F62B8}"/>
              </a:ext>
            </a:extLst>
          </p:cNvPr>
          <p:cNvSpPr txBox="1"/>
          <p:nvPr/>
        </p:nvSpPr>
        <p:spPr>
          <a:xfrm>
            <a:off x="604838" y="1637707"/>
            <a:ext cx="8323261" cy="740664"/>
          </a:xfrm>
          <a:prstGeom prst="rect">
            <a:avLst/>
          </a:prstGeom>
          <a:solidFill>
            <a:srgbClr val="00487E"/>
          </a:solidFill>
        </p:spPr>
        <p:txBody>
          <a:bodyPr wrap="square" rtlCol="0" anchor="ctr">
            <a:noAutofit/>
          </a:bodyPr>
          <a:lstStyle/>
          <a:p>
            <a:pPr>
              <a:spcBef>
                <a:spcPts val="0"/>
              </a:spcBef>
              <a:spcAft>
                <a:spcPts val="0"/>
              </a:spcAft>
            </a:pPr>
            <a:r>
              <a:rPr lang="en-US" sz="1400" b="1" dirty="0" err="1">
                <a:solidFill>
                  <a:schemeClr val="bg1"/>
                </a:solidFill>
                <a:hlinkClick r:id="rId3" action="ppaction://hlinksldjump">
                  <a:extLst>
                    <a:ext uri="{A12FA001-AC4F-418D-AE19-62706E023703}">
                      <ahyp:hlinkClr xmlns:ahyp="http://schemas.microsoft.com/office/drawing/2018/hyperlinkcolor" val="tx"/>
                    </a:ext>
                  </a:extLst>
                </a:hlinkClick>
              </a:rPr>
              <a:t>Kuter</a:t>
            </a:r>
            <a:r>
              <a:rPr lang="en-US" sz="1400" b="1" dirty="0">
                <a:solidFill>
                  <a:schemeClr val="bg1"/>
                </a:solidFill>
                <a:hlinkClick r:id="rId3" action="ppaction://hlinksldjump">
                  <a:extLst>
                    <a:ext uri="{A12FA001-AC4F-418D-AE19-62706E023703}">
                      <ahyp:hlinkClr xmlns:ahyp="http://schemas.microsoft.com/office/drawing/2018/hyperlinkcolor" val="tx"/>
                    </a:ext>
                  </a:extLst>
                </a:hlinkClick>
              </a:rPr>
              <a:t> DJ, et al.</a:t>
            </a:r>
            <a:br>
              <a:rPr lang="en-US" sz="1400" b="1" dirty="0">
                <a:solidFill>
                  <a:schemeClr val="bg1"/>
                </a:solidFill>
                <a:hlinkClick r:id="rId3" action="ppaction://hlinksldjump">
                  <a:extLst>
                    <a:ext uri="{A12FA001-AC4F-418D-AE19-62706E023703}">
                      <ahyp:hlinkClr xmlns:ahyp="http://schemas.microsoft.com/office/drawing/2018/hyperlinkcolor" val="tx"/>
                    </a:ext>
                  </a:extLst>
                </a:hlinkClick>
              </a:rPr>
            </a:br>
            <a:r>
              <a:rPr lang="en-US" sz="1400" b="1" dirty="0">
                <a:solidFill>
                  <a:schemeClr val="bg1"/>
                </a:solidFill>
              </a:rPr>
              <a:t>Safety and Efficacy of Self-Administered Romiplostim in Patients with Immune Thrombocytopenia (ITP): Results of an Integrated Analysis of Five Clinical Trials</a:t>
            </a:r>
          </a:p>
        </p:txBody>
      </p:sp>
      <p:sp>
        <p:nvSpPr>
          <p:cNvPr id="2" name="TextBox 1">
            <a:extLst>
              <a:ext uri="{FF2B5EF4-FFF2-40B4-BE49-F238E27FC236}">
                <a16:creationId xmlns:a16="http://schemas.microsoft.com/office/drawing/2014/main" id="{DCBBC4DE-1614-46FD-8675-5091B5146D2A}"/>
              </a:ext>
            </a:extLst>
          </p:cNvPr>
          <p:cNvSpPr txBox="1"/>
          <p:nvPr/>
        </p:nvSpPr>
        <p:spPr>
          <a:xfrm>
            <a:off x="505094" y="398551"/>
            <a:ext cx="4911635" cy="584775"/>
          </a:xfrm>
          <a:prstGeom prst="rect">
            <a:avLst/>
          </a:prstGeom>
          <a:noFill/>
        </p:spPr>
        <p:txBody>
          <a:bodyPr wrap="square" rtlCol="0">
            <a:spAutoFit/>
          </a:bodyPr>
          <a:lstStyle/>
          <a:p>
            <a:pPr algn="l"/>
            <a:r>
              <a:rPr lang="en-US" sz="3200" b="1" dirty="0"/>
              <a:t>Table of Contents</a:t>
            </a:r>
          </a:p>
        </p:txBody>
      </p:sp>
      <p:sp>
        <p:nvSpPr>
          <p:cNvPr id="6" name="TextBox 5">
            <a:hlinkClick r:id="rId4" action="ppaction://hlinksldjump"/>
            <a:extLst>
              <a:ext uri="{FF2B5EF4-FFF2-40B4-BE49-F238E27FC236}">
                <a16:creationId xmlns:a16="http://schemas.microsoft.com/office/drawing/2014/main" id="{9A5BE23A-3985-4F75-9991-0F79A1E4AE00}"/>
              </a:ext>
            </a:extLst>
          </p:cNvPr>
          <p:cNvSpPr txBox="1"/>
          <p:nvPr/>
        </p:nvSpPr>
        <p:spPr>
          <a:xfrm>
            <a:off x="604838" y="2459027"/>
            <a:ext cx="8323261" cy="740664"/>
          </a:xfrm>
          <a:prstGeom prst="rect">
            <a:avLst/>
          </a:prstGeom>
          <a:solidFill>
            <a:schemeClr val="accent6">
              <a:lumMod val="50000"/>
            </a:schemeClr>
          </a:solidFill>
        </p:spPr>
        <p:txBody>
          <a:bodyPr wrap="square" rtlCol="0" anchor="ctr">
            <a:noAutofit/>
          </a:bodyPr>
          <a:lstStyle/>
          <a:p>
            <a:pPr fontAlgn="auto">
              <a:spcBef>
                <a:spcPts val="0"/>
              </a:spcBef>
              <a:spcAft>
                <a:spcPts val="0"/>
              </a:spcAft>
              <a:defRPr/>
            </a:pPr>
            <a:r>
              <a:rPr lang="en-US" sz="1400" b="1" dirty="0">
                <a:solidFill>
                  <a:schemeClr val="bg1"/>
                </a:solidFill>
                <a:hlinkClick r:id="rId4" action="ppaction://hlinksldjump">
                  <a:extLst>
                    <a:ext uri="{A12FA001-AC4F-418D-AE19-62706E023703}">
                      <ahyp:hlinkClr xmlns:ahyp="http://schemas.microsoft.com/office/drawing/2018/hyperlinkcolor" val="tx"/>
                    </a:ext>
                  </a:extLst>
                </a:hlinkClick>
              </a:rPr>
              <a:t>Tarantino M, et al.</a:t>
            </a:r>
            <a:br>
              <a:rPr lang="en-US" sz="1400" b="1" dirty="0">
                <a:solidFill>
                  <a:schemeClr val="bg1"/>
                </a:solidFill>
                <a:hlinkClick r:id="rId4" action="ppaction://hlinksldjump">
                  <a:extLst>
                    <a:ext uri="{A12FA001-AC4F-418D-AE19-62706E023703}">
                      <ahyp:hlinkClr xmlns:ahyp="http://schemas.microsoft.com/office/drawing/2018/hyperlinkcolor" val="tx"/>
                    </a:ext>
                  </a:extLst>
                </a:hlinkClick>
              </a:rPr>
            </a:br>
            <a:r>
              <a:rPr lang="en-US" sz="1400" b="1" dirty="0">
                <a:solidFill>
                  <a:schemeClr val="bg1"/>
                </a:solidFill>
              </a:rPr>
              <a:t>Safety and Efficacy of Romiplostim in Over 200 Children With Persistent or Chronic Immune Thrombocytopenia in an Integrated Database of 5 Clinical Trials</a:t>
            </a:r>
          </a:p>
        </p:txBody>
      </p:sp>
      <p:sp>
        <p:nvSpPr>
          <p:cNvPr id="3" name="TextBox 2">
            <a:extLst>
              <a:ext uri="{FF2B5EF4-FFF2-40B4-BE49-F238E27FC236}">
                <a16:creationId xmlns:a16="http://schemas.microsoft.com/office/drawing/2014/main" id="{D1EF0BFB-ACEF-40E2-8920-E42C56EDD771}"/>
              </a:ext>
            </a:extLst>
          </p:cNvPr>
          <p:cNvSpPr txBox="1"/>
          <p:nvPr/>
        </p:nvSpPr>
        <p:spPr>
          <a:xfrm>
            <a:off x="2500936" y="1156941"/>
            <a:ext cx="4572000" cy="400110"/>
          </a:xfrm>
          <a:prstGeom prst="rect">
            <a:avLst/>
          </a:prstGeom>
          <a:solidFill>
            <a:schemeClr val="tx1"/>
          </a:solidFill>
          <a:ln>
            <a:solidFill>
              <a:srgbClr val="0070C0"/>
            </a:solidFill>
          </a:ln>
        </p:spPr>
        <p:txBody>
          <a:bodyPr wrap="square" rtlCol="0">
            <a:spAutoFit/>
          </a:bodyPr>
          <a:lstStyle/>
          <a:p>
            <a:pPr>
              <a:spcBef>
                <a:spcPts val="0"/>
              </a:spcBef>
              <a:spcAft>
                <a:spcPts val="0"/>
              </a:spcAft>
            </a:pPr>
            <a:r>
              <a:rPr lang="en-US" sz="2000" b="1" dirty="0">
                <a:solidFill>
                  <a:schemeClr val="bg1"/>
                </a:solidFill>
              </a:rPr>
              <a:t>Amgen Sponsored Posters</a:t>
            </a:r>
          </a:p>
        </p:txBody>
      </p:sp>
      <p:sp>
        <p:nvSpPr>
          <p:cNvPr id="8" name="TextBox 7">
            <a:extLst>
              <a:ext uri="{FF2B5EF4-FFF2-40B4-BE49-F238E27FC236}">
                <a16:creationId xmlns:a16="http://schemas.microsoft.com/office/drawing/2014/main" id="{200A16B0-DD4A-4866-8F8B-69E6A94820DF}"/>
              </a:ext>
            </a:extLst>
          </p:cNvPr>
          <p:cNvSpPr txBox="1"/>
          <p:nvPr/>
        </p:nvSpPr>
        <p:spPr>
          <a:xfrm>
            <a:off x="2500937" y="3510407"/>
            <a:ext cx="4654008" cy="400110"/>
          </a:xfrm>
          <a:prstGeom prst="rect">
            <a:avLst/>
          </a:prstGeom>
          <a:solidFill>
            <a:schemeClr val="tx1"/>
          </a:solidFill>
          <a:ln>
            <a:solidFill>
              <a:schemeClr val="accent1"/>
            </a:solidFill>
          </a:ln>
        </p:spPr>
        <p:txBody>
          <a:bodyPr wrap="square" rtlCol="0">
            <a:spAutoFit/>
          </a:bodyPr>
          <a:lstStyle/>
          <a:p>
            <a:pPr>
              <a:spcBef>
                <a:spcPts val="0"/>
              </a:spcBef>
              <a:spcAft>
                <a:spcPts val="0"/>
              </a:spcAft>
            </a:pPr>
            <a:r>
              <a:rPr lang="en-US" sz="2000" b="1" dirty="0">
                <a:solidFill>
                  <a:schemeClr val="bg1"/>
                </a:solidFill>
              </a:rPr>
              <a:t>Investigator-Sponsored Posters</a:t>
            </a:r>
          </a:p>
        </p:txBody>
      </p:sp>
      <p:sp>
        <p:nvSpPr>
          <p:cNvPr id="10" name="TextBox 9">
            <a:hlinkClick r:id="rId5" action="ppaction://hlinksldjump"/>
            <a:extLst>
              <a:ext uri="{FF2B5EF4-FFF2-40B4-BE49-F238E27FC236}">
                <a16:creationId xmlns:a16="http://schemas.microsoft.com/office/drawing/2014/main" id="{B218F088-A287-4FC0-8DCE-1C8A6B4CF3EE}"/>
              </a:ext>
            </a:extLst>
          </p:cNvPr>
          <p:cNvSpPr txBox="1"/>
          <p:nvPr/>
        </p:nvSpPr>
        <p:spPr>
          <a:xfrm>
            <a:off x="604838" y="4014337"/>
            <a:ext cx="8323261" cy="740664"/>
          </a:xfrm>
          <a:prstGeom prst="rect">
            <a:avLst/>
          </a:prstGeom>
          <a:solidFill>
            <a:srgbClr val="7030A0"/>
          </a:solidFill>
        </p:spPr>
        <p:txBody>
          <a:bodyPr wrap="square" rtlCol="0" anchor="ctr">
            <a:noAutofit/>
          </a:bodyPr>
          <a:lstStyle/>
          <a:p>
            <a:pPr fontAlgn="auto">
              <a:spcBef>
                <a:spcPts val="0"/>
              </a:spcBef>
              <a:spcAft>
                <a:spcPts val="0"/>
              </a:spcAft>
              <a:defRPr/>
            </a:pPr>
            <a:r>
              <a:rPr lang="en-US" sz="1400" b="1" dirty="0">
                <a:solidFill>
                  <a:srgbClr val="FFFFFF"/>
                </a:solidFill>
                <a:hlinkClick r:id="rId4" action="ppaction://hlinksldjump">
                  <a:extLst>
                    <a:ext uri="{A12FA001-AC4F-418D-AE19-62706E023703}">
                      <ahyp:hlinkClr xmlns:ahyp="http://schemas.microsoft.com/office/drawing/2018/hyperlinkcolor" val="tx"/>
                    </a:ext>
                  </a:extLst>
                </a:hlinkClick>
              </a:rPr>
              <a:t>Lozano ML, et al.</a:t>
            </a:r>
            <a:br>
              <a:rPr lang="en-US" sz="1400" b="1" dirty="0">
                <a:solidFill>
                  <a:srgbClr val="FFFFFF"/>
                </a:solidFill>
                <a:hlinkClick r:id="rId4" action="ppaction://hlinksldjump">
                  <a:extLst>
                    <a:ext uri="{A12FA001-AC4F-418D-AE19-62706E023703}">
                      <ahyp:hlinkClr xmlns:ahyp="http://schemas.microsoft.com/office/drawing/2018/hyperlinkcolor" val="tx"/>
                    </a:ext>
                  </a:extLst>
                </a:hlinkClick>
              </a:rPr>
            </a:br>
            <a:r>
              <a:rPr lang="en-US" sz="1400" b="1" dirty="0">
                <a:solidFill>
                  <a:srgbClr val="FFFFFF"/>
                </a:solidFill>
              </a:rPr>
              <a:t>Biological and Clinical Factors that Favor the Use of a Specific TPO-RA in ITP Patients. </a:t>
            </a:r>
            <a:br>
              <a:rPr lang="en-US" sz="1400" b="1" dirty="0">
                <a:solidFill>
                  <a:srgbClr val="FFFFFF"/>
                </a:solidFill>
              </a:rPr>
            </a:br>
            <a:r>
              <a:rPr lang="en-US" sz="1400" b="1" dirty="0">
                <a:solidFill>
                  <a:srgbClr val="FFFFFF"/>
                </a:solidFill>
              </a:rPr>
              <a:t>Results from a Spanish Multicenter Study</a:t>
            </a:r>
          </a:p>
        </p:txBody>
      </p:sp>
      <p:sp>
        <p:nvSpPr>
          <p:cNvPr id="11" name="TextBox 10">
            <a:hlinkClick r:id="rId6" action="ppaction://hlinksldjump"/>
            <a:extLst>
              <a:ext uri="{FF2B5EF4-FFF2-40B4-BE49-F238E27FC236}">
                <a16:creationId xmlns:a16="http://schemas.microsoft.com/office/drawing/2014/main" id="{C9DB46FC-1D57-4B1E-A46F-DFDDC3B0726C}"/>
              </a:ext>
            </a:extLst>
          </p:cNvPr>
          <p:cNvSpPr txBox="1"/>
          <p:nvPr/>
        </p:nvSpPr>
        <p:spPr>
          <a:xfrm>
            <a:off x="604838" y="4835657"/>
            <a:ext cx="8323261" cy="740664"/>
          </a:xfrm>
          <a:prstGeom prst="rect">
            <a:avLst/>
          </a:prstGeom>
          <a:solidFill>
            <a:srgbClr val="0070C0"/>
          </a:solidFill>
        </p:spPr>
        <p:txBody>
          <a:bodyPr wrap="square" rtlCol="0" anchor="ctr">
            <a:noAutofit/>
          </a:bodyPr>
          <a:lstStyle/>
          <a:p>
            <a:pPr fontAlgn="auto">
              <a:spcBef>
                <a:spcPts val="0"/>
              </a:spcBef>
              <a:spcAft>
                <a:spcPts val="0"/>
              </a:spcAft>
              <a:defRPr/>
            </a:pPr>
            <a:r>
              <a:rPr lang="en-US" sz="1400" b="1" dirty="0">
                <a:solidFill>
                  <a:schemeClr val="bg1"/>
                </a:solidFill>
                <a:hlinkClick r:id="rId4" action="ppaction://hlinksldjump">
                  <a:extLst>
                    <a:ext uri="{A12FA001-AC4F-418D-AE19-62706E023703}">
                      <ahyp:hlinkClr xmlns:ahyp="http://schemas.microsoft.com/office/drawing/2018/hyperlinkcolor" val="tx"/>
                    </a:ext>
                  </a:extLst>
                </a:hlinkClick>
              </a:rPr>
              <a:t>Lozano ML, et al.</a:t>
            </a:r>
            <a:br>
              <a:rPr lang="en-US" sz="1400" b="1" dirty="0">
                <a:solidFill>
                  <a:srgbClr val="FFFFFF"/>
                </a:solidFill>
                <a:hlinkClick r:id="rId4" action="ppaction://hlinksldjump">
                  <a:extLst>
                    <a:ext uri="{A12FA001-AC4F-418D-AE19-62706E023703}">
                      <ahyp:hlinkClr xmlns:ahyp="http://schemas.microsoft.com/office/drawing/2018/hyperlinkcolor" val="tx"/>
                    </a:ext>
                  </a:extLst>
                </a:hlinkClick>
              </a:rPr>
            </a:br>
            <a:r>
              <a:rPr lang="en-US" sz="1400" b="1" dirty="0">
                <a:solidFill>
                  <a:srgbClr val="FFFFFF"/>
                </a:solidFill>
              </a:rPr>
              <a:t>Prevalence and Risk Factors for Thrombosis in Adult ITP Patients Treated with TPO-RA</a:t>
            </a:r>
          </a:p>
        </p:txBody>
      </p:sp>
      <p:sp>
        <p:nvSpPr>
          <p:cNvPr id="13" name="TextBox 12">
            <a:hlinkClick r:id="rId7" action="ppaction://hlinksldjump"/>
            <a:extLst>
              <a:ext uri="{FF2B5EF4-FFF2-40B4-BE49-F238E27FC236}">
                <a16:creationId xmlns:a16="http://schemas.microsoft.com/office/drawing/2014/main" id="{9FD54761-3535-476A-98CE-036B51106C4E}"/>
              </a:ext>
            </a:extLst>
          </p:cNvPr>
          <p:cNvSpPr txBox="1"/>
          <p:nvPr/>
        </p:nvSpPr>
        <p:spPr>
          <a:xfrm>
            <a:off x="604838" y="5656978"/>
            <a:ext cx="8323261" cy="740664"/>
          </a:xfrm>
          <a:prstGeom prst="rect">
            <a:avLst/>
          </a:prstGeom>
          <a:solidFill>
            <a:srgbClr val="92D050"/>
          </a:solidFill>
        </p:spPr>
        <p:txBody>
          <a:bodyPr wrap="square" rtlCol="0" anchor="ctr">
            <a:noAutofit/>
          </a:bodyPr>
          <a:lstStyle/>
          <a:p>
            <a:pPr fontAlgn="auto">
              <a:spcBef>
                <a:spcPts val="0"/>
              </a:spcBef>
              <a:spcAft>
                <a:spcPts val="0"/>
              </a:spcAft>
              <a:defRPr/>
            </a:pPr>
            <a:r>
              <a:rPr lang="en-US" sz="1400" b="1" dirty="0">
                <a:solidFill>
                  <a:srgbClr val="FFFFFF"/>
                </a:solidFill>
                <a:hlinkClick r:id="rId4" action="ppaction://hlinksldjump">
                  <a:extLst>
                    <a:ext uri="{A12FA001-AC4F-418D-AE19-62706E023703}">
                      <ahyp:hlinkClr xmlns:ahyp="http://schemas.microsoft.com/office/drawing/2018/hyperlinkcolor" val="tx"/>
                    </a:ext>
                  </a:extLst>
                </a:hlinkClick>
              </a:rPr>
              <a:t>Lozano ML, et al.</a:t>
            </a:r>
            <a:br>
              <a:rPr lang="en-US" sz="1400" b="1" dirty="0">
                <a:solidFill>
                  <a:srgbClr val="FFFFFF"/>
                </a:solidFill>
                <a:hlinkClick r:id="rId4" action="ppaction://hlinksldjump">
                  <a:extLst>
                    <a:ext uri="{A12FA001-AC4F-418D-AE19-62706E023703}">
                      <ahyp:hlinkClr xmlns:ahyp="http://schemas.microsoft.com/office/drawing/2018/hyperlinkcolor" val="tx"/>
                    </a:ext>
                  </a:extLst>
                </a:hlinkClick>
              </a:rPr>
            </a:br>
            <a:r>
              <a:rPr lang="en-US" sz="1400" b="1" dirty="0"/>
              <a:t>Predictors of Therapy Free Responses in ITP Patients Receiving TPO-RA. Results from a Spanish Multicenter Study</a:t>
            </a:r>
          </a:p>
        </p:txBody>
      </p:sp>
      <p:pic>
        <p:nvPicPr>
          <p:cNvPr id="14" name="Picture 2" descr="C:\Users\mmiglins\Desktop\House.png">
            <a:hlinkClick r:id="rId8" action="ppaction://hlinksldjump"/>
            <a:extLst>
              <a:ext uri="{FF2B5EF4-FFF2-40B4-BE49-F238E27FC236}">
                <a16:creationId xmlns:a16="http://schemas.microsoft.com/office/drawing/2014/main" id="{8C18865A-5320-4248-8791-4C19FAF4A356}"/>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CFFB1AE3-B0FF-40C3-89A0-A2CC57AD56CA}"/>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defRPr/>
            </a:pPr>
            <a:r>
              <a:rPr lang="en-US" sz="900" kern="0" dirty="0">
                <a:solidFill>
                  <a:srgbClr val="000000"/>
                </a:solidFill>
                <a:latin typeface="Arial"/>
              </a:rPr>
              <a:t>Click the box to view the associated poster/presentation data</a:t>
            </a:r>
          </a:p>
        </p:txBody>
      </p:sp>
    </p:spTree>
    <p:extLst>
      <p:ext uri="{BB962C8B-B14F-4D97-AF65-F5344CB8AC3E}">
        <p14:creationId xmlns:p14="http://schemas.microsoft.com/office/powerpoint/2010/main" val="235957335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rgbClr val="00487E"/>
          </a:solidFill>
        </p:spPr>
        <p:txBody>
          <a:bodyPr wrap="square" lIns="91440" tIns="45720" rIns="91440" bIns="45720" rtlCol="0">
            <a:spAutoFit/>
          </a:bodyPr>
          <a:lstStyle/>
          <a:p>
            <a:pPr fontAlgn="auto">
              <a:spcBef>
                <a:spcPts val="600"/>
              </a:spcBef>
              <a:spcAft>
                <a:spcPts val="0"/>
              </a:spcAft>
              <a:defRPr/>
            </a:pPr>
            <a:r>
              <a:rPr lang="en-US" sz="1100" b="1" dirty="0" err="1">
                <a:solidFill>
                  <a:schemeClr val="bg1"/>
                </a:solidFill>
              </a:rPr>
              <a:t>Kuter</a:t>
            </a:r>
            <a:r>
              <a:rPr lang="en-US" sz="1100" b="1" dirty="0">
                <a:solidFill>
                  <a:schemeClr val="bg1"/>
                </a:solidFill>
              </a:rPr>
              <a:t> DJ, et al. </a:t>
            </a:r>
            <a:r>
              <a:rPr lang="en-US" sz="1100" b="1" dirty="0">
                <a:solidFill>
                  <a:srgbClr val="FFFFFF"/>
                </a:solidFill>
              </a:rPr>
              <a:t>Safety and Efficacy of Self-Administered Romiplostim in Patients with Immune Thrombocytopenia (ITP): Results of an Integrated Analysis of Five Clinical Trials</a:t>
            </a:r>
            <a:endParaRPr lang="en-US" sz="1100" b="1" dirty="0">
              <a:solidFill>
                <a:schemeClr val="bg1"/>
              </a:solidFill>
            </a:endParaRPr>
          </a:p>
        </p:txBody>
      </p:sp>
      <p:pic>
        <p:nvPicPr>
          <p:cNvPr id="10" name="Picture 9">
            <a:extLst>
              <a:ext uri="{FF2B5EF4-FFF2-40B4-BE49-F238E27FC236}">
                <a16:creationId xmlns:a16="http://schemas.microsoft.com/office/drawing/2014/main" id="{7E2D8A56-92E6-406D-811B-D1E452D8F428}"/>
              </a:ext>
            </a:extLst>
          </p:cNvPr>
          <p:cNvPicPr>
            <a:picLocks noChangeAspect="1"/>
          </p:cNvPicPr>
          <p:nvPr/>
        </p:nvPicPr>
        <p:blipFill>
          <a:blip r:embed="rId3"/>
          <a:stretch>
            <a:fillRect/>
          </a:stretch>
        </p:blipFill>
        <p:spPr>
          <a:xfrm>
            <a:off x="1221116" y="2169973"/>
            <a:ext cx="6701769" cy="4356076"/>
          </a:xfrm>
          <a:prstGeom prst="rect">
            <a:avLst/>
          </a:prstGeom>
        </p:spPr>
      </p:pic>
      <p:sp>
        <p:nvSpPr>
          <p:cNvPr id="11" name="Title 9">
            <a:extLst>
              <a:ext uri="{FF2B5EF4-FFF2-40B4-BE49-F238E27FC236}">
                <a16:creationId xmlns:a16="http://schemas.microsoft.com/office/drawing/2014/main" id="{A53F9FEE-DD8D-47E6-B261-DFDFA67097DB}"/>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US" sz="2800" dirty="0"/>
              <a:t>Results </a:t>
            </a:r>
            <a:r>
              <a:rPr lang="en-US" sz="2800" kern="0" dirty="0"/>
              <a:t>(</a:t>
            </a:r>
            <a:r>
              <a:rPr lang="en-US" sz="2800" i="1" kern="0" dirty="0"/>
              <a:t>cont.</a:t>
            </a:r>
            <a:r>
              <a:rPr lang="en-US" sz="2800" kern="0" dirty="0"/>
              <a:t>)</a:t>
            </a:r>
          </a:p>
        </p:txBody>
      </p:sp>
      <p:sp>
        <p:nvSpPr>
          <p:cNvPr id="13" name="Content Placeholder 4">
            <a:extLst>
              <a:ext uri="{FF2B5EF4-FFF2-40B4-BE49-F238E27FC236}">
                <a16:creationId xmlns:a16="http://schemas.microsoft.com/office/drawing/2014/main" id="{5D292FBA-8CE1-4E78-8705-D871A3D11FE2}"/>
              </a:ext>
            </a:extLst>
          </p:cNvPr>
          <p:cNvSpPr txBox="1">
            <a:spLocks/>
          </p:cNvSpPr>
          <p:nvPr/>
        </p:nvSpPr>
        <p:spPr bwMode="gray">
          <a:xfrm>
            <a:off x="512763" y="1462087"/>
            <a:ext cx="8415337" cy="707886"/>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0" fontAlgn="base" hangingPunct="0">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a:lnSpc>
                <a:spcPct val="100000"/>
              </a:lnSpc>
              <a:spcBef>
                <a:spcPts val="1200"/>
              </a:spcBef>
              <a:buNone/>
            </a:pPr>
            <a:r>
              <a:rPr lang="en-US" sz="2000" b="1" kern="0" dirty="0"/>
              <a:t>Table 4. Overview of Duration-Adjusted Treatment-Emergent Adverse Events and Bleeding Events from Index Week 1 to EOT</a:t>
            </a:r>
          </a:p>
        </p:txBody>
      </p:sp>
      <p:sp>
        <p:nvSpPr>
          <p:cNvPr id="8" name="Title 1">
            <a:extLst>
              <a:ext uri="{FF2B5EF4-FFF2-40B4-BE49-F238E27FC236}">
                <a16:creationId xmlns:a16="http://schemas.microsoft.com/office/drawing/2014/main" id="{DA74C1AF-ACC9-499C-8556-0EE1499F64B7}"/>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buClrTx/>
            </a:pPr>
            <a:r>
              <a:rPr lang="en-US" sz="900" dirty="0"/>
              <a:t>EOT, end of treatment; HCP, healthcare provider; SA, self-administration; TEAE, treatment-emergent adverse event</a:t>
            </a:r>
          </a:p>
        </p:txBody>
      </p:sp>
      <p:pic>
        <p:nvPicPr>
          <p:cNvPr id="14" name="Picture 2" descr="C:\Users\mmiglins\Desktop\House.png">
            <a:hlinkClick r:id="rId4" action="ppaction://hlinksldjump"/>
            <a:extLst>
              <a:ext uri="{FF2B5EF4-FFF2-40B4-BE49-F238E27FC236}">
                <a16:creationId xmlns:a16="http://schemas.microsoft.com/office/drawing/2014/main" id="{EFEC0453-2B79-4977-B214-5CC9ABD0934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23977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rgbClr val="00487E"/>
          </a:solidFill>
        </p:spPr>
        <p:txBody>
          <a:bodyPr wrap="square" lIns="91440" tIns="45720" rIns="91440" bIns="45720" rtlCol="0">
            <a:spAutoFit/>
          </a:bodyPr>
          <a:lstStyle/>
          <a:p>
            <a:pPr fontAlgn="auto">
              <a:spcBef>
                <a:spcPts val="600"/>
              </a:spcBef>
              <a:spcAft>
                <a:spcPts val="0"/>
              </a:spcAft>
              <a:defRPr/>
            </a:pPr>
            <a:r>
              <a:rPr lang="en-US" sz="1100" b="1" dirty="0" err="1">
                <a:solidFill>
                  <a:schemeClr val="bg1"/>
                </a:solidFill>
              </a:rPr>
              <a:t>Kuter</a:t>
            </a:r>
            <a:r>
              <a:rPr lang="en-US" sz="1100" b="1" dirty="0">
                <a:solidFill>
                  <a:schemeClr val="bg1"/>
                </a:solidFill>
              </a:rPr>
              <a:t> DJ, et al. </a:t>
            </a:r>
            <a:r>
              <a:rPr lang="en-US" sz="1100" b="1" dirty="0">
                <a:solidFill>
                  <a:srgbClr val="FFFFFF"/>
                </a:solidFill>
              </a:rPr>
              <a:t>Safety and Efficacy of Self-Administered Romiplostim in Patients with Immune Thrombocytopenia (ITP): Results of an Integrated Analysis of Five Clinical Trials</a:t>
            </a:r>
            <a:endParaRPr lang="en-US" sz="1100" b="1" dirty="0">
              <a:solidFill>
                <a:schemeClr val="bg1"/>
              </a:solidFill>
            </a:endParaRPr>
          </a:p>
        </p:txBody>
      </p:sp>
      <p:sp>
        <p:nvSpPr>
          <p:cNvPr id="10" name="Content Placeholder 4">
            <a:extLst>
              <a:ext uri="{FF2B5EF4-FFF2-40B4-BE49-F238E27FC236}">
                <a16:creationId xmlns:a16="http://schemas.microsoft.com/office/drawing/2014/main" id="{9A93E336-1D9C-4272-8C08-2036BB7575DB}"/>
              </a:ext>
            </a:extLst>
          </p:cNvPr>
          <p:cNvSpPr>
            <a:spLocks noGrp="1"/>
          </p:cNvSpPr>
          <p:nvPr>
            <p:ph idx="1"/>
          </p:nvPr>
        </p:nvSpPr>
        <p:spPr>
          <a:xfrm>
            <a:off x="500388" y="1443535"/>
            <a:ext cx="8412144" cy="2636096"/>
          </a:xfrm>
        </p:spPr>
        <p:txBody>
          <a:bodyPr/>
          <a:lstStyle/>
          <a:p>
            <a:pPr marL="0" indent="0">
              <a:lnSpc>
                <a:spcPct val="100000"/>
              </a:lnSpc>
              <a:spcBef>
                <a:spcPts val="1200"/>
              </a:spcBef>
              <a:buClr>
                <a:srgbClr val="00487E"/>
              </a:buClr>
              <a:buNone/>
            </a:pPr>
            <a:r>
              <a:rPr lang="en-GB" sz="2200" b="1" i="1" dirty="0"/>
              <a:t>Antibody Response</a:t>
            </a:r>
          </a:p>
          <a:p>
            <a:pPr>
              <a:buClr>
                <a:srgbClr val="00487E"/>
              </a:buClr>
              <a:buFont typeface="Wingdings" panose="05000000000000000000" pitchFamily="2" charset="2"/>
              <a:buChar char="§"/>
            </a:pPr>
            <a:r>
              <a:rPr lang="en-US" sz="2000" dirty="0"/>
              <a:t>Of patients with a post-baseline antibody result (583 SA, 124 HCP), 36 (6.2%) and 6 (4.8%) patients had romiplostim-positive binding antibodies, respectively</a:t>
            </a:r>
          </a:p>
          <a:p>
            <a:pPr>
              <a:buClr>
                <a:srgbClr val="00487E"/>
              </a:buClr>
              <a:buFont typeface="Wingdings" panose="05000000000000000000" pitchFamily="2" charset="2"/>
              <a:buChar char="§"/>
            </a:pPr>
            <a:r>
              <a:rPr lang="en-US" sz="2000" dirty="0"/>
              <a:t>Three SA patients and one HCP-dosed individual had </a:t>
            </a:r>
            <a:r>
              <a:rPr lang="en-US" sz="2000" dirty="0" err="1"/>
              <a:t>neutralising</a:t>
            </a:r>
            <a:r>
              <a:rPr lang="en-US" sz="2000" dirty="0"/>
              <a:t> antibodies against romiplostim; no </a:t>
            </a:r>
            <a:r>
              <a:rPr lang="en-US" sz="2000" dirty="0" err="1"/>
              <a:t>neutralising</a:t>
            </a:r>
            <a:r>
              <a:rPr lang="en-US" sz="2000" dirty="0"/>
              <a:t> antibodies against endogenous thrombopoietin were detected</a:t>
            </a:r>
            <a:endParaRPr lang="en-US" sz="2200" b="1" i="1" dirty="0"/>
          </a:p>
        </p:txBody>
      </p:sp>
      <p:sp>
        <p:nvSpPr>
          <p:cNvPr id="8" name="Title 9">
            <a:extLst>
              <a:ext uri="{FF2B5EF4-FFF2-40B4-BE49-F238E27FC236}">
                <a16:creationId xmlns:a16="http://schemas.microsoft.com/office/drawing/2014/main" id="{80BA1F46-0452-44BA-A26A-111D97E9F992}"/>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US" sz="2800" dirty="0"/>
              <a:t>Results (</a:t>
            </a:r>
            <a:r>
              <a:rPr lang="en-US" sz="2800" i="1" dirty="0"/>
              <a:t>cont.</a:t>
            </a:r>
            <a:r>
              <a:rPr lang="en-US" sz="2800" dirty="0"/>
              <a:t>)</a:t>
            </a:r>
            <a:endParaRPr lang="en-US" sz="2800" kern="0" dirty="0"/>
          </a:p>
        </p:txBody>
      </p:sp>
      <p:pic>
        <p:nvPicPr>
          <p:cNvPr id="6" name="Picture 2" descr="C:\Users\mmiglins\Desktop\House.png">
            <a:hlinkClick r:id="rId3" action="ppaction://hlinksldjump"/>
            <a:extLst>
              <a:ext uri="{FF2B5EF4-FFF2-40B4-BE49-F238E27FC236}">
                <a16:creationId xmlns:a16="http://schemas.microsoft.com/office/drawing/2014/main" id="{A3D8E4C4-0BB7-45BE-BE76-E035374E3C1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BC2B0C3F-276B-4480-A877-AEB0027B5151}"/>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buClrTx/>
            </a:pPr>
            <a:r>
              <a:rPr lang="en-US" sz="900" dirty="0"/>
              <a:t>HCP, healthcare provider; SA, self-administration</a:t>
            </a:r>
          </a:p>
        </p:txBody>
      </p:sp>
    </p:spTree>
    <p:extLst>
      <p:ext uri="{BB962C8B-B14F-4D97-AF65-F5344CB8AC3E}">
        <p14:creationId xmlns:p14="http://schemas.microsoft.com/office/powerpoint/2010/main" val="354827819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rgbClr val="00487E"/>
          </a:solidFill>
        </p:spPr>
        <p:txBody>
          <a:bodyPr wrap="square" lIns="91440" tIns="45720" rIns="91440" bIns="45720" rtlCol="0">
            <a:spAutoFit/>
          </a:bodyPr>
          <a:lstStyle/>
          <a:p>
            <a:pPr fontAlgn="auto">
              <a:spcBef>
                <a:spcPts val="600"/>
              </a:spcBef>
              <a:spcAft>
                <a:spcPts val="0"/>
              </a:spcAft>
              <a:defRPr/>
            </a:pPr>
            <a:r>
              <a:rPr lang="en-US" sz="1100" b="1" dirty="0" err="1">
                <a:solidFill>
                  <a:schemeClr val="bg1"/>
                </a:solidFill>
              </a:rPr>
              <a:t>Kuter</a:t>
            </a:r>
            <a:r>
              <a:rPr lang="en-US" sz="1100" b="1" dirty="0">
                <a:solidFill>
                  <a:schemeClr val="bg1"/>
                </a:solidFill>
              </a:rPr>
              <a:t> DJ, et al. </a:t>
            </a:r>
            <a:r>
              <a:rPr lang="en-US" sz="1100" b="1" dirty="0">
                <a:solidFill>
                  <a:srgbClr val="FFFFFF"/>
                </a:solidFill>
              </a:rPr>
              <a:t>Safety and Efficacy of Self-Administered Romiplostim in Patients with Immune Thrombocytopenia (ITP): Results of an Integrated Analysis of Five Clinical Trials</a:t>
            </a:r>
            <a:endParaRPr lang="en-US" sz="1100" b="1" dirty="0">
              <a:solidFill>
                <a:schemeClr val="bg1"/>
              </a:solidFill>
            </a:endParaRPr>
          </a:p>
        </p:txBody>
      </p:sp>
      <p:sp>
        <p:nvSpPr>
          <p:cNvPr id="8" name="Title 9">
            <a:extLst>
              <a:ext uri="{FF2B5EF4-FFF2-40B4-BE49-F238E27FC236}">
                <a16:creationId xmlns:a16="http://schemas.microsoft.com/office/drawing/2014/main" id="{5EE4EF14-F72B-4143-80D8-B41236E279D3}"/>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US" sz="2800" dirty="0"/>
              <a:t>Conclusions</a:t>
            </a:r>
            <a:endParaRPr lang="en-US" sz="2800" kern="0" dirty="0"/>
          </a:p>
        </p:txBody>
      </p:sp>
      <p:sp>
        <p:nvSpPr>
          <p:cNvPr id="9" name="Content Placeholder 8">
            <a:extLst>
              <a:ext uri="{FF2B5EF4-FFF2-40B4-BE49-F238E27FC236}">
                <a16:creationId xmlns:a16="http://schemas.microsoft.com/office/drawing/2014/main" id="{0A67AA29-A5D3-413F-800D-8040C5C77156}"/>
              </a:ext>
            </a:extLst>
          </p:cNvPr>
          <p:cNvSpPr>
            <a:spLocks noGrp="1"/>
          </p:cNvSpPr>
          <p:nvPr>
            <p:ph idx="1"/>
          </p:nvPr>
        </p:nvSpPr>
        <p:spPr>
          <a:xfrm>
            <a:off x="512763" y="1462088"/>
            <a:ext cx="8415337" cy="5154982"/>
          </a:xfrm>
        </p:spPr>
        <p:txBody>
          <a:bodyPr/>
          <a:lstStyle/>
          <a:p>
            <a:pPr>
              <a:buClr>
                <a:srgbClr val="00487E"/>
              </a:buClr>
              <a:buFont typeface="Wingdings" panose="05000000000000000000" pitchFamily="2" charset="2"/>
              <a:buChar char="§"/>
            </a:pPr>
            <a:r>
              <a:rPr lang="en-US" sz="2000" dirty="0"/>
              <a:t>This analysis, integrating data from 5 clinical trials of romiplostim, demonstrates that self-administration of romiplostim is associated with comparable efficacy and safety to that of romiplostim administered by an HCP</a:t>
            </a:r>
          </a:p>
          <a:p>
            <a:pPr>
              <a:buClr>
                <a:srgbClr val="00487E"/>
              </a:buClr>
              <a:buFont typeface="Wingdings" panose="05000000000000000000" pitchFamily="2" charset="2"/>
              <a:buChar char="§"/>
            </a:pPr>
            <a:r>
              <a:rPr lang="en-US" sz="2000" dirty="0"/>
              <a:t>Romiplostim self-administration therefore provides the potential for improved practicality and convenience among eligible patients (patients who have stable platelet counts ≥ 50 × 10</a:t>
            </a:r>
            <a:r>
              <a:rPr lang="en-US" sz="2000" baseline="30000" dirty="0"/>
              <a:t>9</a:t>
            </a:r>
            <a:r>
              <a:rPr lang="en-US" sz="2000" dirty="0"/>
              <a:t>/L for </a:t>
            </a:r>
            <a:br>
              <a:rPr lang="en-US" sz="2000" dirty="0"/>
            </a:br>
            <a:r>
              <a:rPr lang="en-US" sz="2000" dirty="0"/>
              <a:t>≥ 3 consecutive weeks and have undergone training) </a:t>
            </a:r>
          </a:p>
          <a:p>
            <a:pPr>
              <a:buClr>
                <a:srgbClr val="00487E"/>
              </a:buClr>
              <a:buFont typeface="Wingdings" panose="05000000000000000000" pitchFamily="2" charset="2"/>
              <a:buChar char="§"/>
            </a:pPr>
            <a:r>
              <a:rPr lang="en-US" sz="2000" dirty="0"/>
              <a:t>Limitations of this analysis include:</a:t>
            </a:r>
          </a:p>
          <a:p>
            <a:pPr marL="685800" lvl="1">
              <a:buClr>
                <a:srgbClr val="00487E"/>
              </a:buClr>
              <a:buFont typeface="Arial" panose="020B0604020202020204" pitchFamily="34" charset="0"/>
              <a:buChar char="–"/>
            </a:pPr>
            <a:r>
              <a:rPr lang="en-US" sz="1800" dirty="0"/>
              <a:t>the non-</a:t>
            </a:r>
            <a:r>
              <a:rPr lang="en-US" sz="1800" dirty="0" err="1"/>
              <a:t>randomised</a:t>
            </a:r>
            <a:r>
              <a:rPr lang="en-US" sz="1800" dirty="0"/>
              <a:t> allocation of patients to SA and HCP-dosing; HCPs may have offered self-administration to ‘fitter’ patients, which may explain the apparent reduced incidence of (S)AEs in this group</a:t>
            </a:r>
          </a:p>
          <a:p>
            <a:pPr marL="685800" lvl="1">
              <a:buClr>
                <a:srgbClr val="00487E"/>
              </a:buClr>
              <a:buFont typeface="Arial" panose="020B0604020202020204" pitchFamily="34" charset="0"/>
              <a:buChar char="–"/>
            </a:pPr>
            <a:r>
              <a:rPr lang="en-US" sz="1800" dirty="0"/>
              <a:t>reduced number of clinic visits (at which adverse events would be reported) attended by patients in the SA vs the HCP-dosing group</a:t>
            </a:r>
          </a:p>
          <a:p>
            <a:pPr marL="685800" lvl="1">
              <a:buClr>
                <a:srgbClr val="00487E"/>
              </a:buClr>
              <a:buFont typeface="Arial" panose="020B0604020202020204" pitchFamily="34" charset="0"/>
              <a:buChar char="–"/>
            </a:pPr>
            <a:r>
              <a:rPr lang="en-US" sz="1800" dirty="0"/>
              <a:t>absence of assessment of the impact of SA on quality of life (QoL; not all the included studies assessed QoL)</a:t>
            </a:r>
            <a:endParaRPr lang="en-US" dirty="0"/>
          </a:p>
        </p:txBody>
      </p:sp>
      <p:pic>
        <p:nvPicPr>
          <p:cNvPr id="6" name="Picture 2" descr="C:\Users\mmiglins\Desktop\House.png">
            <a:hlinkClick r:id="rId3" action="ppaction://hlinksldjump"/>
            <a:extLst>
              <a:ext uri="{FF2B5EF4-FFF2-40B4-BE49-F238E27FC236}">
                <a16:creationId xmlns:a16="http://schemas.microsoft.com/office/drawing/2014/main" id="{73FE3CAF-E0CE-4DB3-9099-D748CEE82DF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AF63BF1A-3225-4FCC-A763-43829ED5F2BB}"/>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buClrTx/>
            </a:pPr>
            <a:r>
              <a:rPr lang="en-US" sz="900" dirty="0"/>
              <a:t>HCP, healthcare provider; QoL, quality of life; SA, self-administration, SAE, serious adverse event</a:t>
            </a:r>
          </a:p>
        </p:txBody>
      </p:sp>
    </p:spTree>
    <p:extLst>
      <p:ext uri="{BB962C8B-B14F-4D97-AF65-F5344CB8AC3E}">
        <p14:creationId xmlns:p14="http://schemas.microsoft.com/office/powerpoint/2010/main" val="3717086315"/>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
            <a:ext cx="9144000" cy="430887"/>
          </a:xfrm>
          <a:prstGeom prst="rect">
            <a:avLst/>
          </a:prstGeom>
          <a:solidFill>
            <a:schemeClr val="accent6">
              <a:lumMod val="50000"/>
            </a:schemeClr>
          </a:solidFill>
        </p:spPr>
        <p:txBody>
          <a:bodyPr wrap="square" lIns="91440" tIns="45720" rIns="91440" bIns="45720" rtlCol="0">
            <a:spAutoFit/>
          </a:bodyPr>
          <a:lstStyle/>
          <a:p>
            <a:pPr fontAlgn="auto">
              <a:spcBef>
                <a:spcPts val="600"/>
              </a:spcBef>
              <a:spcAft>
                <a:spcPts val="0"/>
              </a:spcAft>
              <a:defRPr/>
            </a:pPr>
            <a:r>
              <a:rPr lang="en-US" sz="1100" b="1" dirty="0">
                <a:solidFill>
                  <a:srgbClr val="FFFFFF"/>
                </a:solidFill>
              </a:rPr>
              <a:t>Tarantino M, et al. Safety and Efficacy of Romiplostim in Over 200 Children With Persistent or Chronic Immune Thrombocytopenia in an Integrated Database of 5 Clinical Trials</a:t>
            </a:r>
          </a:p>
        </p:txBody>
      </p:sp>
      <p:sp>
        <p:nvSpPr>
          <p:cNvPr id="10" name="Title 1">
            <a:extLst>
              <a:ext uri="{FF2B5EF4-FFF2-40B4-BE49-F238E27FC236}">
                <a16:creationId xmlns:a16="http://schemas.microsoft.com/office/drawing/2014/main" id="{AADF8DD1-2E48-4B73-BE09-120AE08D7200}"/>
              </a:ext>
            </a:extLst>
          </p:cNvPr>
          <p:cNvSpPr txBox="1">
            <a:spLocks/>
          </p:cNvSpPr>
          <p:nvPr/>
        </p:nvSpPr>
        <p:spPr bwMode="auto">
          <a:xfrm>
            <a:off x="5495108" y="6378928"/>
            <a:ext cx="3518263" cy="409339"/>
          </a:xfrm>
          <a:prstGeom prst="rect">
            <a:avLst/>
          </a:prstGeom>
          <a:noFill/>
          <a:ln w="9525">
            <a:noFill/>
            <a:miter lim="800000"/>
            <a:headEnd/>
            <a:tailEnd/>
          </a:ln>
        </p:spPr>
        <p:txBody>
          <a:bodyPr anchor="ctr"/>
          <a:lstStyle/>
          <a:p>
            <a:pPr algn="r" fontAlgn="auto">
              <a:spcBef>
                <a:spcPts val="0"/>
              </a:spcBef>
              <a:spcAft>
                <a:spcPts val="0"/>
              </a:spcAft>
              <a:defRPr/>
            </a:pPr>
            <a:r>
              <a:rPr lang="en-US" sz="1100" b="1" dirty="0">
                <a:solidFill>
                  <a:srgbClr val="000000"/>
                </a:solidFill>
              </a:rPr>
              <a:t>European Hematology Association (EHA) 2019</a:t>
            </a:r>
          </a:p>
          <a:p>
            <a:pPr algn="r" fontAlgn="auto">
              <a:spcBef>
                <a:spcPts val="0"/>
              </a:spcBef>
              <a:spcAft>
                <a:spcPts val="0"/>
              </a:spcAft>
              <a:defRPr/>
            </a:pPr>
            <a:r>
              <a:rPr lang="en-US" sz="1100" b="1" dirty="0">
                <a:solidFill>
                  <a:srgbClr val="000000"/>
                </a:solidFill>
              </a:rPr>
              <a:t>June 13–16, 2019; Amsterdam, Netherlands</a:t>
            </a:r>
          </a:p>
        </p:txBody>
      </p:sp>
      <p:sp>
        <p:nvSpPr>
          <p:cNvPr id="14" name="Title 4">
            <a:extLst>
              <a:ext uri="{FF2B5EF4-FFF2-40B4-BE49-F238E27FC236}">
                <a16:creationId xmlns:a16="http://schemas.microsoft.com/office/drawing/2014/main" id="{56FB8228-6852-4B8C-87BF-21816D329921}"/>
              </a:ext>
            </a:extLst>
          </p:cNvPr>
          <p:cNvSpPr txBox="1">
            <a:spLocks/>
          </p:cNvSpPr>
          <p:nvPr/>
        </p:nvSpPr>
        <p:spPr bwMode="gray">
          <a:xfrm>
            <a:off x="504823" y="1275644"/>
            <a:ext cx="8421624" cy="211852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20000"/>
              </a:spcBef>
              <a:spcAft>
                <a:spcPct val="0"/>
              </a:spcAft>
              <a:defRPr sz="3800" b="1">
                <a:solidFill>
                  <a:srgbClr val="007CC2"/>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a:lnSpc>
                <a:spcPct val="100000"/>
              </a:lnSpc>
              <a:spcBef>
                <a:spcPts val="1200"/>
              </a:spcBef>
            </a:pPr>
            <a:r>
              <a:rPr lang="en-US" sz="2800" dirty="0">
                <a:latin typeface="+mn-lt"/>
              </a:rPr>
              <a:t>Safety and Efficacy of Romiplostim in Over 200 Children With Persistent or Chronic Immune Thrombocytopenia in an Integrated Database of 5 Clinical Trials</a:t>
            </a:r>
            <a:endParaRPr lang="en-US" sz="2800" kern="0" dirty="0">
              <a:latin typeface="+mn-lt"/>
            </a:endParaRPr>
          </a:p>
        </p:txBody>
      </p:sp>
      <p:sp>
        <p:nvSpPr>
          <p:cNvPr id="15" name="Subtitle 5">
            <a:extLst>
              <a:ext uri="{FF2B5EF4-FFF2-40B4-BE49-F238E27FC236}">
                <a16:creationId xmlns:a16="http://schemas.microsoft.com/office/drawing/2014/main" id="{885B0CCA-043D-4B63-B10F-E7F5E6ECAEEA}"/>
              </a:ext>
            </a:extLst>
          </p:cNvPr>
          <p:cNvSpPr txBox="1">
            <a:spLocks/>
          </p:cNvSpPr>
          <p:nvPr/>
        </p:nvSpPr>
        <p:spPr bwMode="gray">
          <a:xfrm>
            <a:off x="504823" y="3417389"/>
            <a:ext cx="8421624" cy="2132511"/>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lnSpc>
                <a:spcPct val="115000"/>
              </a:lnSpc>
              <a:spcBef>
                <a:spcPct val="35000"/>
              </a:spcBef>
              <a:spcAft>
                <a:spcPct val="0"/>
              </a:spcAft>
              <a:buClr>
                <a:schemeClr val="accent1"/>
              </a:buClr>
              <a:buFontTx/>
              <a:buNone/>
              <a:defRPr sz="20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0" fontAlgn="base" hangingPunct="0">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a:lnSpc>
                <a:spcPct val="100000"/>
              </a:lnSpc>
              <a:spcBef>
                <a:spcPts val="1200"/>
              </a:spcBef>
            </a:pPr>
            <a:r>
              <a:rPr lang="en-US" sz="1800" b="1" dirty="0"/>
              <a:t>Michael Tarantino,</a:t>
            </a:r>
            <a:r>
              <a:rPr lang="en-US" sz="1800" b="1" baseline="30000" dirty="0"/>
              <a:t>1</a:t>
            </a:r>
            <a:r>
              <a:rPr lang="en-US" sz="1800" b="1" dirty="0"/>
              <a:t> Jenny Despotovic,</a:t>
            </a:r>
            <a:r>
              <a:rPr lang="en-US" sz="1800" b="1" baseline="30000" dirty="0"/>
              <a:t>2</a:t>
            </a:r>
            <a:r>
              <a:rPr lang="en-US" sz="1800" b="1" dirty="0"/>
              <a:t> John Grainger,</a:t>
            </a:r>
            <a:r>
              <a:rPr lang="en-US" sz="1800" b="1" baseline="30000" dirty="0"/>
              <a:t>3</a:t>
            </a:r>
            <a:r>
              <a:rPr lang="en-US" sz="1800" b="1" dirty="0"/>
              <a:t> Nichola Cooper,</a:t>
            </a:r>
            <a:r>
              <a:rPr lang="en-US" sz="1800" b="1" baseline="30000" dirty="0"/>
              <a:t>4</a:t>
            </a:r>
            <a:r>
              <a:rPr lang="en-US" sz="1800" b="1" dirty="0"/>
              <a:t> Donald Beam,</a:t>
            </a:r>
            <a:r>
              <a:rPr lang="en-US" sz="1800" b="1" baseline="30000" dirty="0"/>
              <a:t>5</a:t>
            </a:r>
            <a:r>
              <a:rPr lang="en-US" sz="1800" b="1" dirty="0"/>
              <a:t> Ashok Raj,</a:t>
            </a:r>
            <a:r>
              <a:rPr lang="en-US" sz="1800" b="1" baseline="30000" dirty="0"/>
              <a:t>6</a:t>
            </a:r>
            <a:r>
              <a:rPr lang="en-US" sz="1800" b="1" dirty="0"/>
              <a:t> Alexey Maschan,</a:t>
            </a:r>
            <a:r>
              <a:rPr lang="en-US" sz="1800" b="1" baseline="30000" dirty="0"/>
              <a:t>7</a:t>
            </a:r>
            <a:r>
              <a:rPr lang="en-US" sz="1800" b="1" dirty="0"/>
              <a:t> June Kim,</a:t>
            </a:r>
            <a:r>
              <a:rPr lang="en-US" sz="1800" b="1" baseline="30000" dirty="0"/>
              <a:t>8</a:t>
            </a:r>
            <a:r>
              <a:rPr lang="en-US" sz="1800" b="1" dirty="0"/>
              <a:t> Melissa Eisen</a:t>
            </a:r>
            <a:r>
              <a:rPr lang="en-US" sz="1800" b="1" baseline="30000" dirty="0"/>
              <a:t>8</a:t>
            </a:r>
          </a:p>
          <a:p>
            <a:pPr>
              <a:lnSpc>
                <a:spcPct val="100000"/>
              </a:lnSpc>
              <a:spcBef>
                <a:spcPts val="1200"/>
              </a:spcBef>
            </a:pPr>
            <a:r>
              <a:rPr lang="en-US" sz="1200" baseline="30000" dirty="0"/>
              <a:t>1</a:t>
            </a:r>
            <a:r>
              <a:rPr lang="en-US" sz="1200" dirty="0"/>
              <a:t>The Bleeding and Clotting Disorders Institute, University of Illinois College of Medicine-Peoria, Peoria, IL, USA; </a:t>
            </a:r>
            <a:r>
              <a:rPr lang="en-US" sz="1200" baseline="30000" dirty="0"/>
              <a:t>2</a:t>
            </a:r>
            <a:r>
              <a:rPr lang="en-US" sz="1200" dirty="0"/>
              <a:t>Texas Children’s Hematology Center, Houston, TX, USA; </a:t>
            </a:r>
            <a:r>
              <a:rPr lang="en-US" sz="1200" baseline="30000" dirty="0"/>
              <a:t>3</a:t>
            </a:r>
            <a:r>
              <a:rPr lang="en-US" sz="1200" dirty="0"/>
              <a:t>Department of </a:t>
            </a:r>
            <a:r>
              <a:rPr lang="en-US" sz="1200" dirty="0" err="1"/>
              <a:t>Haematology</a:t>
            </a:r>
            <a:r>
              <a:rPr lang="en-US" sz="1200" dirty="0"/>
              <a:t>, Royal Manchester Children’s Hospital, Faculty of Medical &amp; Human Sciences, University of Manchester, Central Manchester University Hospitals NHS Foundation Trust, Manchester Academic Health Science Centre, Manchester, UK; </a:t>
            </a:r>
            <a:r>
              <a:rPr lang="en-US" sz="1200" baseline="30000" dirty="0"/>
              <a:t>4</a:t>
            </a:r>
            <a:r>
              <a:rPr lang="en-US" sz="1200" dirty="0"/>
              <a:t>Department of </a:t>
            </a:r>
            <a:r>
              <a:rPr lang="en-US" sz="1200" dirty="0" err="1"/>
              <a:t>Haematology</a:t>
            </a:r>
            <a:r>
              <a:rPr lang="en-US" sz="1200" dirty="0"/>
              <a:t>, Hammersmith Hospital, Imperial College London, London, UK; </a:t>
            </a:r>
            <a:r>
              <a:rPr lang="en-US" sz="1200" baseline="30000" dirty="0"/>
              <a:t>5</a:t>
            </a:r>
            <a:r>
              <a:rPr lang="en-US" sz="1200" dirty="0"/>
              <a:t>Cook Children’s Medical Center, Fort Worth, TX, USA; </a:t>
            </a:r>
            <a:r>
              <a:rPr lang="en-US" sz="1200" baseline="30000" dirty="0"/>
              <a:t>6</a:t>
            </a:r>
            <a:r>
              <a:rPr lang="en-US" sz="1200" dirty="0"/>
              <a:t>Pediatric Cancer and Blood Disorders Clinic, Louisville, KY, USA; </a:t>
            </a:r>
            <a:r>
              <a:rPr lang="en-US" sz="1200" baseline="30000" dirty="0"/>
              <a:t>7</a:t>
            </a:r>
            <a:r>
              <a:rPr lang="en-US" sz="1200" dirty="0"/>
              <a:t>Dmitry </a:t>
            </a:r>
            <a:r>
              <a:rPr lang="en-US" sz="1200" dirty="0" err="1"/>
              <a:t>Rogachev</a:t>
            </a:r>
            <a:r>
              <a:rPr lang="en-US" sz="1200" dirty="0"/>
              <a:t> National Research Center for Pediatric Hematology, Oncology and Immunology, Moscow, Russian Federation; </a:t>
            </a:r>
            <a:r>
              <a:rPr lang="en-US" sz="1200" baseline="30000" dirty="0"/>
              <a:t>8</a:t>
            </a:r>
            <a:r>
              <a:rPr lang="en-US" sz="1200" dirty="0"/>
              <a:t>Amgen Inc., Thousand Oaks, CA, USA</a:t>
            </a:r>
          </a:p>
        </p:txBody>
      </p:sp>
      <p:pic>
        <p:nvPicPr>
          <p:cNvPr id="11" name="Picture 2" descr="C:\Users\mmiglins\Desktop\House.png">
            <a:hlinkClick r:id="rId3" action="ppaction://hlinksldjump"/>
            <a:extLst>
              <a:ext uri="{FF2B5EF4-FFF2-40B4-BE49-F238E27FC236}">
                <a16:creationId xmlns:a16="http://schemas.microsoft.com/office/drawing/2014/main" id="{2D048CEE-DB51-4C41-8FBC-4106417F18C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55010BD5-7E0D-4DE8-9054-D7418ACD8048}"/>
              </a:ext>
            </a:extLst>
          </p:cNvPr>
          <p:cNvSpPr txBox="1">
            <a:spLocks/>
          </p:cNvSpPr>
          <p:nvPr/>
        </p:nvSpPr>
        <p:spPr bwMode="auto">
          <a:xfrm>
            <a:off x="504824" y="6378927"/>
            <a:ext cx="3518263" cy="409339"/>
          </a:xfrm>
          <a:prstGeom prst="rect">
            <a:avLst/>
          </a:prstGeom>
          <a:noFill/>
          <a:ln w="9525">
            <a:noFill/>
            <a:miter lim="800000"/>
            <a:headEnd/>
            <a:tailEnd/>
          </a:ln>
        </p:spPr>
        <p:txBody>
          <a:bodyPr anchor="ctr"/>
          <a:lstStyle/>
          <a:p>
            <a:pPr algn="l" fontAlgn="auto">
              <a:spcBef>
                <a:spcPts val="0"/>
              </a:spcBef>
              <a:spcAft>
                <a:spcPts val="0"/>
              </a:spcAft>
              <a:defRPr/>
            </a:pPr>
            <a:r>
              <a:rPr lang="en-GB" sz="1600" b="1" dirty="0">
                <a:solidFill>
                  <a:srgbClr val="000000"/>
                </a:solidFill>
              </a:rPr>
              <a:t>A</a:t>
            </a:r>
            <a:r>
              <a:rPr lang="en-US" sz="1600" b="1" dirty="0" err="1">
                <a:solidFill>
                  <a:srgbClr val="000000"/>
                </a:solidFill>
              </a:rPr>
              <a:t>bstract</a:t>
            </a:r>
            <a:r>
              <a:rPr lang="en-US" sz="1600" b="1" dirty="0">
                <a:solidFill>
                  <a:srgbClr val="000000"/>
                </a:solidFill>
              </a:rPr>
              <a:t> #PF689</a:t>
            </a:r>
          </a:p>
        </p:txBody>
      </p:sp>
    </p:spTree>
    <p:extLst>
      <p:ext uri="{BB962C8B-B14F-4D97-AF65-F5344CB8AC3E}">
        <p14:creationId xmlns:p14="http://schemas.microsoft.com/office/powerpoint/2010/main" val="1733999293"/>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F58D1BA-9785-4A32-9B99-9DD7E2421DD2}"/>
              </a:ext>
            </a:extLst>
          </p:cNvPr>
          <p:cNvSpPr txBox="1"/>
          <p:nvPr/>
        </p:nvSpPr>
        <p:spPr>
          <a:xfrm>
            <a:off x="0" y="-2"/>
            <a:ext cx="9144000" cy="430887"/>
          </a:xfrm>
          <a:prstGeom prst="rect">
            <a:avLst/>
          </a:prstGeom>
          <a:solidFill>
            <a:schemeClr val="accent6">
              <a:lumMod val="50000"/>
            </a:schemeClr>
          </a:solidFill>
        </p:spPr>
        <p:txBody>
          <a:bodyPr wrap="square" lIns="91440" tIns="45720" rIns="91440" bIns="45720" rtlCol="0">
            <a:spAutoFit/>
          </a:bodyPr>
          <a:lstStyle/>
          <a:p>
            <a:pPr fontAlgn="auto">
              <a:spcBef>
                <a:spcPts val="600"/>
              </a:spcBef>
              <a:spcAft>
                <a:spcPts val="0"/>
              </a:spcAft>
              <a:defRPr/>
            </a:pPr>
            <a:r>
              <a:rPr lang="en-US" sz="1100" b="1" dirty="0">
                <a:solidFill>
                  <a:srgbClr val="FFFFFF"/>
                </a:solidFill>
              </a:rPr>
              <a:t>Tarantino M, et al. Safety and Efficacy of Romiplostim in Over 200 Children With Persistent or Chronic Immune Thrombocytopenia in an Integrated Database of 5 Clinical Trials</a:t>
            </a:r>
          </a:p>
        </p:txBody>
      </p:sp>
      <p:sp>
        <p:nvSpPr>
          <p:cNvPr id="7" name="Title 9">
            <a:extLst>
              <a:ext uri="{FF2B5EF4-FFF2-40B4-BE49-F238E27FC236}">
                <a16:creationId xmlns:a16="http://schemas.microsoft.com/office/drawing/2014/main" id="{6EA23C5C-6EB3-440E-9C34-2D335EE6DDAD}"/>
              </a:ext>
            </a:extLst>
          </p:cNvPr>
          <p:cNvSpPr txBox="1">
            <a:spLocks/>
          </p:cNvSpPr>
          <p:nvPr/>
        </p:nvSpPr>
        <p:spPr bwMode="gray">
          <a:xfrm>
            <a:off x="514993"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US" sz="2800" dirty="0"/>
              <a:t>Background	</a:t>
            </a:r>
            <a:endParaRPr lang="en-US" sz="2800" kern="0" dirty="0"/>
          </a:p>
        </p:txBody>
      </p:sp>
      <p:sp>
        <p:nvSpPr>
          <p:cNvPr id="12" name="Content Placeholder 11">
            <a:extLst>
              <a:ext uri="{FF2B5EF4-FFF2-40B4-BE49-F238E27FC236}">
                <a16:creationId xmlns:a16="http://schemas.microsoft.com/office/drawing/2014/main" id="{772E0EB7-52A5-4B13-97A8-CAC4EF0C28E0}"/>
              </a:ext>
            </a:extLst>
          </p:cNvPr>
          <p:cNvSpPr>
            <a:spLocks noGrp="1"/>
          </p:cNvSpPr>
          <p:nvPr>
            <p:ph idx="1"/>
          </p:nvPr>
        </p:nvSpPr>
        <p:spPr>
          <a:xfrm>
            <a:off x="512762" y="1462088"/>
            <a:ext cx="8415338" cy="4481512"/>
          </a:xfrm>
        </p:spPr>
        <p:txBody>
          <a:bodyPr/>
          <a:lstStyle/>
          <a:p>
            <a:pPr lvl="0">
              <a:buClr>
                <a:schemeClr val="accent2">
                  <a:lumMod val="75000"/>
                </a:schemeClr>
              </a:buClr>
              <a:buFont typeface="Wingdings" panose="05000000000000000000" pitchFamily="2" charset="2"/>
              <a:buChar char="§"/>
            </a:pPr>
            <a:r>
              <a:rPr lang="en-US" sz="1800" dirty="0"/>
              <a:t>The endogenous protein thrombopoietin (TPO) is the primary regulator of platelet production</a:t>
            </a:r>
            <a:r>
              <a:rPr lang="en-US" sz="1800" baseline="30000" dirty="0"/>
              <a:t>1</a:t>
            </a:r>
          </a:p>
          <a:p>
            <a:pPr lvl="0">
              <a:buClr>
                <a:schemeClr val="accent2">
                  <a:lumMod val="75000"/>
                </a:schemeClr>
              </a:buClr>
              <a:buFont typeface="Wingdings" panose="05000000000000000000" pitchFamily="2" charset="2"/>
              <a:buChar char="§"/>
            </a:pPr>
            <a:r>
              <a:rPr lang="en-US" sz="1800" dirty="0"/>
              <a:t>Romiplostim, a TPO receptor agonist, is an Fc-fusion protein (</a:t>
            </a:r>
            <a:r>
              <a:rPr lang="en-US" sz="1800" dirty="0" err="1"/>
              <a:t>peptibody</a:t>
            </a:r>
            <a:r>
              <a:rPr lang="en-US" sz="1800" dirty="0"/>
              <a:t>) with no amino acid sequence homology to endogenous TPO</a:t>
            </a:r>
            <a:r>
              <a:rPr lang="en-US" sz="1800" baseline="30000" dirty="0"/>
              <a:t>1</a:t>
            </a:r>
          </a:p>
          <a:p>
            <a:pPr lvl="0">
              <a:buClr>
                <a:schemeClr val="accent2">
                  <a:lumMod val="75000"/>
                </a:schemeClr>
              </a:buClr>
              <a:buFont typeface="Wingdings" panose="05000000000000000000" pitchFamily="2" charset="2"/>
              <a:buChar char="§"/>
            </a:pPr>
            <a:r>
              <a:rPr lang="en-US" sz="1800" dirty="0"/>
              <a:t>Romiplostim is approved for use in patients 1 year of age or older with chronic immune thrombocytopenia (ITP) in the EU or for ITP for </a:t>
            </a:r>
            <a:br>
              <a:rPr lang="en-US" sz="1800" dirty="0"/>
            </a:br>
            <a:r>
              <a:rPr lang="en-US" sz="1800" dirty="0"/>
              <a:t>≥ 6 months in the USA and other countries who are refractory to other treatments</a:t>
            </a:r>
          </a:p>
          <a:p>
            <a:pPr lvl="0">
              <a:buClr>
                <a:schemeClr val="accent2">
                  <a:lumMod val="75000"/>
                </a:schemeClr>
              </a:buClr>
              <a:buFont typeface="Wingdings" panose="05000000000000000000" pitchFamily="2" charset="2"/>
              <a:buChar char="§"/>
            </a:pPr>
            <a:r>
              <a:rPr lang="en-US" sz="1800" dirty="0"/>
              <a:t>Five romiplostim trials examined the use of romiplostim in children with ITP</a:t>
            </a:r>
            <a:r>
              <a:rPr lang="en-US" sz="1800" baseline="30000" dirty="0"/>
              <a:t>1-5</a:t>
            </a:r>
          </a:p>
          <a:p>
            <a:pPr lvl="0">
              <a:buClr>
                <a:schemeClr val="accent2">
                  <a:lumMod val="75000"/>
                </a:schemeClr>
              </a:buClr>
              <a:buFont typeface="Wingdings" panose="05000000000000000000" pitchFamily="2" charset="2"/>
              <a:buChar char="§"/>
            </a:pPr>
            <a:r>
              <a:rPr lang="en-US" sz="1800" dirty="0"/>
              <a:t>Comprehensive data are needed for romiplostim use in children with persistent ITP (6–12 months) or chronic ITP (&gt; 1 year)</a:t>
            </a:r>
          </a:p>
          <a:p>
            <a:pPr lvl="0">
              <a:buClr>
                <a:schemeClr val="accent2">
                  <a:lumMod val="75000"/>
                </a:schemeClr>
              </a:buClr>
              <a:buFont typeface="Wingdings" panose="05000000000000000000" pitchFamily="2" charset="2"/>
              <a:buChar char="§"/>
            </a:pPr>
            <a:r>
              <a:rPr lang="en-US" sz="1800" dirty="0"/>
              <a:t>The objective of this integrated analysis was to examine the safety and efficacy of romiplostim in children with persistent or chronic ITP across the clinical trials</a:t>
            </a:r>
          </a:p>
          <a:p>
            <a:pPr lvl="0">
              <a:buFont typeface="Wingdings" panose="05000000000000000000" pitchFamily="2" charset="2"/>
              <a:buChar char="§"/>
            </a:pPr>
            <a:endParaRPr lang="en-US" sz="2000" dirty="0"/>
          </a:p>
          <a:p>
            <a:endParaRPr lang="en-US" sz="1800" dirty="0"/>
          </a:p>
        </p:txBody>
      </p:sp>
      <p:pic>
        <p:nvPicPr>
          <p:cNvPr id="14" name="Picture 2" descr="C:\Users\mmiglins\Desktop\House.png">
            <a:hlinkClick r:id="rId3" action="ppaction://hlinksldjump"/>
            <a:extLst>
              <a:ext uri="{FF2B5EF4-FFF2-40B4-BE49-F238E27FC236}">
                <a16:creationId xmlns:a16="http://schemas.microsoft.com/office/drawing/2014/main" id="{E81F9358-7AE3-43E3-B85A-40BCD3E4790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F5E78FDC-8D85-4112-92C5-F0A23DA0B9F9}"/>
              </a:ext>
            </a:extLst>
          </p:cNvPr>
          <p:cNvSpPr txBox="1">
            <a:spLocks/>
          </p:cNvSpPr>
          <p:nvPr/>
        </p:nvSpPr>
        <p:spPr bwMode="auto">
          <a:xfrm>
            <a:off x="512763" y="6395494"/>
            <a:ext cx="8415337" cy="369332"/>
          </a:xfrm>
          <a:prstGeom prst="rect">
            <a:avLst/>
          </a:prstGeom>
          <a:noFill/>
          <a:ln w="9525">
            <a:noFill/>
            <a:miter lim="800000"/>
            <a:headEnd/>
            <a:tailEnd/>
          </a:ln>
        </p:spPr>
        <p:txBody>
          <a:bodyPr wrap="square" anchor="b">
            <a:spAutoFit/>
          </a:bodyPr>
          <a:lstStyle/>
          <a:p>
            <a:pPr lvl="0" algn="l">
              <a:spcBef>
                <a:spcPts val="0"/>
              </a:spcBef>
              <a:buClrTx/>
            </a:pPr>
            <a:r>
              <a:rPr lang="en-US" sz="900" dirty="0"/>
              <a:t>1. </a:t>
            </a:r>
            <a:r>
              <a:rPr lang="en-US" sz="900" dirty="0" err="1"/>
              <a:t>Bussel</a:t>
            </a:r>
            <a:r>
              <a:rPr lang="en-US" sz="900" dirty="0"/>
              <a:t> JB, et al. </a:t>
            </a:r>
            <a:r>
              <a:rPr lang="en-US" sz="900" i="1" dirty="0"/>
              <a:t>Blood</a:t>
            </a:r>
            <a:r>
              <a:rPr lang="en-US" sz="900" dirty="0"/>
              <a:t>. 2011;118:28-36. 2. </a:t>
            </a:r>
            <a:r>
              <a:rPr lang="en-US" sz="900" dirty="0" err="1"/>
              <a:t>Bussel</a:t>
            </a:r>
            <a:r>
              <a:rPr lang="en-US" sz="900" dirty="0"/>
              <a:t> JB, et al. </a:t>
            </a:r>
            <a:r>
              <a:rPr lang="en-US" sz="900" i="1" dirty="0" err="1"/>
              <a:t>Pediatr</a:t>
            </a:r>
            <a:r>
              <a:rPr lang="en-US" sz="900" i="1" dirty="0"/>
              <a:t> Blood Cancer.</a:t>
            </a:r>
            <a:r>
              <a:rPr lang="en-US" sz="900" dirty="0"/>
              <a:t> 2015;62:208-213. 3. Tarantino MD, et al. </a:t>
            </a:r>
            <a:r>
              <a:rPr lang="en-US" sz="900" i="1" dirty="0"/>
              <a:t>Lancet</a:t>
            </a:r>
            <a:r>
              <a:rPr lang="en-US" sz="900" dirty="0"/>
              <a:t>. 2016;388:45-54.</a:t>
            </a:r>
          </a:p>
          <a:p>
            <a:pPr lvl="0" algn="l">
              <a:spcBef>
                <a:spcPts val="0"/>
              </a:spcBef>
              <a:buClrTx/>
            </a:pPr>
            <a:r>
              <a:rPr lang="en-US" sz="900" dirty="0"/>
              <a:t>4. Grainger JD, et al. </a:t>
            </a:r>
            <a:r>
              <a:rPr lang="en-US" sz="900" i="1" dirty="0"/>
              <a:t>Blood</a:t>
            </a:r>
            <a:r>
              <a:rPr lang="en-US" sz="900" dirty="0"/>
              <a:t>. 2017;130(suppl 1):2334. 5. Tarantino M, et al. </a:t>
            </a:r>
            <a:r>
              <a:rPr lang="en-US" sz="900" i="1" dirty="0" err="1"/>
              <a:t>Haematologica</a:t>
            </a:r>
            <a:r>
              <a:rPr lang="en-US" sz="900" dirty="0"/>
              <a:t>. 2019; </a:t>
            </a:r>
            <a:r>
              <a:rPr lang="en-US" sz="900" dirty="0" err="1"/>
              <a:t>eprint</a:t>
            </a:r>
            <a:r>
              <a:rPr lang="en-US" sz="900" dirty="0"/>
              <a:t>: </a:t>
            </a:r>
            <a:r>
              <a:rPr lang="en-US" sz="900" dirty="0">
                <a:hlinkClick r:id="rId6">
                  <a:extLst>
                    <a:ext uri="{A12FA001-AC4F-418D-AE19-62706E023703}">
                      <ahyp:hlinkClr xmlns:ahyp="http://schemas.microsoft.com/office/drawing/2018/hyperlinkcolor" val="tx"/>
                    </a:ext>
                  </a:extLst>
                </a:hlinkClick>
              </a:rPr>
              <a:t>www.doi.org/10.3324/haematol.2018.202283</a:t>
            </a:r>
            <a:r>
              <a:rPr lang="en-US" sz="900" dirty="0"/>
              <a:t>. </a:t>
            </a:r>
          </a:p>
        </p:txBody>
      </p:sp>
    </p:spTree>
    <p:extLst>
      <p:ext uri="{BB962C8B-B14F-4D97-AF65-F5344CB8AC3E}">
        <p14:creationId xmlns:p14="http://schemas.microsoft.com/office/powerpoint/2010/main" val="3241963507"/>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chemeClr val="accent6">
              <a:lumMod val="50000"/>
            </a:schemeClr>
          </a:solidFill>
        </p:spPr>
        <p:txBody>
          <a:bodyPr wrap="square" lIns="91440" tIns="45720" rIns="91440" bIns="45720" rtlCol="0">
            <a:spAutoFit/>
          </a:bodyPr>
          <a:lstStyle/>
          <a:p>
            <a:pPr fontAlgn="auto">
              <a:spcBef>
                <a:spcPts val="600"/>
              </a:spcBef>
              <a:spcAft>
                <a:spcPts val="0"/>
              </a:spcAft>
              <a:defRPr/>
            </a:pPr>
            <a:r>
              <a:rPr lang="en-US" sz="1100" b="1" dirty="0">
                <a:solidFill>
                  <a:srgbClr val="FFFFFF"/>
                </a:solidFill>
              </a:rPr>
              <a:t>Tarantino M, et al. Safety and Efficacy of Romiplostim in Over 200 Children With Persistent or Chronic Immune Thrombocytopenia in an Integrated Database of 5 Clinical Trials</a:t>
            </a:r>
          </a:p>
        </p:txBody>
      </p:sp>
      <p:sp>
        <p:nvSpPr>
          <p:cNvPr id="5" name="Content Placeholder 4">
            <a:extLst>
              <a:ext uri="{FF2B5EF4-FFF2-40B4-BE49-F238E27FC236}">
                <a16:creationId xmlns:a16="http://schemas.microsoft.com/office/drawing/2014/main" id="{709E51C5-83DE-479B-9A5C-B4894C1CC972}"/>
              </a:ext>
            </a:extLst>
          </p:cNvPr>
          <p:cNvSpPr>
            <a:spLocks noGrp="1"/>
          </p:cNvSpPr>
          <p:nvPr>
            <p:ph idx="1"/>
          </p:nvPr>
        </p:nvSpPr>
        <p:spPr>
          <a:xfrm>
            <a:off x="512763" y="1462088"/>
            <a:ext cx="8415337" cy="2927032"/>
          </a:xfrm>
        </p:spPr>
        <p:txBody>
          <a:bodyPr/>
          <a:lstStyle/>
          <a:p>
            <a:pPr marL="0" indent="0">
              <a:lnSpc>
                <a:spcPct val="100000"/>
              </a:lnSpc>
              <a:spcBef>
                <a:spcPts val="1200"/>
              </a:spcBef>
              <a:buNone/>
            </a:pPr>
            <a:r>
              <a:rPr lang="en-GB" sz="2200" b="1" i="1" dirty="0"/>
              <a:t>Trial</a:t>
            </a:r>
            <a:r>
              <a:rPr lang="en-US" sz="2200" b="1" i="1" dirty="0"/>
              <a:t> Participants</a:t>
            </a:r>
          </a:p>
          <a:p>
            <a:pPr lvl="0">
              <a:buClr>
                <a:schemeClr val="accent2">
                  <a:lumMod val="75000"/>
                </a:schemeClr>
              </a:buClr>
              <a:buFont typeface="Wingdings" panose="05000000000000000000" pitchFamily="2" charset="2"/>
              <a:buChar char="§"/>
            </a:pPr>
            <a:r>
              <a:rPr lang="en-US" sz="2000" dirty="0"/>
              <a:t>The analysis included pooled data from 5 romiplostim trials (Figure 1)</a:t>
            </a:r>
          </a:p>
          <a:p>
            <a:pPr lvl="0">
              <a:buClr>
                <a:schemeClr val="accent2">
                  <a:lumMod val="75000"/>
                </a:schemeClr>
              </a:buClr>
              <a:buFont typeface="Wingdings" panose="05000000000000000000" pitchFamily="2" charset="2"/>
              <a:buChar char="§"/>
            </a:pPr>
            <a:r>
              <a:rPr lang="en-US" sz="2000" dirty="0"/>
              <a:t>Each trial enrolled children &lt; 18 years of age with ITP for </a:t>
            </a:r>
            <a:br>
              <a:rPr lang="en-US" sz="2000" dirty="0"/>
            </a:br>
            <a:r>
              <a:rPr lang="en-US" sz="2000" dirty="0"/>
              <a:t>≥ 6 months and ≥ 1 prior ITP therapy</a:t>
            </a:r>
          </a:p>
          <a:p>
            <a:pPr lvl="0">
              <a:buClr>
                <a:schemeClr val="accent2">
                  <a:lumMod val="75000"/>
                </a:schemeClr>
              </a:buClr>
              <a:buFont typeface="Wingdings" panose="05000000000000000000" pitchFamily="2" charset="2"/>
              <a:buChar char="§"/>
            </a:pPr>
            <a:r>
              <a:rPr lang="en-US" sz="2000" dirty="0"/>
              <a:t>Informed consent was obtained for each patient</a:t>
            </a:r>
          </a:p>
          <a:p>
            <a:pPr lvl="0">
              <a:buClr>
                <a:schemeClr val="accent2">
                  <a:lumMod val="75000"/>
                </a:schemeClr>
              </a:buClr>
              <a:buFont typeface="Wingdings" panose="05000000000000000000" pitchFamily="2" charset="2"/>
              <a:buChar char="§"/>
            </a:pPr>
            <a:r>
              <a:rPr lang="en-US" sz="2000" dirty="0"/>
              <a:t>An institutional review board approved the trial for each </a:t>
            </a:r>
            <a:br>
              <a:rPr lang="en-US" sz="2000" dirty="0"/>
            </a:br>
            <a:r>
              <a:rPr lang="en-US" sz="2000" dirty="0"/>
              <a:t>investigational site</a:t>
            </a:r>
          </a:p>
          <a:p>
            <a:pPr marL="0" indent="0">
              <a:lnSpc>
                <a:spcPct val="100000"/>
              </a:lnSpc>
              <a:spcBef>
                <a:spcPts val="1200"/>
              </a:spcBef>
              <a:buNone/>
            </a:pPr>
            <a:endParaRPr lang="en-US" sz="2200" b="1" i="1" dirty="0"/>
          </a:p>
        </p:txBody>
      </p:sp>
      <p:sp>
        <p:nvSpPr>
          <p:cNvPr id="6" name="Title 9">
            <a:extLst>
              <a:ext uri="{FF2B5EF4-FFF2-40B4-BE49-F238E27FC236}">
                <a16:creationId xmlns:a16="http://schemas.microsoft.com/office/drawing/2014/main" id="{AE03BD3C-ADB1-4EC8-A35F-B70CF66079CA}"/>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US" sz="2800" dirty="0"/>
              <a:t>Methods</a:t>
            </a:r>
            <a:endParaRPr lang="en-US" sz="2800" kern="0" dirty="0"/>
          </a:p>
        </p:txBody>
      </p:sp>
      <p:pic>
        <p:nvPicPr>
          <p:cNvPr id="11" name="Picture 2" descr="C:\Users\mmiglins\Desktop\House.png">
            <a:hlinkClick r:id="rId3" action="ppaction://hlinksldjump"/>
            <a:extLst>
              <a:ext uri="{FF2B5EF4-FFF2-40B4-BE49-F238E27FC236}">
                <a16:creationId xmlns:a16="http://schemas.microsoft.com/office/drawing/2014/main" id="{9C315485-99E5-479C-8484-3B7AF375F8F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3502C565-B48B-41F8-9735-1E9E23F942D1}"/>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buClrTx/>
            </a:pPr>
            <a:r>
              <a:rPr lang="en-US" sz="900" dirty="0"/>
              <a:t>ITP, immune thrombocytopenia</a:t>
            </a:r>
          </a:p>
        </p:txBody>
      </p:sp>
    </p:spTree>
    <p:extLst>
      <p:ext uri="{BB962C8B-B14F-4D97-AF65-F5344CB8AC3E}">
        <p14:creationId xmlns:p14="http://schemas.microsoft.com/office/powerpoint/2010/main" val="3858281010"/>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chemeClr val="accent6">
              <a:lumMod val="50000"/>
            </a:schemeClr>
          </a:solidFill>
        </p:spPr>
        <p:txBody>
          <a:bodyPr wrap="square" lIns="91440" tIns="45720" rIns="91440" bIns="45720" rtlCol="0">
            <a:spAutoFit/>
          </a:bodyPr>
          <a:lstStyle/>
          <a:p>
            <a:pPr fontAlgn="auto">
              <a:spcBef>
                <a:spcPts val="600"/>
              </a:spcBef>
              <a:spcAft>
                <a:spcPts val="0"/>
              </a:spcAft>
              <a:defRPr/>
            </a:pPr>
            <a:r>
              <a:rPr lang="en-US" sz="1100" b="1" dirty="0">
                <a:solidFill>
                  <a:srgbClr val="FFFFFF"/>
                </a:solidFill>
              </a:rPr>
              <a:t>Tarantino M, et al. Safety and Efficacy of Romiplostim in Over 200 Children With Persistent or Chronic Immune Thrombocytopenia in an Integrated Database of 5 Clinical Trials</a:t>
            </a:r>
          </a:p>
        </p:txBody>
      </p:sp>
      <p:pic>
        <p:nvPicPr>
          <p:cNvPr id="5" name="Picture 4">
            <a:extLst>
              <a:ext uri="{FF2B5EF4-FFF2-40B4-BE49-F238E27FC236}">
                <a16:creationId xmlns:a16="http://schemas.microsoft.com/office/drawing/2014/main" id="{059B10B6-7B37-416B-80B8-4ADA98FEF2F5}"/>
              </a:ext>
            </a:extLst>
          </p:cNvPr>
          <p:cNvPicPr>
            <a:picLocks noChangeAspect="1"/>
          </p:cNvPicPr>
          <p:nvPr/>
        </p:nvPicPr>
        <p:blipFill>
          <a:blip r:embed="rId3"/>
          <a:stretch>
            <a:fillRect/>
          </a:stretch>
        </p:blipFill>
        <p:spPr>
          <a:xfrm>
            <a:off x="772126" y="1924520"/>
            <a:ext cx="7599748" cy="4616898"/>
          </a:xfrm>
          <a:prstGeom prst="rect">
            <a:avLst/>
          </a:prstGeom>
        </p:spPr>
      </p:pic>
      <p:sp>
        <p:nvSpPr>
          <p:cNvPr id="9" name="Title 9">
            <a:extLst>
              <a:ext uri="{FF2B5EF4-FFF2-40B4-BE49-F238E27FC236}">
                <a16:creationId xmlns:a16="http://schemas.microsoft.com/office/drawing/2014/main" id="{CC4607CD-6C8B-4A7C-A5DC-CDED7E1D88B6}"/>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US" sz="2800" dirty="0"/>
              <a:t>Methods </a:t>
            </a:r>
            <a:r>
              <a:rPr lang="en-US" sz="2800" kern="0" dirty="0"/>
              <a:t>(</a:t>
            </a:r>
            <a:r>
              <a:rPr lang="en-US" sz="2800" i="1" kern="0" dirty="0"/>
              <a:t>cont.</a:t>
            </a:r>
            <a:r>
              <a:rPr lang="en-US" sz="2800" kern="0" dirty="0"/>
              <a:t>)</a:t>
            </a:r>
          </a:p>
        </p:txBody>
      </p:sp>
      <p:sp>
        <p:nvSpPr>
          <p:cNvPr id="12" name="Content Placeholder 4">
            <a:extLst>
              <a:ext uri="{FF2B5EF4-FFF2-40B4-BE49-F238E27FC236}">
                <a16:creationId xmlns:a16="http://schemas.microsoft.com/office/drawing/2014/main" id="{2B8A7C8D-B837-4D3D-B5D3-6432FCD2D8D4}"/>
              </a:ext>
            </a:extLst>
          </p:cNvPr>
          <p:cNvSpPr txBox="1">
            <a:spLocks/>
          </p:cNvSpPr>
          <p:nvPr/>
        </p:nvSpPr>
        <p:spPr bwMode="gray">
          <a:xfrm>
            <a:off x="512763" y="1462087"/>
            <a:ext cx="8415337" cy="43088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0" fontAlgn="base" hangingPunct="0">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a:lnSpc>
                <a:spcPct val="100000"/>
              </a:lnSpc>
              <a:spcBef>
                <a:spcPts val="1200"/>
              </a:spcBef>
              <a:buNone/>
            </a:pPr>
            <a:r>
              <a:rPr lang="en-US" sz="2200" b="1" kern="0" dirty="0"/>
              <a:t>Figure 1. Romiplostim Trials Included in Pooled Analysis</a:t>
            </a:r>
          </a:p>
        </p:txBody>
      </p:sp>
      <p:pic>
        <p:nvPicPr>
          <p:cNvPr id="13" name="Picture 2" descr="C:\Users\mmiglins\Desktop\House.png">
            <a:hlinkClick r:id="rId4" action="ppaction://hlinksldjump"/>
            <a:extLst>
              <a:ext uri="{FF2B5EF4-FFF2-40B4-BE49-F238E27FC236}">
                <a16:creationId xmlns:a16="http://schemas.microsoft.com/office/drawing/2014/main" id="{F6766ED9-4B2C-4286-8D8A-62241717EF6A}"/>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26C8A4CF-9B54-4442-9D57-575103A254DA}"/>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r>
              <a:rPr lang="en-US" sz="900" baseline="30000" dirty="0" err="1"/>
              <a:t>a</a:t>
            </a:r>
            <a:r>
              <a:rPr lang="en-US" sz="900" dirty="0" err="1"/>
              <a:t>Study</a:t>
            </a:r>
            <a:r>
              <a:rPr lang="en-US" sz="900" dirty="0"/>
              <a:t> NCT00116688 also enrolled adults; only pediatric patients from that study were included in this analysis.</a:t>
            </a:r>
          </a:p>
        </p:txBody>
      </p:sp>
    </p:spTree>
    <p:extLst>
      <p:ext uri="{BB962C8B-B14F-4D97-AF65-F5344CB8AC3E}">
        <p14:creationId xmlns:p14="http://schemas.microsoft.com/office/powerpoint/2010/main" val="3141271333"/>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chemeClr val="accent6">
              <a:lumMod val="50000"/>
            </a:schemeClr>
          </a:solidFill>
        </p:spPr>
        <p:txBody>
          <a:bodyPr wrap="square" lIns="91440" tIns="45720" rIns="91440" bIns="45720" rtlCol="0">
            <a:spAutoFit/>
          </a:bodyPr>
          <a:lstStyle/>
          <a:p>
            <a:pPr fontAlgn="auto">
              <a:spcBef>
                <a:spcPts val="600"/>
              </a:spcBef>
              <a:spcAft>
                <a:spcPts val="0"/>
              </a:spcAft>
              <a:defRPr/>
            </a:pPr>
            <a:r>
              <a:rPr lang="en-US" sz="1100" b="1" dirty="0">
                <a:solidFill>
                  <a:srgbClr val="FFFFFF"/>
                </a:solidFill>
              </a:rPr>
              <a:t>Tarantino M, et al. Safety and Efficacy of Romiplostim in Over 200 Children With Persistent or Chronic Immune Thrombocytopenia in an Integrated Database of 5 Clinical Trials</a:t>
            </a:r>
          </a:p>
        </p:txBody>
      </p:sp>
      <p:sp>
        <p:nvSpPr>
          <p:cNvPr id="6" name="Title 9">
            <a:extLst>
              <a:ext uri="{FF2B5EF4-FFF2-40B4-BE49-F238E27FC236}">
                <a16:creationId xmlns:a16="http://schemas.microsoft.com/office/drawing/2014/main" id="{5EA48EDC-AE1F-44B6-86B5-8C6460589B04}"/>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US" sz="2800" dirty="0"/>
              <a:t>Methods (</a:t>
            </a:r>
            <a:r>
              <a:rPr lang="en-US" sz="2800" i="1" dirty="0"/>
              <a:t>cont.</a:t>
            </a:r>
            <a:r>
              <a:rPr lang="en-US" sz="2800" dirty="0"/>
              <a:t>)</a:t>
            </a:r>
            <a:endParaRPr lang="en-US" sz="2800" kern="0" dirty="0"/>
          </a:p>
        </p:txBody>
      </p:sp>
      <p:sp>
        <p:nvSpPr>
          <p:cNvPr id="10" name="Content Placeholder 9">
            <a:extLst>
              <a:ext uri="{FF2B5EF4-FFF2-40B4-BE49-F238E27FC236}">
                <a16:creationId xmlns:a16="http://schemas.microsoft.com/office/drawing/2014/main" id="{BD43F313-FEE2-4459-B740-BAF84B7C65C3}"/>
              </a:ext>
            </a:extLst>
          </p:cNvPr>
          <p:cNvSpPr>
            <a:spLocks noGrp="1"/>
          </p:cNvSpPr>
          <p:nvPr>
            <p:ph idx="1"/>
          </p:nvPr>
        </p:nvSpPr>
        <p:spPr>
          <a:xfrm>
            <a:off x="512763" y="1462088"/>
            <a:ext cx="8415337" cy="5154982"/>
          </a:xfrm>
        </p:spPr>
        <p:txBody>
          <a:bodyPr/>
          <a:lstStyle/>
          <a:p>
            <a:pPr marL="0" indent="0">
              <a:spcBef>
                <a:spcPts val="400"/>
              </a:spcBef>
              <a:buNone/>
            </a:pPr>
            <a:r>
              <a:rPr lang="en-US" sz="2000" b="1" i="1" dirty="0"/>
              <a:t>Romiplostim Dosing</a:t>
            </a:r>
          </a:p>
          <a:p>
            <a:pPr lvl="0">
              <a:spcBef>
                <a:spcPts val="400"/>
              </a:spcBef>
              <a:buClr>
                <a:schemeClr val="accent2">
                  <a:lumMod val="75000"/>
                </a:schemeClr>
              </a:buClr>
              <a:buFont typeface="Wingdings" panose="05000000000000000000" pitchFamily="2" charset="2"/>
              <a:buChar char="§"/>
            </a:pPr>
            <a:r>
              <a:rPr lang="en-US" sz="1800" dirty="0"/>
              <a:t>Romiplostim or placebo was administered subcutaneously</a:t>
            </a:r>
          </a:p>
          <a:p>
            <a:pPr lvl="0">
              <a:spcBef>
                <a:spcPts val="400"/>
              </a:spcBef>
              <a:buClr>
                <a:schemeClr val="accent2">
                  <a:lumMod val="75000"/>
                </a:schemeClr>
              </a:buClr>
              <a:buFont typeface="Wingdings" panose="05000000000000000000" pitchFamily="2" charset="2"/>
              <a:buChar char="§"/>
            </a:pPr>
            <a:r>
              <a:rPr lang="en-US" sz="1800" dirty="0"/>
              <a:t>The dose was titrated (1–10 µg/kg/week in most trials) to maintain a platelet count between 50 and 200 x 10</a:t>
            </a:r>
            <a:r>
              <a:rPr lang="en-US" sz="1800" baseline="30000" dirty="0"/>
              <a:t>9</a:t>
            </a:r>
            <a:r>
              <a:rPr lang="en-US" sz="1800" dirty="0"/>
              <a:t>/L</a:t>
            </a:r>
          </a:p>
          <a:p>
            <a:pPr lvl="0">
              <a:spcBef>
                <a:spcPts val="400"/>
              </a:spcBef>
              <a:buClr>
                <a:schemeClr val="accent2">
                  <a:lumMod val="75000"/>
                </a:schemeClr>
              </a:buClr>
              <a:buFont typeface="Wingdings" panose="05000000000000000000" pitchFamily="2" charset="2"/>
              <a:buChar char="§"/>
            </a:pPr>
            <a:r>
              <a:rPr lang="en-US" sz="1800" dirty="0"/>
              <a:t>For consecutive platelet counts above 200 x 10</a:t>
            </a:r>
            <a:r>
              <a:rPr lang="en-US" sz="1800" baseline="30000" dirty="0"/>
              <a:t>9</a:t>
            </a:r>
            <a:r>
              <a:rPr lang="en-US" sz="1800" dirty="0"/>
              <a:t>/L, romiplostim was reduced by 1 µg/kg or withheld if already 1 </a:t>
            </a:r>
            <a:r>
              <a:rPr lang="en-US" sz="1800" dirty="0" err="1"/>
              <a:t>μg</a:t>
            </a:r>
            <a:r>
              <a:rPr lang="en-US" sz="1800" dirty="0"/>
              <a:t>/kg/week</a:t>
            </a:r>
          </a:p>
          <a:p>
            <a:pPr lvl="0">
              <a:spcBef>
                <a:spcPts val="400"/>
              </a:spcBef>
              <a:buClr>
                <a:schemeClr val="accent2">
                  <a:lumMod val="75000"/>
                </a:schemeClr>
              </a:buClr>
              <a:buFont typeface="Wingdings" panose="05000000000000000000" pitchFamily="2" charset="2"/>
              <a:buChar char="§"/>
            </a:pPr>
            <a:r>
              <a:rPr lang="en-US" sz="1800" dirty="0"/>
              <a:t>For a platelet count above 400 x 10</a:t>
            </a:r>
            <a:r>
              <a:rPr lang="en-US" sz="1800" baseline="30000" dirty="0"/>
              <a:t>9</a:t>
            </a:r>
            <a:r>
              <a:rPr lang="en-US" sz="1800" dirty="0"/>
              <a:t>/L, romiplostim was withheld until the platelet count returned to below 200 x 10</a:t>
            </a:r>
            <a:r>
              <a:rPr lang="en-US" sz="1800" baseline="30000" dirty="0"/>
              <a:t>9</a:t>
            </a:r>
            <a:r>
              <a:rPr lang="en-US" sz="1800" dirty="0"/>
              <a:t>/L, then the dose was reduced by </a:t>
            </a:r>
            <a:br>
              <a:rPr lang="en-US" sz="1800" dirty="0"/>
            </a:br>
            <a:r>
              <a:rPr lang="en-US" sz="1800" dirty="0"/>
              <a:t>1 µg/kg</a:t>
            </a:r>
          </a:p>
          <a:p>
            <a:pPr marL="0" indent="0">
              <a:spcBef>
                <a:spcPts val="1200"/>
              </a:spcBef>
              <a:buNone/>
            </a:pPr>
            <a:r>
              <a:rPr lang="en-US" sz="2000" b="1" i="1" dirty="0"/>
              <a:t>Concomitant Treatment</a:t>
            </a:r>
          </a:p>
          <a:p>
            <a:pPr lvl="0">
              <a:spcBef>
                <a:spcPts val="400"/>
              </a:spcBef>
              <a:buClr>
                <a:schemeClr val="accent2">
                  <a:lumMod val="75000"/>
                </a:schemeClr>
              </a:buClr>
              <a:buFont typeface="Wingdings" panose="05000000000000000000" pitchFamily="2" charset="2"/>
              <a:buChar char="§"/>
            </a:pPr>
            <a:r>
              <a:rPr lang="en-US" sz="1800" dirty="0"/>
              <a:t>Patients continued to receive corticosteroids, danazol, or azathioprine at the same dose</a:t>
            </a:r>
          </a:p>
          <a:p>
            <a:pPr lvl="0">
              <a:spcBef>
                <a:spcPts val="400"/>
              </a:spcBef>
              <a:buClr>
                <a:schemeClr val="accent2">
                  <a:lumMod val="75000"/>
                </a:schemeClr>
              </a:buClr>
              <a:buFont typeface="Wingdings" panose="05000000000000000000" pitchFamily="2" charset="2"/>
              <a:buChar char="§"/>
            </a:pPr>
            <a:r>
              <a:rPr lang="en-US" sz="1800" dirty="0"/>
              <a:t>When platelets were at least 50 x 10</a:t>
            </a:r>
            <a:r>
              <a:rPr lang="en-US" sz="1800" baseline="30000" dirty="0"/>
              <a:t>9</a:t>
            </a:r>
            <a:r>
              <a:rPr lang="en-US" sz="1800" dirty="0"/>
              <a:t>/L, patients could reduce or discontinue other treatments</a:t>
            </a:r>
          </a:p>
          <a:p>
            <a:pPr lvl="0">
              <a:spcBef>
                <a:spcPts val="400"/>
              </a:spcBef>
              <a:buClr>
                <a:schemeClr val="accent2">
                  <a:lumMod val="75000"/>
                </a:schemeClr>
              </a:buClr>
              <a:buFont typeface="Wingdings" panose="05000000000000000000" pitchFamily="2" charset="2"/>
              <a:buChar char="§"/>
            </a:pPr>
            <a:r>
              <a:rPr lang="en-US" sz="1800" dirty="0"/>
              <a:t>Rescue treatment (intravenous immunoglobulin G, anti-D, platelet transfusions, steroids, or antifibrinolytics) could be administered as medically necessary</a:t>
            </a:r>
          </a:p>
        </p:txBody>
      </p:sp>
      <p:pic>
        <p:nvPicPr>
          <p:cNvPr id="12" name="Picture 2" descr="C:\Users\mmiglins\Desktop\House.png">
            <a:hlinkClick r:id="rId3" action="ppaction://hlinksldjump"/>
            <a:extLst>
              <a:ext uri="{FF2B5EF4-FFF2-40B4-BE49-F238E27FC236}">
                <a16:creationId xmlns:a16="http://schemas.microsoft.com/office/drawing/2014/main" id="{7714D57E-23F5-4D7B-8484-D6F55FB7FF4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381718"/>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chemeClr val="accent6">
              <a:lumMod val="50000"/>
            </a:schemeClr>
          </a:solidFill>
        </p:spPr>
        <p:txBody>
          <a:bodyPr wrap="square" lIns="91440" tIns="45720" rIns="91440" bIns="45720" rtlCol="0">
            <a:spAutoFit/>
          </a:bodyPr>
          <a:lstStyle/>
          <a:p>
            <a:pPr fontAlgn="auto">
              <a:spcBef>
                <a:spcPts val="600"/>
              </a:spcBef>
              <a:spcAft>
                <a:spcPts val="0"/>
              </a:spcAft>
              <a:defRPr/>
            </a:pPr>
            <a:r>
              <a:rPr lang="en-US" sz="1100" b="1" dirty="0">
                <a:solidFill>
                  <a:srgbClr val="FFFFFF"/>
                </a:solidFill>
              </a:rPr>
              <a:t>Tarantino M, et al. Safety and Efficacy of Romiplostim in Over 200 Children With Persistent or Chronic Immune Thrombocytopenia in an Integrated Database of 5 Clinical Trials</a:t>
            </a:r>
          </a:p>
        </p:txBody>
      </p:sp>
      <p:sp>
        <p:nvSpPr>
          <p:cNvPr id="6" name="Title 9">
            <a:extLst>
              <a:ext uri="{FF2B5EF4-FFF2-40B4-BE49-F238E27FC236}">
                <a16:creationId xmlns:a16="http://schemas.microsoft.com/office/drawing/2014/main" id="{5A4747E6-273C-4F65-8172-AC909AFB769E}"/>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US" sz="2800" dirty="0"/>
              <a:t>Methods (</a:t>
            </a:r>
            <a:r>
              <a:rPr lang="en-US" sz="2800" i="1" dirty="0"/>
              <a:t>cont.</a:t>
            </a:r>
            <a:r>
              <a:rPr lang="en-US" sz="2800" dirty="0"/>
              <a:t>)</a:t>
            </a:r>
            <a:endParaRPr lang="en-US" sz="2800" kern="0" dirty="0"/>
          </a:p>
        </p:txBody>
      </p:sp>
      <p:sp>
        <p:nvSpPr>
          <p:cNvPr id="10" name="Content Placeholder 9">
            <a:extLst>
              <a:ext uri="{FF2B5EF4-FFF2-40B4-BE49-F238E27FC236}">
                <a16:creationId xmlns:a16="http://schemas.microsoft.com/office/drawing/2014/main" id="{974210F6-FCB2-4A3D-AFE3-BB65CEA69B77}"/>
              </a:ext>
            </a:extLst>
          </p:cNvPr>
          <p:cNvSpPr>
            <a:spLocks noGrp="1"/>
          </p:cNvSpPr>
          <p:nvPr>
            <p:ph idx="1"/>
          </p:nvPr>
        </p:nvSpPr>
        <p:spPr>
          <a:xfrm>
            <a:off x="512763" y="1462087"/>
            <a:ext cx="8415337" cy="4783967"/>
          </a:xfrm>
        </p:spPr>
        <p:txBody>
          <a:bodyPr/>
          <a:lstStyle/>
          <a:p>
            <a:pPr marL="0" indent="0">
              <a:spcBef>
                <a:spcPts val="400"/>
              </a:spcBef>
              <a:buClr>
                <a:schemeClr val="accent2">
                  <a:lumMod val="75000"/>
                </a:schemeClr>
              </a:buClr>
              <a:buNone/>
            </a:pPr>
            <a:r>
              <a:rPr lang="en-US" sz="2200" b="1" i="1" dirty="0"/>
              <a:t>Assessments</a:t>
            </a:r>
          </a:p>
          <a:p>
            <a:pPr lvl="0">
              <a:spcBef>
                <a:spcPts val="400"/>
              </a:spcBef>
              <a:buClr>
                <a:schemeClr val="accent2">
                  <a:lumMod val="75000"/>
                </a:schemeClr>
              </a:buClr>
              <a:buFont typeface="Wingdings" panose="05000000000000000000" pitchFamily="2" charset="2"/>
              <a:buChar char="§"/>
            </a:pPr>
            <a:r>
              <a:rPr lang="en-US" sz="2000" dirty="0"/>
              <a:t>Platelet count, treatments, and adverse events (AEs) were recorded at each visit</a:t>
            </a:r>
          </a:p>
          <a:p>
            <a:pPr lvl="0">
              <a:spcBef>
                <a:spcPts val="400"/>
              </a:spcBef>
              <a:buClr>
                <a:schemeClr val="accent2">
                  <a:lumMod val="75000"/>
                </a:schemeClr>
              </a:buClr>
              <a:buFont typeface="Wingdings" panose="05000000000000000000" pitchFamily="2" charset="2"/>
              <a:buChar char="§"/>
            </a:pPr>
            <a:r>
              <a:rPr lang="en-US" sz="2000" dirty="0"/>
              <a:t>Antibodies to romiplostim or thrombopoietin were measured as follows:</a:t>
            </a:r>
          </a:p>
          <a:p>
            <a:pPr lvl="1">
              <a:spcBef>
                <a:spcPts val="400"/>
              </a:spcBef>
              <a:buClr>
                <a:schemeClr val="accent2">
                  <a:lumMod val="75000"/>
                </a:schemeClr>
              </a:buClr>
              <a:buFont typeface="Arial" panose="020B0604020202020204" pitchFamily="34" charset="0"/>
              <a:buChar char="–"/>
            </a:pPr>
            <a:r>
              <a:rPr lang="en-US" sz="1800" dirty="0"/>
              <a:t>In double-blind trials, at baseline and end of treatment</a:t>
            </a:r>
          </a:p>
          <a:p>
            <a:pPr lvl="1">
              <a:spcBef>
                <a:spcPts val="400"/>
              </a:spcBef>
              <a:buClr>
                <a:schemeClr val="accent2">
                  <a:lumMod val="75000"/>
                </a:schemeClr>
              </a:buClr>
              <a:buFont typeface="Arial" panose="020B0604020202020204" pitchFamily="34" charset="0"/>
              <a:buChar char="–"/>
            </a:pPr>
            <a:r>
              <a:rPr lang="en-US" sz="1800" dirty="0"/>
              <a:t>In open-label extensions, at baseline and annually</a:t>
            </a:r>
          </a:p>
          <a:p>
            <a:pPr lvl="1">
              <a:spcBef>
                <a:spcPts val="400"/>
              </a:spcBef>
              <a:buClr>
                <a:schemeClr val="accent2">
                  <a:lumMod val="75000"/>
                </a:schemeClr>
              </a:buClr>
              <a:buFont typeface="Arial" panose="020B0604020202020204" pitchFamily="34" charset="0"/>
              <a:buChar char="–"/>
            </a:pPr>
            <a:r>
              <a:rPr lang="en-US" sz="1800" dirty="0"/>
              <a:t>In the 3-year single-arm trial, at baseline, weeks 12 and 52, then every </a:t>
            </a:r>
            <a:br>
              <a:rPr lang="en-US" sz="1800" dirty="0"/>
            </a:br>
            <a:r>
              <a:rPr lang="en-US" sz="1800" dirty="0"/>
              <a:t>24 weeks, and end of treatment</a:t>
            </a:r>
          </a:p>
          <a:p>
            <a:pPr lvl="0">
              <a:spcBef>
                <a:spcPts val="400"/>
              </a:spcBef>
              <a:buClr>
                <a:schemeClr val="accent2">
                  <a:lumMod val="75000"/>
                </a:schemeClr>
              </a:buClr>
              <a:buFont typeface="Wingdings" panose="05000000000000000000" pitchFamily="2" charset="2"/>
              <a:buChar char="§"/>
            </a:pPr>
            <a:r>
              <a:rPr lang="en-US" sz="2000" dirty="0"/>
              <a:t>Bone marrow biopsies were conducted as follows:</a:t>
            </a:r>
          </a:p>
          <a:p>
            <a:pPr lvl="1">
              <a:spcBef>
                <a:spcPts val="400"/>
              </a:spcBef>
              <a:buClr>
                <a:schemeClr val="accent2">
                  <a:lumMod val="75000"/>
                </a:schemeClr>
              </a:buClr>
              <a:buFont typeface="Arial" panose="020B0604020202020204" pitchFamily="34" charset="0"/>
              <a:buChar char="–"/>
            </a:pPr>
            <a:r>
              <a:rPr lang="en-US" sz="1800" dirty="0"/>
              <a:t>European sites in the 3-year single-arm trial (140 patients): baseline, after 1 or 2 years, or at the end of treatment</a:t>
            </a:r>
          </a:p>
          <a:p>
            <a:pPr lvl="1">
              <a:spcBef>
                <a:spcPts val="400"/>
              </a:spcBef>
              <a:buClr>
                <a:schemeClr val="accent2">
                  <a:lumMod val="75000"/>
                </a:schemeClr>
              </a:buClr>
              <a:buFont typeface="Arial" panose="020B0604020202020204" pitchFamily="34" charset="0"/>
              <a:buChar char="–"/>
            </a:pPr>
            <a:r>
              <a:rPr lang="en-US" sz="1800" dirty="0"/>
              <a:t>Other sites in the single-arm trial (64 patients) and all sites in the other trials: at the investigator’s discretion after detection of abnormalities in peripheral blood smear or loss of response to romiplostim</a:t>
            </a:r>
            <a:endParaRPr lang="en-US" sz="2000" dirty="0"/>
          </a:p>
        </p:txBody>
      </p:sp>
      <p:pic>
        <p:nvPicPr>
          <p:cNvPr id="8" name="Picture 2" descr="C:\Users\mmiglins\Desktop\House.png">
            <a:hlinkClick r:id="rId3" action="ppaction://hlinksldjump"/>
            <a:extLst>
              <a:ext uri="{FF2B5EF4-FFF2-40B4-BE49-F238E27FC236}">
                <a16:creationId xmlns:a16="http://schemas.microsoft.com/office/drawing/2014/main" id="{E44F303D-EDB3-4F0D-AAA0-65E91D09A8C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750700"/>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chemeClr val="accent6">
              <a:lumMod val="50000"/>
            </a:schemeClr>
          </a:solidFill>
        </p:spPr>
        <p:txBody>
          <a:bodyPr wrap="square" lIns="91440" tIns="45720" rIns="91440" bIns="45720" rtlCol="0">
            <a:spAutoFit/>
          </a:bodyPr>
          <a:lstStyle/>
          <a:p>
            <a:pPr fontAlgn="auto">
              <a:spcBef>
                <a:spcPts val="600"/>
              </a:spcBef>
              <a:spcAft>
                <a:spcPts val="0"/>
              </a:spcAft>
              <a:defRPr/>
            </a:pPr>
            <a:r>
              <a:rPr lang="en-US" sz="1100" b="1" dirty="0">
                <a:solidFill>
                  <a:srgbClr val="FFFFFF"/>
                </a:solidFill>
              </a:rPr>
              <a:t>Tarantino M, et al. Safety and Efficacy of Romiplostim in Over 200 Children With Persistent or Chronic Immune Thrombocytopenia in an Integrated Database of 5 Clinical Trials</a:t>
            </a:r>
          </a:p>
        </p:txBody>
      </p:sp>
      <p:sp>
        <p:nvSpPr>
          <p:cNvPr id="6" name="Title 9">
            <a:extLst>
              <a:ext uri="{FF2B5EF4-FFF2-40B4-BE49-F238E27FC236}">
                <a16:creationId xmlns:a16="http://schemas.microsoft.com/office/drawing/2014/main" id="{64889797-3151-475D-BD89-61ACEA2C1BA4}"/>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US" sz="2800" dirty="0"/>
              <a:t>Methods (</a:t>
            </a:r>
            <a:r>
              <a:rPr lang="en-US" sz="2800" i="1" dirty="0"/>
              <a:t>cont.</a:t>
            </a:r>
            <a:r>
              <a:rPr lang="en-US" sz="2800" dirty="0"/>
              <a:t>)</a:t>
            </a:r>
            <a:endParaRPr lang="en-US" sz="2800" kern="0" dirty="0"/>
          </a:p>
        </p:txBody>
      </p:sp>
      <p:sp>
        <p:nvSpPr>
          <p:cNvPr id="10" name="Content Placeholder 9">
            <a:extLst>
              <a:ext uri="{FF2B5EF4-FFF2-40B4-BE49-F238E27FC236}">
                <a16:creationId xmlns:a16="http://schemas.microsoft.com/office/drawing/2014/main" id="{5BC16598-BD7E-44C1-B0C3-25911D75A5DB}"/>
              </a:ext>
            </a:extLst>
          </p:cNvPr>
          <p:cNvSpPr>
            <a:spLocks noGrp="1"/>
          </p:cNvSpPr>
          <p:nvPr>
            <p:ph idx="1"/>
          </p:nvPr>
        </p:nvSpPr>
        <p:spPr>
          <a:xfrm>
            <a:off x="512763" y="1462088"/>
            <a:ext cx="8415337" cy="3841432"/>
          </a:xfrm>
        </p:spPr>
        <p:txBody>
          <a:bodyPr/>
          <a:lstStyle/>
          <a:p>
            <a:pPr marL="0" indent="0">
              <a:spcBef>
                <a:spcPts val="1200"/>
              </a:spcBef>
              <a:buNone/>
            </a:pPr>
            <a:r>
              <a:rPr lang="en-US" sz="2200" b="1" i="1" dirty="0"/>
              <a:t>Statistical Methods</a:t>
            </a:r>
          </a:p>
          <a:p>
            <a:pPr lvl="0">
              <a:spcBef>
                <a:spcPts val="400"/>
              </a:spcBef>
              <a:buClr>
                <a:schemeClr val="accent2">
                  <a:lumMod val="75000"/>
                </a:schemeClr>
              </a:buClr>
              <a:buFont typeface="Wingdings" panose="05000000000000000000" pitchFamily="2" charset="2"/>
              <a:buChar char="§"/>
            </a:pPr>
            <a:r>
              <a:rPr lang="en-US" sz="2000" dirty="0"/>
              <a:t>For this pooled analysis of data from studies with different durations and designs, descriptive statistics were used; no statistical hypothesis testing was conducted</a:t>
            </a:r>
          </a:p>
          <a:p>
            <a:pPr lvl="0">
              <a:spcBef>
                <a:spcPts val="400"/>
              </a:spcBef>
              <a:buClr>
                <a:schemeClr val="accent2">
                  <a:lumMod val="75000"/>
                </a:schemeClr>
              </a:buClr>
              <a:buFont typeface="Wingdings" panose="05000000000000000000" pitchFamily="2" charset="2"/>
              <a:buChar char="§"/>
            </a:pPr>
            <a:r>
              <a:rPr lang="en-US" sz="2000" dirty="0"/>
              <a:t>Missing platelet counts were imputed using the last observation carried forward</a:t>
            </a:r>
          </a:p>
          <a:p>
            <a:pPr lvl="0">
              <a:spcBef>
                <a:spcPts val="400"/>
              </a:spcBef>
              <a:buClr>
                <a:schemeClr val="accent2">
                  <a:lumMod val="75000"/>
                </a:schemeClr>
              </a:buClr>
              <a:buFont typeface="Wingdings" panose="05000000000000000000" pitchFamily="2" charset="2"/>
              <a:buChar char="§"/>
            </a:pPr>
            <a:r>
              <a:rPr lang="en-US" sz="2000" dirty="0"/>
              <a:t>A platelet response was defined as at least one platelet count of at least 50 x 10</a:t>
            </a:r>
            <a:r>
              <a:rPr lang="en-US" sz="2000" baseline="30000" dirty="0"/>
              <a:t>9</a:t>
            </a:r>
            <a:r>
              <a:rPr lang="en-US" sz="2000" dirty="0"/>
              <a:t>/L without any rescue medication use in the prior </a:t>
            </a:r>
            <a:br>
              <a:rPr lang="en-US" sz="2000" dirty="0"/>
            </a:br>
            <a:r>
              <a:rPr lang="en-US" sz="2000" dirty="0"/>
              <a:t>4 weeks</a:t>
            </a:r>
          </a:p>
          <a:p>
            <a:pPr lvl="0">
              <a:spcBef>
                <a:spcPts val="400"/>
              </a:spcBef>
              <a:buClr>
                <a:schemeClr val="accent2">
                  <a:lumMod val="75000"/>
                </a:schemeClr>
              </a:buClr>
              <a:buFont typeface="Wingdings" panose="05000000000000000000" pitchFamily="2" charset="2"/>
              <a:buChar char="§"/>
            </a:pPr>
            <a:r>
              <a:rPr lang="en-US" sz="2000" dirty="0"/>
              <a:t>A treatment-free response (</a:t>
            </a:r>
            <a:r>
              <a:rPr lang="en-US" sz="2000" dirty="0" err="1"/>
              <a:t>ie</a:t>
            </a:r>
            <a:r>
              <a:rPr lang="en-US" sz="2000" dirty="0"/>
              <a:t>, remission) was defined as a platelet count of at least 50 x 10</a:t>
            </a:r>
            <a:r>
              <a:rPr lang="en-US" sz="2000" baseline="30000" dirty="0"/>
              <a:t>9</a:t>
            </a:r>
            <a:r>
              <a:rPr lang="en-US" sz="2000" dirty="0"/>
              <a:t>/L for at least 6 months off all ITP therapies, including romiplostim</a:t>
            </a:r>
            <a:endParaRPr lang="en-US" sz="1800" dirty="0"/>
          </a:p>
        </p:txBody>
      </p:sp>
      <p:pic>
        <p:nvPicPr>
          <p:cNvPr id="8" name="Picture 2" descr="C:\Users\mmiglins\Desktop\House.png">
            <a:hlinkClick r:id="rId3" action="ppaction://hlinksldjump"/>
            <a:extLst>
              <a:ext uri="{FF2B5EF4-FFF2-40B4-BE49-F238E27FC236}">
                <a16:creationId xmlns:a16="http://schemas.microsoft.com/office/drawing/2014/main" id="{5B31760D-5701-4E01-890B-D722D80D158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395D0F1C-22B9-4FEB-839D-B1926FEDC481}"/>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buClrTx/>
            </a:pPr>
            <a:r>
              <a:rPr lang="en-US" sz="900" dirty="0"/>
              <a:t>ITP, immune thrombocytopenia</a:t>
            </a:r>
          </a:p>
        </p:txBody>
      </p:sp>
    </p:spTree>
    <p:extLst>
      <p:ext uri="{BB962C8B-B14F-4D97-AF65-F5344CB8AC3E}">
        <p14:creationId xmlns:p14="http://schemas.microsoft.com/office/powerpoint/2010/main" val="327132913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
            <a:ext cx="9144000" cy="430887"/>
          </a:xfrm>
          <a:prstGeom prst="rect">
            <a:avLst/>
          </a:prstGeom>
          <a:solidFill>
            <a:srgbClr val="00487E"/>
          </a:solidFill>
        </p:spPr>
        <p:txBody>
          <a:bodyPr wrap="square" lIns="91440" tIns="45720" rIns="91440" bIns="45720" rtlCol="0">
            <a:spAutoFit/>
          </a:bodyPr>
          <a:lstStyle/>
          <a:p>
            <a:pPr fontAlgn="auto">
              <a:spcBef>
                <a:spcPts val="600"/>
              </a:spcBef>
              <a:spcAft>
                <a:spcPts val="0"/>
              </a:spcAft>
              <a:defRPr/>
            </a:pPr>
            <a:r>
              <a:rPr lang="en-US" sz="1100" b="1" dirty="0" err="1">
                <a:solidFill>
                  <a:schemeClr val="bg1"/>
                </a:solidFill>
              </a:rPr>
              <a:t>Kuter</a:t>
            </a:r>
            <a:r>
              <a:rPr lang="en-US" sz="1100" b="1" dirty="0">
                <a:solidFill>
                  <a:schemeClr val="bg1"/>
                </a:solidFill>
              </a:rPr>
              <a:t> DJ, et al. </a:t>
            </a:r>
            <a:r>
              <a:rPr lang="en-US" sz="1100" b="1" dirty="0">
                <a:solidFill>
                  <a:srgbClr val="FFFFFF"/>
                </a:solidFill>
              </a:rPr>
              <a:t>Safety and Efficacy of Self-Administered Romiplostim in Patients with Immune Thrombocytopenia (ITP): Results of an Integrated Analysis of Five Clinical Trials</a:t>
            </a:r>
            <a:endParaRPr lang="en-US" sz="1100" b="1" dirty="0">
              <a:solidFill>
                <a:schemeClr val="bg1"/>
              </a:solidFill>
            </a:endParaRPr>
          </a:p>
        </p:txBody>
      </p:sp>
      <p:sp>
        <p:nvSpPr>
          <p:cNvPr id="31746" name="Title 4"/>
          <p:cNvSpPr>
            <a:spLocks noGrp="1"/>
          </p:cNvSpPr>
          <p:nvPr>
            <p:ph type="ctrTitle"/>
          </p:nvPr>
        </p:nvSpPr>
        <p:spPr>
          <a:xfrm>
            <a:off x="504824" y="1275644"/>
            <a:ext cx="8423275" cy="2118520"/>
          </a:xfrm>
        </p:spPr>
        <p:txBody>
          <a:bodyPr anchor="ctr"/>
          <a:lstStyle/>
          <a:p>
            <a:pPr>
              <a:lnSpc>
                <a:spcPct val="100000"/>
              </a:lnSpc>
              <a:spcBef>
                <a:spcPts val="1200"/>
              </a:spcBef>
            </a:pPr>
            <a:r>
              <a:rPr lang="en-US" sz="2800" dirty="0">
                <a:latin typeface="+mn-lt"/>
              </a:rPr>
              <a:t>Safety and Efficacy of Self-Administered Romiplostim in Patients with Immune Thrombocytopenia (ITP): Results of an Integrated Analysis of Five Clinical Trials</a:t>
            </a:r>
          </a:p>
        </p:txBody>
      </p:sp>
      <p:sp>
        <p:nvSpPr>
          <p:cNvPr id="6" name="Subtitle 5"/>
          <p:cNvSpPr>
            <a:spLocks noGrp="1"/>
          </p:cNvSpPr>
          <p:nvPr>
            <p:ph type="subTitle" idx="1"/>
          </p:nvPr>
        </p:nvSpPr>
        <p:spPr>
          <a:xfrm>
            <a:off x="504824" y="3417389"/>
            <a:ext cx="8423275" cy="2656114"/>
          </a:xfrm>
        </p:spPr>
        <p:txBody>
          <a:bodyPr anchor="t"/>
          <a:lstStyle/>
          <a:p>
            <a:pPr>
              <a:lnSpc>
                <a:spcPct val="100000"/>
              </a:lnSpc>
              <a:spcBef>
                <a:spcPts val="1200"/>
              </a:spcBef>
            </a:pPr>
            <a:r>
              <a:rPr lang="en-US" sz="1800" b="1" dirty="0"/>
              <a:t>David J. Kuter,</a:t>
            </a:r>
            <a:r>
              <a:rPr lang="en-US" sz="1800" b="1" baseline="30000" dirty="0"/>
              <a:t>1 </a:t>
            </a:r>
            <a:r>
              <a:rPr lang="en-US" sz="1800" b="1" dirty="0"/>
              <a:t>Donald M. Arnold,</a:t>
            </a:r>
            <a:r>
              <a:rPr lang="en-US" sz="1800" b="1" baseline="30000" dirty="0"/>
              <a:t>2 </a:t>
            </a:r>
            <a:r>
              <a:rPr lang="en-US" sz="1800" b="1" dirty="0"/>
              <a:t>Francesco Rodeghiero,</a:t>
            </a:r>
            <a:r>
              <a:rPr lang="en-US" sz="1800" b="1" baseline="30000" dirty="0"/>
              <a:t>3 </a:t>
            </a:r>
            <a:r>
              <a:rPr lang="en-US" sz="1800" b="1" dirty="0"/>
              <a:t>Ann Janssens,</a:t>
            </a:r>
            <a:r>
              <a:rPr lang="en-US" sz="1800" b="1" baseline="30000" dirty="0"/>
              <a:t>4 </a:t>
            </a:r>
            <a:r>
              <a:rPr lang="en-US" sz="1800" b="1" dirty="0"/>
              <a:t>Dominik Selleslag,</a:t>
            </a:r>
            <a:r>
              <a:rPr lang="en-US" sz="1800" b="1" baseline="30000" dirty="0"/>
              <a:t>5 </a:t>
            </a:r>
            <a:r>
              <a:rPr lang="en-US" sz="1800" b="1" dirty="0"/>
              <a:t>Robert Bird,</a:t>
            </a:r>
            <a:r>
              <a:rPr lang="en-US" sz="1800" b="1" baseline="30000" dirty="0"/>
              <a:t>6 </a:t>
            </a:r>
            <a:r>
              <a:rPr lang="en-US" sz="1800" b="1" dirty="0"/>
              <a:t>Adrian Newland,</a:t>
            </a:r>
            <a:r>
              <a:rPr lang="en-US" sz="1800" b="1" baseline="30000" dirty="0"/>
              <a:t>7 </a:t>
            </a:r>
            <a:r>
              <a:rPr lang="en-US" sz="1800" b="1" dirty="0"/>
              <a:t>Jiri Mayer,</a:t>
            </a:r>
            <a:r>
              <a:rPr lang="en-US" sz="1800" b="1" baseline="30000" dirty="0"/>
              <a:t>8 </a:t>
            </a:r>
            <a:r>
              <a:rPr lang="en-US" sz="1800" b="1" dirty="0"/>
              <a:t>Cheryl Turkington,</a:t>
            </a:r>
            <a:r>
              <a:rPr lang="en-US" sz="1800" b="1" baseline="30000" dirty="0"/>
              <a:t>9 </a:t>
            </a:r>
            <a:r>
              <a:rPr lang="en-US" sz="1800" b="1" dirty="0" err="1"/>
              <a:t>Nooshin</a:t>
            </a:r>
            <a:r>
              <a:rPr lang="en-US" sz="1800" b="1" dirty="0"/>
              <a:t> Hashemi Sadraei</a:t>
            </a:r>
            <a:r>
              <a:rPr lang="en-US" sz="1800" b="1" baseline="30000" dirty="0"/>
              <a:t>10</a:t>
            </a:r>
          </a:p>
          <a:p>
            <a:pPr>
              <a:lnSpc>
                <a:spcPct val="100000"/>
              </a:lnSpc>
              <a:spcBef>
                <a:spcPts val="1200"/>
              </a:spcBef>
            </a:pPr>
            <a:r>
              <a:rPr lang="en-US" sz="1200" baseline="30000" dirty="0"/>
              <a:t>1</a:t>
            </a:r>
            <a:r>
              <a:rPr lang="en-US" sz="1200" dirty="0"/>
              <a:t>Hematology Division, Massachusetts General Hospital, Boston, MA, USA; </a:t>
            </a:r>
            <a:r>
              <a:rPr lang="en-US" sz="1200" baseline="30000" dirty="0"/>
              <a:t>2</a:t>
            </a:r>
            <a:r>
              <a:rPr lang="en-US" sz="1200" dirty="0"/>
              <a:t>Division of Hematology &amp; Thromboembolism, Department of Medicine, Michael G DeGroote School of Medicine, McMaster University, Hamilton, ON; and Canadian Blood Services, Hamilton, ON, Canada; </a:t>
            </a:r>
            <a:r>
              <a:rPr lang="en-US" sz="1200" baseline="30000" dirty="0"/>
              <a:t>3</a:t>
            </a:r>
            <a:r>
              <a:rPr lang="en-US" sz="1200" dirty="0"/>
              <a:t>Haematology Project Foundation, Department of Cell Therapy and </a:t>
            </a:r>
            <a:r>
              <a:rPr lang="en-US" sz="1200" dirty="0" err="1"/>
              <a:t>Haematology</a:t>
            </a:r>
            <a:r>
              <a:rPr lang="en-US" sz="1200" dirty="0"/>
              <a:t>, S. </a:t>
            </a:r>
            <a:r>
              <a:rPr lang="en-US" sz="1200" dirty="0" err="1"/>
              <a:t>Bortolo</a:t>
            </a:r>
            <a:r>
              <a:rPr lang="en-US" sz="1200" dirty="0"/>
              <a:t> Hospital, Vicenza, Italy; </a:t>
            </a:r>
            <a:r>
              <a:rPr lang="en-US" sz="1200" baseline="30000" dirty="0"/>
              <a:t>4</a:t>
            </a:r>
            <a:r>
              <a:rPr lang="en-US" sz="1200" dirty="0"/>
              <a:t>Department of Hematology, University Hospitals Leuven, Campus </a:t>
            </a:r>
            <a:r>
              <a:rPr lang="en-US" sz="1200" dirty="0" err="1"/>
              <a:t>Gasthuisberg</a:t>
            </a:r>
            <a:r>
              <a:rPr lang="en-US" sz="1200" dirty="0"/>
              <a:t>, Leuven, Belgium; </a:t>
            </a:r>
            <a:r>
              <a:rPr lang="en-US" sz="1200" baseline="30000" dirty="0"/>
              <a:t>5</a:t>
            </a:r>
            <a:r>
              <a:rPr lang="en-US" sz="1200" dirty="0"/>
              <a:t>Department of Hematology, AZ Sint Jan </a:t>
            </a:r>
            <a:r>
              <a:rPr lang="en-US" sz="1200" dirty="0" err="1"/>
              <a:t>Brugge</a:t>
            </a:r>
            <a:r>
              <a:rPr lang="en-US" sz="1200" dirty="0"/>
              <a:t>, </a:t>
            </a:r>
            <a:r>
              <a:rPr lang="en-US" sz="1200" dirty="0" err="1"/>
              <a:t>Brugge</a:t>
            </a:r>
            <a:r>
              <a:rPr lang="en-US" sz="1200" dirty="0"/>
              <a:t>, Belgium;  </a:t>
            </a:r>
            <a:r>
              <a:rPr lang="en-US" sz="1200" baseline="30000" dirty="0"/>
              <a:t>6</a:t>
            </a:r>
            <a:r>
              <a:rPr lang="en-US" sz="1200" dirty="0"/>
              <a:t>Division of Cancer Services, Princess Alexandra Hospital, Brisbane, Australia; </a:t>
            </a:r>
            <a:r>
              <a:rPr lang="en-US" sz="1200" baseline="30000" dirty="0"/>
              <a:t>7</a:t>
            </a:r>
            <a:r>
              <a:rPr lang="en-US" sz="1200" dirty="0"/>
              <a:t>The Pathology Clinical Academic Group, The Royal London Hospital, London, UK; </a:t>
            </a:r>
            <a:r>
              <a:rPr lang="en-US" sz="1200" baseline="30000" dirty="0"/>
              <a:t>8</a:t>
            </a:r>
            <a:r>
              <a:rPr lang="en-US" sz="1200" dirty="0"/>
              <a:t>Department of Internal Medicine, </a:t>
            </a:r>
            <a:r>
              <a:rPr lang="en-US" sz="1200" dirty="0" err="1"/>
              <a:t>Haematology</a:t>
            </a:r>
            <a:r>
              <a:rPr lang="en-US" sz="1200" dirty="0"/>
              <a:t> and Oncology, Masaryk University and University Hospital Brno, Brno, Czech Republic;</a:t>
            </a:r>
            <a:r>
              <a:rPr lang="en-US" sz="1200" baseline="30000" dirty="0"/>
              <a:t> 9</a:t>
            </a:r>
            <a:r>
              <a:rPr lang="en-US" sz="1200" dirty="0"/>
              <a:t>Amgen Ltd, Cambridge, UK; </a:t>
            </a:r>
            <a:r>
              <a:rPr lang="en-US" sz="1200" baseline="30000" dirty="0"/>
              <a:t>10</a:t>
            </a:r>
            <a:r>
              <a:rPr lang="en-US" sz="1200" dirty="0"/>
              <a:t>Amgen Inc, Thousand Oaks, CA, USA</a:t>
            </a:r>
          </a:p>
        </p:txBody>
      </p:sp>
      <p:pic>
        <p:nvPicPr>
          <p:cNvPr id="7" name="Picture 2" descr="C:\Users\mmiglins\Desktop\House.png">
            <a:hlinkClick r:id="rId3" action="ppaction://hlinksldjump"/>
            <a:extLst>
              <a:ext uri="{FF2B5EF4-FFF2-40B4-BE49-F238E27FC236}">
                <a16:creationId xmlns:a16="http://schemas.microsoft.com/office/drawing/2014/main" id="{5F06D47E-EBA3-4F15-BB8D-F7A44046376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0EFA3051-FABD-42AF-9CC9-48151D07184E}"/>
              </a:ext>
            </a:extLst>
          </p:cNvPr>
          <p:cNvSpPr txBox="1">
            <a:spLocks/>
          </p:cNvSpPr>
          <p:nvPr/>
        </p:nvSpPr>
        <p:spPr bwMode="auto">
          <a:xfrm>
            <a:off x="5495108" y="6378928"/>
            <a:ext cx="3518263" cy="409339"/>
          </a:xfrm>
          <a:prstGeom prst="rect">
            <a:avLst/>
          </a:prstGeom>
          <a:noFill/>
          <a:ln w="9525">
            <a:noFill/>
            <a:miter lim="800000"/>
            <a:headEnd/>
            <a:tailEnd/>
          </a:ln>
        </p:spPr>
        <p:txBody>
          <a:bodyPr anchor="ctr"/>
          <a:lstStyle/>
          <a:p>
            <a:pPr algn="r" fontAlgn="auto">
              <a:spcBef>
                <a:spcPts val="0"/>
              </a:spcBef>
              <a:spcAft>
                <a:spcPts val="0"/>
              </a:spcAft>
              <a:defRPr/>
            </a:pPr>
            <a:r>
              <a:rPr lang="en-US" sz="1100" b="1" dirty="0">
                <a:solidFill>
                  <a:srgbClr val="000000"/>
                </a:solidFill>
              </a:rPr>
              <a:t>European Hematology Association (EHA) 2019</a:t>
            </a:r>
          </a:p>
          <a:p>
            <a:pPr algn="r" fontAlgn="auto">
              <a:spcBef>
                <a:spcPts val="0"/>
              </a:spcBef>
              <a:spcAft>
                <a:spcPts val="0"/>
              </a:spcAft>
              <a:defRPr/>
            </a:pPr>
            <a:r>
              <a:rPr lang="en-US" sz="1100" b="1" dirty="0">
                <a:solidFill>
                  <a:srgbClr val="000000"/>
                </a:solidFill>
              </a:rPr>
              <a:t>June 13–16, 2019; Amsterdam, Netherlands</a:t>
            </a:r>
          </a:p>
        </p:txBody>
      </p:sp>
      <p:sp>
        <p:nvSpPr>
          <p:cNvPr id="10" name="Title 1">
            <a:extLst>
              <a:ext uri="{FF2B5EF4-FFF2-40B4-BE49-F238E27FC236}">
                <a16:creationId xmlns:a16="http://schemas.microsoft.com/office/drawing/2014/main" id="{9917D9D2-99DB-44D6-8A9B-DFA485F70A63}"/>
              </a:ext>
            </a:extLst>
          </p:cNvPr>
          <p:cNvSpPr txBox="1">
            <a:spLocks/>
          </p:cNvSpPr>
          <p:nvPr/>
        </p:nvSpPr>
        <p:spPr bwMode="auto">
          <a:xfrm>
            <a:off x="504824" y="6378927"/>
            <a:ext cx="3518263" cy="409339"/>
          </a:xfrm>
          <a:prstGeom prst="rect">
            <a:avLst/>
          </a:prstGeom>
          <a:noFill/>
          <a:ln w="9525">
            <a:noFill/>
            <a:miter lim="800000"/>
            <a:headEnd/>
            <a:tailEnd/>
          </a:ln>
        </p:spPr>
        <p:txBody>
          <a:bodyPr anchor="ctr"/>
          <a:lstStyle/>
          <a:p>
            <a:pPr algn="l" fontAlgn="auto">
              <a:spcBef>
                <a:spcPts val="0"/>
              </a:spcBef>
              <a:spcAft>
                <a:spcPts val="0"/>
              </a:spcAft>
              <a:defRPr/>
            </a:pPr>
            <a:r>
              <a:rPr lang="en-GB" sz="1600" b="1" dirty="0">
                <a:solidFill>
                  <a:srgbClr val="000000"/>
                </a:solidFill>
              </a:rPr>
              <a:t>A</a:t>
            </a:r>
            <a:r>
              <a:rPr lang="en-US" sz="1600" b="1" dirty="0" err="1">
                <a:solidFill>
                  <a:srgbClr val="000000"/>
                </a:solidFill>
              </a:rPr>
              <a:t>bstract</a:t>
            </a:r>
            <a:r>
              <a:rPr lang="en-US" sz="1600" b="1" dirty="0">
                <a:solidFill>
                  <a:srgbClr val="000000"/>
                </a:solidFill>
              </a:rPr>
              <a:t> #PF696</a:t>
            </a:r>
          </a:p>
        </p:txBody>
      </p:sp>
    </p:spTree>
    <p:extLst>
      <p:ext uri="{BB962C8B-B14F-4D97-AF65-F5344CB8AC3E}">
        <p14:creationId xmlns:p14="http://schemas.microsoft.com/office/powerpoint/2010/main" val="73034396"/>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chemeClr val="accent6">
              <a:lumMod val="50000"/>
            </a:schemeClr>
          </a:solidFill>
        </p:spPr>
        <p:txBody>
          <a:bodyPr wrap="square" lIns="91440" tIns="45720" rIns="91440" bIns="45720" rtlCol="0">
            <a:spAutoFit/>
          </a:bodyPr>
          <a:lstStyle/>
          <a:p>
            <a:pPr fontAlgn="auto">
              <a:spcBef>
                <a:spcPts val="600"/>
              </a:spcBef>
              <a:spcAft>
                <a:spcPts val="0"/>
              </a:spcAft>
              <a:defRPr/>
            </a:pPr>
            <a:r>
              <a:rPr lang="en-US" sz="1100" b="1" dirty="0">
                <a:solidFill>
                  <a:srgbClr val="FFFFFF"/>
                </a:solidFill>
              </a:rPr>
              <a:t>Tarantino M, et al. Safety and Efficacy of Romiplostim in Over 200 Children With Persistent or Chronic Immune Thrombocytopenia in an Integrated Database of 5 Clinical Trials</a:t>
            </a:r>
          </a:p>
        </p:txBody>
      </p:sp>
      <p:sp>
        <p:nvSpPr>
          <p:cNvPr id="6" name="Title 9">
            <a:extLst>
              <a:ext uri="{FF2B5EF4-FFF2-40B4-BE49-F238E27FC236}">
                <a16:creationId xmlns:a16="http://schemas.microsoft.com/office/drawing/2014/main" id="{DD417790-5DB7-4CE2-BCB3-0621DF0BCEDA}"/>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GB" sz="2800" dirty="0"/>
              <a:t>R</a:t>
            </a:r>
            <a:r>
              <a:rPr lang="en-US" sz="2800" dirty="0" err="1"/>
              <a:t>esults</a:t>
            </a:r>
            <a:endParaRPr lang="en-US" sz="2800" kern="0" dirty="0"/>
          </a:p>
        </p:txBody>
      </p:sp>
      <p:sp>
        <p:nvSpPr>
          <p:cNvPr id="10" name="Content Placeholder 9">
            <a:extLst>
              <a:ext uri="{FF2B5EF4-FFF2-40B4-BE49-F238E27FC236}">
                <a16:creationId xmlns:a16="http://schemas.microsoft.com/office/drawing/2014/main" id="{8E71A84D-5DEF-4FDD-B1E4-577CC572E747}"/>
              </a:ext>
            </a:extLst>
          </p:cNvPr>
          <p:cNvSpPr>
            <a:spLocks noGrp="1"/>
          </p:cNvSpPr>
          <p:nvPr>
            <p:ph idx="1"/>
          </p:nvPr>
        </p:nvSpPr>
        <p:spPr>
          <a:xfrm>
            <a:off x="512762" y="1462088"/>
            <a:ext cx="8415337" cy="3433469"/>
          </a:xfrm>
        </p:spPr>
        <p:txBody>
          <a:bodyPr/>
          <a:lstStyle/>
          <a:p>
            <a:pPr marL="0" indent="0">
              <a:buClr>
                <a:schemeClr val="accent2">
                  <a:lumMod val="75000"/>
                </a:schemeClr>
              </a:buClr>
              <a:buNone/>
            </a:pPr>
            <a:r>
              <a:rPr lang="en-US" sz="2200" b="1" i="1" dirty="0"/>
              <a:t>Baseline Characteristics</a:t>
            </a:r>
          </a:p>
          <a:p>
            <a:pPr lvl="0">
              <a:buClr>
                <a:schemeClr val="accent2">
                  <a:lumMod val="75000"/>
                </a:schemeClr>
              </a:buClr>
              <a:buFont typeface="Wingdings" panose="05000000000000000000" pitchFamily="2" charset="2"/>
              <a:buChar char="§"/>
            </a:pPr>
            <a:r>
              <a:rPr lang="en-US" sz="2000" dirty="0"/>
              <a:t>Of the 286 patients who participated in at least 1 trial:</a:t>
            </a:r>
          </a:p>
          <a:p>
            <a:pPr lvl="1">
              <a:buClr>
                <a:schemeClr val="accent2">
                  <a:lumMod val="75000"/>
                </a:schemeClr>
              </a:buClr>
              <a:buFont typeface="Arial" panose="020B0604020202020204" pitchFamily="34" charset="0"/>
              <a:buChar char="–"/>
            </a:pPr>
            <a:r>
              <a:rPr lang="en-US" sz="1800" dirty="0"/>
              <a:t>262 received only romiplostim</a:t>
            </a:r>
          </a:p>
          <a:p>
            <a:pPr lvl="1">
              <a:buClr>
                <a:schemeClr val="accent2">
                  <a:lumMod val="75000"/>
                </a:schemeClr>
              </a:buClr>
              <a:buFont typeface="Arial" panose="020B0604020202020204" pitchFamily="34" charset="0"/>
              <a:buChar char="–"/>
            </a:pPr>
            <a:r>
              <a:rPr lang="en-US" sz="1800" dirty="0"/>
              <a:t>20 initially received placebo, then romiplostim</a:t>
            </a:r>
          </a:p>
          <a:p>
            <a:pPr lvl="1">
              <a:buClr>
                <a:schemeClr val="accent2">
                  <a:lumMod val="75000"/>
                </a:schemeClr>
              </a:buClr>
              <a:buFont typeface="Arial" panose="020B0604020202020204" pitchFamily="34" charset="0"/>
              <a:buChar char="–"/>
            </a:pPr>
            <a:r>
              <a:rPr lang="en-US" sz="1800" dirty="0"/>
              <a:t>4 received only placebo</a:t>
            </a:r>
          </a:p>
          <a:p>
            <a:pPr lvl="0">
              <a:buClr>
                <a:schemeClr val="accent2">
                  <a:lumMod val="75000"/>
                </a:schemeClr>
              </a:buClr>
              <a:buFont typeface="Wingdings" panose="05000000000000000000" pitchFamily="2" charset="2"/>
              <a:buChar char="§"/>
            </a:pPr>
            <a:r>
              <a:rPr lang="en-US" sz="2000" dirty="0"/>
              <a:t>Thus, 282 received any romiplostim and 24 received any placebo (Table 1)</a:t>
            </a:r>
          </a:p>
          <a:p>
            <a:pPr lvl="0">
              <a:buClr>
                <a:schemeClr val="accent2">
                  <a:lumMod val="75000"/>
                </a:schemeClr>
              </a:buClr>
              <a:buFont typeface="Wingdings" panose="05000000000000000000" pitchFamily="2" charset="2"/>
              <a:buChar char="§"/>
            </a:pPr>
            <a:r>
              <a:rPr lang="en-US" sz="2000" dirty="0"/>
              <a:t>At baseline, 24% of patients had ITP for 6–12 months (persistent ITP) and 76% had ITP for &gt; 1 year (chronic ITP)</a:t>
            </a:r>
          </a:p>
        </p:txBody>
      </p:sp>
      <p:pic>
        <p:nvPicPr>
          <p:cNvPr id="8" name="Picture 2" descr="C:\Users\mmiglins\Desktop\House.png">
            <a:hlinkClick r:id="rId3" action="ppaction://hlinksldjump"/>
            <a:extLst>
              <a:ext uri="{FF2B5EF4-FFF2-40B4-BE49-F238E27FC236}">
                <a16:creationId xmlns:a16="http://schemas.microsoft.com/office/drawing/2014/main" id="{B5A996DA-6CBF-4CA6-9080-C3685C93F71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CC6E186F-F45D-4961-ABF3-8E1134257D9C}"/>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buClrTx/>
            </a:pPr>
            <a:r>
              <a:rPr lang="en-US" sz="900" dirty="0"/>
              <a:t>ITP, immune thrombocytopenia</a:t>
            </a:r>
          </a:p>
        </p:txBody>
      </p:sp>
    </p:spTree>
    <p:extLst>
      <p:ext uri="{BB962C8B-B14F-4D97-AF65-F5344CB8AC3E}">
        <p14:creationId xmlns:p14="http://schemas.microsoft.com/office/powerpoint/2010/main" val="3840502635"/>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chemeClr val="accent6">
              <a:lumMod val="50000"/>
            </a:schemeClr>
          </a:solidFill>
        </p:spPr>
        <p:txBody>
          <a:bodyPr wrap="square" lIns="91440" tIns="45720" rIns="91440" bIns="45720" rtlCol="0">
            <a:spAutoFit/>
          </a:bodyPr>
          <a:lstStyle/>
          <a:p>
            <a:pPr fontAlgn="auto">
              <a:spcBef>
                <a:spcPts val="600"/>
              </a:spcBef>
              <a:spcAft>
                <a:spcPts val="0"/>
              </a:spcAft>
              <a:defRPr/>
            </a:pPr>
            <a:r>
              <a:rPr lang="en-US" sz="1100" b="1" dirty="0">
                <a:solidFill>
                  <a:srgbClr val="FFFFFF"/>
                </a:solidFill>
              </a:rPr>
              <a:t>Tarantino M, et al. Safety and Efficacy of Romiplostim in Over 200 Children With Persistent or Chronic Immune Thrombocytopenia in an Integrated Database of 5 Clinical Trials</a:t>
            </a:r>
          </a:p>
        </p:txBody>
      </p:sp>
      <p:pic>
        <p:nvPicPr>
          <p:cNvPr id="3" name="Picture 2">
            <a:extLst>
              <a:ext uri="{FF2B5EF4-FFF2-40B4-BE49-F238E27FC236}">
                <a16:creationId xmlns:a16="http://schemas.microsoft.com/office/drawing/2014/main" id="{E228C5E0-61D2-49FF-8658-E83284CA6083}"/>
              </a:ext>
            </a:extLst>
          </p:cNvPr>
          <p:cNvPicPr>
            <a:picLocks noChangeAspect="1"/>
          </p:cNvPicPr>
          <p:nvPr/>
        </p:nvPicPr>
        <p:blipFill>
          <a:blip r:embed="rId3"/>
          <a:stretch>
            <a:fillRect/>
          </a:stretch>
        </p:blipFill>
        <p:spPr>
          <a:xfrm>
            <a:off x="1823067" y="1892974"/>
            <a:ext cx="5497866" cy="4672926"/>
          </a:xfrm>
          <a:prstGeom prst="rect">
            <a:avLst/>
          </a:prstGeom>
        </p:spPr>
      </p:pic>
      <p:sp>
        <p:nvSpPr>
          <p:cNvPr id="9" name="Title 9">
            <a:extLst>
              <a:ext uri="{FF2B5EF4-FFF2-40B4-BE49-F238E27FC236}">
                <a16:creationId xmlns:a16="http://schemas.microsoft.com/office/drawing/2014/main" id="{5E56FEC4-8B1C-4E03-9803-864A83332276}"/>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US" sz="2800" dirty="0"/>
              <a:t>Results </a:t>
            </a:r>
            <a:r>
              <a:rPr lang="en-US" sz="2800" kern="0" dirty="0"/>
              <a:t>(</a:t>
            </a:r>
            <a:r>
              <a:rPr lang="en-US" sz="2800" i="1" kern="0" dirty="0"/>
              <a:t>cont.</a:t>
            </a:r>
            <a:r>
              <a:rPr lang="en-US" sz="2800" kern="0" dirty="0"/>
              <a:t>)</a:t>
            </a:r>
          </a:p>
        </p:txBody>
      </p:sp>
      <p:sp>
        <p:nvSpPr>
          <p:cNvPr id="11" name="Content Placeholder 4">
            <a:extLst>
              <a:ext uri="{FF2B5EF4-FFF2-40B4-BE49-F238E27FC236}">
                <a16:creationId xmlns:a16="http://schemas.microsoft.com/office/drawing/2014/main" id="{86C4483C-6EE3-49DE-9E55-BD8F718806C3}"/>
              </a:ext>
            </a:extLst>
          </p:cNvPr>
          <p:cNvSpPr txBox="1">
            <a:spLocks/>
          </p:cNvSpPr>
          <p:nvPr/>
        </p:nvSpPr>
        <p:spPr bwMode="gray">
          <a:xfrm>
            <a:off x="512763" y="1462087"/>
            <a:ext cx="8415337" cy="43088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0" fontAlgn="base" hangingPunct="0">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a:lnSpc>
                <a:spcPct val="100000"/>
              </a:lnSpc>
              <a:spcBef>
                <a:spcPts val="1200"/>
              </a:spcBef>
              <a:buNone/>
            </a:pPr>
            <a:r>
              <a:rPr lang="en-US" sz="2200" b="1" kern="0" dirty="0"/>
              <a:t>Table 1. Baseline Demographics and Disease Characteristics</a:t>
            </a:r>
          </a:p>
        </p:txBody>
      </p:sp>
      <p:sp>
        <p:nvSpPr>
          <p:cNvPr id="8" name="Title 1">
            <a:extLst>
              <a:ext uri="{FF2B5EF4-FFF2-40B4-BE49-F238E27FC236}">
                <a16:creationId xmlns:a16="http://schemas.microsoft.com/office/drawing/2014/main" id="{6D8C943C-2B67-42A8-9831-7B913AA43C8D}"/>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buClrTx/>
            </a:pPr>
            <a:r>
              <a:rPr lang="en-US" sz="900" dirty="0"/>
              <a:t>ITP, immune thrombocytopenia; </a:t>
            </a:r>
            <a:r>
              <a:rPr lang="en-US" sz="900" dirty="0" err="1"/>
              <a:t>IVIg</a:t>
            </a:r>
            <a:r>
              <a:rPr lang="en-US" sz="900" dirty="0"/>
              <a:t>, intravenous immunoglobulin G; Q1, first quartile; Q3, third quartile</a:t>
            </a:r>
          </a:p>
        </p:txBody>
      </p:sp>
      <p:pic>
        <p:nvPicPr>
          <p:cNvPr id="13" name="Picture 2" descr="C:\Users\mmiglins\Desktop\House.png">
            <a:hlinkClick r:id="rId4" action="ppaction://hlinksldjump"/>
            <a:extLst>
              <a:ext uri="{FF2B5EF4-FFF2-40B4-BE49-F238E27FC236}">
                <a16:creationId xmlns:a16="http://schemas.microsoft.com/office/drawing/2014/main" id="{780A2089-F2AA-47FB-9D10-2D1746AC21A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175676"/>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chemeClr val="accent6">
              <a:lumMod val="50000"/>
            </a:schemeClr>
          </a:solidFill>
        </p:spPr>
        <p:txBody>
          <a:bodyPr wrap="square" lIns="91440" tIns="45720" rIns="91440" bIns="45720" rtlCol="0">
            <a:spAutoFit/>
          </a:bodyPr>
          <a:lstStyle/>
          <a:p>
            <a:pPr fontAlgn="auto">
              <a:spcBef>
                <a:spcPts val="600"/>
              </a:spcBef>
              <a:spcAft>
                <a:spcPts val="0"/>
              </a:spcAft>
              <a:defRPr/>
            </a:pPr>
            <a:r>
              <a:rPr lang="en-US" sz="1100" b="1" dirty="0">
                <a:solidFill>
                  <a:srgbClr val="FFFFFF"/>
                </a:solidFill>
              </a:rPr>
              <a:t>Tarantino M, et al. Safety and Efficacy of Romiplostim in Over 200 Children With Persistent or Chronic Immune Thrombocytopenia in an Integrated Database of 5 Clinical Trials</a:t>
            </a:r>
          </a:p>
        </p:txBody>
      </p:sp>
      <p:sp>
        <p:nvSpPr>
          <p:cNvPr id="5" name="Content Placeholder 4">
            <a:extLst>
              <a:ext uri="{FF2B5EF4-FFF2-40B4-BE49-F238E27FC236}">
                <a16:creationId xmlns:a16="http://schemas.microsoft.com/office/drawing/2014/main" id="{709E51C5-83DE-479B-9A5C-B4894C1CC972}"/>
              </a:ext>
            </a:extLst>
          </p:cNvPr>
          <p:cNvSpPr>
            <a:spLocks noGrp="1"/>
          </p:cNvSpPr>
          <p:nvPr>
            <p:ph idx="1"/>
          </p:nvPr>
        </p:nvSpPr>
        <p:spPr>
          <a:xfrm>
            <a:off x="512763" y="1462088"/>
            <a:ext cx="8415337" cy="3266687"/>
          </a:xfrm>
        </p:spPr>
        <p:txBody>
          <a:bodyPr/>
          <a:lstStyle/>
          <a:p>
            <a:pPr marL="0" indent="0">
              <a:buClr>
                <a:schemeClr val="accent2">
                  <a:lumMod val="75000"/>
                </a:schemeClr>
              </a:buClr>
              <a:buNone/>
            </a:pPr>
            <a:r>
              <a:rPr lang="en-GB" sz="2200" b="1" i="1" dirty="0"/>
              <a:t>S</a:t>
            </a:r>
            <a:r>
              <a:rPr lang="en-US" sz="2200" b="1" i="1" dirty="0" err="1"/>
              <a:t>afety</a:t>
            </a:r>
            <a:endParaRPr lang="en-US" sz="2200" b="1" i="1" dirty="0"/>
          </a:p>
          <a:p>
            <a:pPr>
              <a:buClr>
                <a:schemeClr val="accent2">
                  <a:lumMod val="75000"/>
                </a:schemeClr>
              </a:buClr>
              <a:buFont typeface="Wingdings" panose="05000000000000000000" pitchFamily="2" charset="2"/>
              <a:buChar char="§"/>
            </a:pPr>
            <a:r>
              <a:rPr lang="en-US" sz="2000" dirty="0"/>
              <a:t>The median duration of romiplostim treatment was 65 weeks (persistent ITP, 65 weeks; chronic ITP, 66 weeks) and 62% of patients received romiplostim for more than 48 weeks; the median dose of romiplostim was 6.6 µg/kg/week</a:t>
            </a:r>
          </a:p>
          <a:p>
            <a:pPr lvl="0">
              <a:spcBef>
                <a:spcPts val="0"/>
              </a:spcBef>
              <a:buClr>
                <a:schemeClr val="accent2">
                  <a:lumMod val="75000"/>
                </a:schemeClr>
              </a:buClr>
              <a:buFont typeface="Wingdings" panose="05000000000000000000" pitchFamily="2" charset="2"/>
              <a:buChar char="§"/>
            </a:pPr>
            <a:r>
              <a:rPr lang="en-US" sz="2000" dirty="0"/>
              <a:t>With exposure to romiplostim, 24% of patients (persistent ITP, 17%; chronic ITP, 27%) had a serious AE, most commonly epistaxis (6%)</a:t>
            </a:r>
          </a:p>
          <a:p>
            <a:pPr lvl="0">
              <a:spcBef>
                <a:spcPts val="0"/>
              </a:spcBef>
              <a:buClr>
                <a:schemeClr val="accent2">
                  <a:lumMod val="75000"/>
                </a:schemeClr>
              </a:buClr>
              <a:buFont typeface="Wingdings" panose="05000000000000000000" pitchFamily="2" charset="2"/>
              <a:buChar char="§"/>
            </a:pPr>
            <a:r>
              <a:rPr lang="en-US" sz="2000" dirty="0"/>
              <a:t>After adjusting for duration of exposure (Table 2), bleeding and other AEs generally occurred with a similar or lower rate in the romiplostim group compared with the placebo group</a:t>
            </a:r>
            <a:endParaRPr lang="en-US" sz="2200" b="1" i="1" dirty="0"/>
          </a:p>
        </p:txBody>
      </p:sp>
      <p:sp>
        <p:nvSpPr>
          <p:cNvPr id="6" name="Title 9">
            <a:extLst>
              <a:ext uri="{FF2B5EF4-FFF2-40B4-BE49-F238E27FC236}">
                <a16:creationId xmlns:a16="http://schemas.microsoft.com/office/drawing/2014/main" id="{D6365E27-771C-43D4-8B76-F20FB0E2BD76}"/>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GB" sz="2800" dirty="0"/>
              <a:t>R</a:t>
            </a:r>
            <a:r>
              <a:rPr lang="en-US" sz="2800" dirty="0" err="1"/>
              <a:t>esults</a:t>
            </a:r>
            <a:r>
              <a:rPr lang="en-US" sz="2800" dirty="0"/>
              <a:t> (</a:t>
            </a:r>
            <a:r>
              <a:rPr lang="en-US" sz="2800" i="1" dirty="0"/>
              <a:t>cont.</a:t>
            </a:r>
            <a:r>
              <a:rPr lang="en-US" sz="2800" dirty="0"/>
              <a:t>)</a:t>
            </a:r>
            <a:endParaRPr lang="en-US" sz="2800" kern="0" dirty="0"/>
          </a:p>
        </p:txBody>
      </p:sp>
      <p:pic>
        <p:nvPicPr>
          <p:cNvPr id="11" name="Picture 2" descr="C:\Users\mmiglins\Desktop\House.png">
            <a:hlinkClick r:id="rId3" action="ppaction://hlinksldjump"/>
            <a:extLst>
              <a:ext uri="{FF2B5EF4-FFF2-40B4-BE49-F238E27FC236}">
                <a16:creationId xmlns:a16="http://schemas.microsoft.com/office/drawing/2014/main" id="{2A99A919-89EB-4814-99C5-090AC21FABF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83AB5F73-B19D-4164-AC3E-62F23365CF9B}"/>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buClrTx/>
            </a:pPr>
            <a:r>
              <a:rPr lang="en-US" sz="900" dirty="0"/>
              <a:t>AE, adverse event; ITP, immune thrombocytopenia</a:t>
            </a:r>
          </a:p>
        </p:txBody>
      </p:sp>
    </p:spTree>
    <p:extLst>
      <p:ext uri="{BB962C8B-B14F-4D97-AF65-F5344CB8AC3E}">
        <p14:creationId xmlns:p14="http://schemas.microsoft.com/office/powerpoint/2010/main" val="1865376353"/>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chemeClr val="accent6">
              <a:lumMod val="50000"/>
            </a:schemeClr>
          </a:solidFill>
        </p:spPr>
        <p:txBody>
          <a:bodyPr wrap="square" lIns="91440" tIns="45720" rIns="91440" bIns="45720" rtlCol="0">
            <a:spAutoFit/>
          </a:bodyPr>
          <a:lstStyle/>
          <a:p>
            <a:pPr fontAlgn="auto">
              <a:spcBef>
                <a:spcPts val="600"/>
              </a:spcBef>
              <a:spcAft>
                <a:spcPts val="0"/>
              </a:spcAft>
              <a:defRPr/>
            </a:pPr>
            <a:r>
              <a:rPr lang="en-US" sz="1100" b="1" dirty="0">
                <a:solidFill>
                  <a:srgbClr val="FFFFFF"/>
                </a:solidFill>
              </a:rPr>
              <a:t>Tarantino M, et al. Safety and Efficacy of Romiplostim in Over 200 Children With Persistent or Chronic Immune Thrombocytopenia in an Integrated Database of 5 Clinical Trials</a:t>
            </a:r>
          </a:p>
        </p:txBody>
      </p:sp>
      <p:pic>
        <p:nvPicPr>
          <p:cNvPr id="5" name="Picture 4">
            <a:extLst>
              <a:ext uri="{FF2B5EF4-FFF2-40B4-BE49-F238E27FC236}">
                <a16:creationId xmlns:a16="http://schemas.microsoft.com/office/drawing/2014/main" id="{2A3B4B5B-C3BD-45E7-A45D-64924A7C984B}"/>
              </a:ext>
            </a:extLst>
          </p:cNvPr>
          <p:cNvPicPr>
            <a:picLocks noChangeAspect="1"/>
          </p:cNvPicPr>
          <p:nvPr/>
        </p:nvPicPr>
        <p:blipFill>
          <a:blip r:embed="rId3"/>
          <a:stretch>
            <a:fillRect/>
          </a:stretch>
        </p:blipFill>
        <p:spPr>
          <a:xfrm>
            <a:off x="1360645" y="1897354"/>
            <a:ext cx="6422711" cy="4523374"/>
          </a:xfrm>
          <a:prstGeom prst="rect">
            <a:avLst/>
          </a:prstGeom>
        </p:spPr>
      </p:pic>
      <p:sp>
        <p:nvSpPr>
          <p:cNvPr id="9" name="Title 9">
            <a:extLst>
              <a:ext uri="{FF2B5EF4-FFF2-40B4-BE49-F238E27FC236}">
                <a16:creationId xmlns:a16="http://schemas.microsoft.com/office/drawing/2014/main" id="{64F0EC99-1751-4DA5-8A58-B577B5DF75FC}"/>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US" sz="2800" dirty="0"/>
              <a:t>Results </a:t>
            </a:r>
            <a:r>
              <a:rPr lang="en-US" sz="2800" kern="0" dirty="0"/>
              <a:t>(</a:t>
            </a:r>
            <a:r>
              <a:rPr lang="en-US" sz="2800" i="1" kern="0" dirty="0"/>
              <a:t>cont.</a:t>
            </a:r>
            <a:r>
              <a:rPr lang="en-US" sz="2800" kern="0" dirty="0"/>
              <a:t>)</a:t>
            </a:r>
          </a:p>
        </p:txBody>
      </p:sp>
      <p:sp>
        <p:nvSpPr>
          <p:cNvPr id="11" name="Content Placeholder 4">
            <a:extLst>
              <a:ext uri="{FF2B5EF4-FFF2-40B4-BE49-F238E27FC236}">
                <a16:creationId xmlns:a16="http://schemas.microsoft.com/office/drawing/2014/main" id="{C89D9F94-3E94-40AF-93AF-9333C05B3031}"/>
              </a:ext>
            </a:extLst>
          </p:cNvPr>
          <p:cNvSpPr txBox="1">
            <a:spLocks/>
          </p:cNvSpPr>
          <p:nvPr/>
        </p:nvSpPr>
        <p:spPr bwMode="gray">
          <a:xfrm>
            <a:off x="512763" y="1462087"/>
            <a:ext cx="8415337" cy="43088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0" fontAlgn="base" hangingPunct="0">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a:lnSpc>
                <a:spcPct val="100000"/>
              </a:lnSpc>
              <a:spcBef>
                <a:spcPts val="1200"/>
              </a:spcBef>
              <a:buNone/>
            </a:pPr>
            <a:r>
              <a:rPr lang="en-US" sz="2200" b="1" kern="0" dirty="0"/>
              <a:t>Table 2. Adverse Events</a:t>
            </a:r>
          </a:p>
        </p:txBody>
      </p:sp>
      <p:sp>
        <p:nvSpPr>
          <p:cNvPr id="8" name="Title 1">
            <a:extLst>
              <a:ext uri="{FF2B5EF4-FFF2-40B4-BE49-F238E27FC236}">
                <a16:creationId xmlns:a16="http://schemas.microsoft.com/office/drawing/2014/main" id="{BABF994B-6F51-46D5-82E6-9EF348C4DFD7}"/>
              </a:ext>
            </a:extLst>
          </p:cNvPr>
          <p:cNvSpPr txBox="1">
            <a:spLocks/>
          </p:cNvSpPr>
          <p:nvPr/>
        </p:nvSpPr>
        <p:spPr bwMode="auto">
          <a:xfrm>
            <a:off x="1216148" y="6388565"/>
            <a:ext cx="8415337" cy="369332"/>
          </a:xfrm>
          <a:prstGeom prst="rect">
            <a:avLst/>
          </a:prstGeom>
          <a:noFill/>
          <a:ln w="9525">
            <a:noFill/>
            <a:miter lim="800000"/>
            <a:headEnd/>
            <a:tailEnd/>
          </a:ln>
        </p:spPr>
        <p:txBody>
          <a:bodyPr wrap="square" anchor="b">
            <a:spAutoFit/>
          </a:bodyPr>
          <a:lstStyle/>
          <a:p>
            <a:pPr algn="l"/>
            <a:r>
              <a:rPr lang="en-US" sz="900" dirty="0"/>
              <a:t>#, number of events; AE, adverse event; ITP, immune thrombocytopenia; </a:t>
            </a:r>
            <a:r>
              <a:rPr lang="en-US" sz="900" dirty="0" err="1"/>
              <a:t>pt-yr</a:t>
            </a:r>
            <a:r>
              <a:rPr lang="en-US" sz="900" dirty="0"/>
              <a:t>, patient-years; SAE, serious adverse event.</a:t>
            </a:r>
          </a:p>
          <a:p>
            <a:pPr algn="l"/>
            <a:r>
              <a:rPr lang="en-US" sz="900" dirty="0"/>
              <a:t>Exposure-adjusted rates are per 100 patient-years.</a:t>
            </a:r>
          </a:p>
        </p:txBody>
      </p:sp>
      <p:pic>
        <p:nvPicPr>
          <p:cNvPr id="13" name="Picture 2" descr="C:\Users\mmiglins\Desktop\House.png">
            <a:hlinkClick r:id="rId4" action="ppaction://hlinksldjump"/>
            <a:extLst>
              <a:ext uri="{FF2B5EF4-FFF2-40B4-BE49-F238E27FC236}">
                <a16:creationId xmlns:a16="http://schemas.microsoft.com/office/drawing/2014/main" id="{D0CC3B1F-4B5F-40BC-B3DC-59A9C11FAF0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070287"/>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chemeClr val="accent6">
              <a:lumMod val="50000"/>
            </a:schemeClr>
          </a:solidFill>
        </p:spPr>
        <p:txBody>
          <a:bodyPr wrap="square" lIns="91440" tIns="45720" rIns="91440" bIns="45720" rtlCol="0">
            <a:spAutoFit/>
          </a:bodyPr>
          <a:lstStyle/>
          <a:p>
            <a:pPr fontAlgn="auto">
              <a:spcBef>
                <a:spcPts val="600"/>
              </a:spcBef>
              <a:spcAft>
                <a:spcPts val="0"/>
              </a:spcAft>
              <a:defRPr/>
            </a:pPr>
            <a:r>
              <a:rPr lang="en-US" sz="1100" b="1" dirty="0">
                <a:solidFill>
                  <a:srgbClr val="FFFFFF"/>
                </a:solidFill>
              </a:rPr>
              <a:t>Tarantino M, et al. Safety and Efficacy of Romiplostim in Over 200 Children With Persistent or Chronic Immune Thrombocytopenia in an Integrated Database of 5 Clinical Trials</a:t>
            </a:r>
          </a:p>
        </p:txBody>
      </p:sp>
      <p:pic>
        <p:nvPicPr>
          <p:cNvPr id="3" name="Picture 2">
            <a:extLst>
              <a:ext uri="{FF2B5EF4-FFF2-40B4-BE49-F238E27FC236}">
                <a16:creationId xmlns:a16="http://schemas.microsoft.com/office/drawing/2014/main" id="{02009C62-5792-43D7-9FBB-35782B572033}"/>
              </a:ext>
            </a:extLst>
          </p:cNvPr>
          <p:cNvPicPr>
            <a:picLocks noChangeAspect="1"/>
          </p:cNvPicPr>
          <p:nvPr/>
        </p:nvPicPr>
        <p:blipFill>
          <a:blip r:embed="rId3"/>
          <a:stretch>
            <a:fillRect/>
          </a:stretch>
        </p:blipFill>
        <p:spPr>
          <a:xfrm>
            <a:off x="682544" y="3187304"/>
            <a:ext cx="8200943" cy="3300540"/>
          </a:xfrm>
          <a:prstGeom prst="rect">
            <a:avLst/>
          </a:prstGeom>
        </p:spPr>
      </p:pic>
      <p:sp>
        <p:nvSpPr>
          <p:cNvPr id="8" name="Title 9">
            <a:extLst>
              <a:ext uri="{FF2B5EF4-FFF2-40B4-BE49-F238E27FC236}">
                <a16:creationId xmlns:a16="http://schemas.microsoft.com/office/drawing/2014/main" id="{ABA7EF3B-6766-4A44-A127-0C7A79BE696C}"/>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US" sz="2800" dirty="0"/>
              <a:t>Results (</a:t>
            </a:r>
            <a:r>
              <a:rPr lang="en-US" sz="2800" i="1" dirty="0"/>
              <a:t>cont.</a:t>
            </a:r>
            <a:r>
              <a:rPr lang="en-US" sz="2800" dirty="0"/>
              <a:t>)</a:t>
            </a:r>
            <a:endParaRPr lang="en-US" sz="2800" kern="0" dirty="0"/>
          </a:p>
        </p:txBody>
      </p:sp>
      <p:sp>
        <p:nvSpPr>
          <p:cNvPr id="11" name="Content Placeholder 10">
            <a:extLst>
              <a:ext uri="{FF2B5EF4-FFF2-40B4-BE49-F238E27FC236}">
                <a16:creationId xmlns:a16="http://schemas.microsoft.com/office/drawing/2014/main" id="{98868096-085A-40E7-9CF5-B91196CC9D2B}"/>
              </a:ext>
            </a:extLst>
          </p:cNvPr>
          <p:cNvSpPr>
            <a:spLocks noGrp="1"/>
          </p:cNvSpPr>
          <p:nvPr>
            <p:ph idx="1"/>
          </p:nvPr>
        </p:nvSpPr>
        <p:spPr>
          <a:xfrm>
            <a:off x="512763" y="1462088"/>
            <a:ext cx="8415337" cy="1789721"/>
          </a:xfrm>
        </p:spPr>
        <p:txBody>
          <a:bodyPr wrap="square">
            <a:spAutoFit/>
          </a:bodyPr>
          <a:lstStyle/>
          <a:p>
            <a:pPr marL="0" indent="0">
              <a:lnSpc>
                <a:spcPct val="100000"/>
              </a:lnSpc>
              <a:spcBef>
                <a:spcPts val="1200"/>
              </a:spcBef>
              <a:buClr>
                <a:schemeClr val="accent2">
                  <a:lumMod val="75000"/>
                </a:schemeClr>
              </a:buClr>
              <a:buNone/>
            </a:pPr>
            <a:r>
              <a:rPr lang="en-US" sz="2000" b="1" i="1" dirty="0"/>
              <a:t>Antibodies to Romiplostim or TPO</a:t>
            </a:r>
            <a:endParaRPr lang="en-GB" sz="2000" b="1" i="1" dirty="0"/>
          </a:p>
          <a:p>
            <a:pPr lvl="0">
              <a:spcBef>
                <a:spcPts val="600"/>
              </a:spcBef>
              <a:buClr>
                <a:schemeClr val="accent2">
                  <a:lumMod val="75000"/>
                </a:schemeClr>
              </a:buClr>
              <a:buFont typeface="Wingdings" panose="05000000000000000000" pitchFamily="2" charset="2"/>
              <a:buChar char="§"/>
            </a:pPr>
            <a:r>
              <a:rPr lang="en-US" sz="1800" dirty="0"/>
              <a:t>Seven patients (2%) had postbaseline neutralizing antibodies to romiplostim (Table 3)</a:t>
            </a:r>
          </a:p>
          <a:p>
            <a:pPr lvl="0">
              <a:spcBef>
                <a:spcPts val="600"/>
              </a:spcBef>
              <a:buClr>
                <a:schemeClr val="accent2">
                  <a:lumMod val="75000"/>
                </a:schemeClr>
              </a:buClr>
              <a:buFont typeface="Wingdings" panose="05000000000000000000" pitchFamily="2" charset="2"/>
              <a:buChar char="§"/>
            </a:pPr>
            <a:r>
              <a:rPr lang="en-US" sz="1800" dirty="0"/>
              <a:t>No patient had neutralizing antibodies to endogenous TPO</a:t>
            </a:r>
          </a:p>
          <a:p>
            <a:pPr marL="0" indent="0">
              <a:buClr>
                <a:schemeClr val="accent2">
                  <a:lumMod val="75000"/>
                </a:schemeClr>
              </a:buClr>
              <a:buNone/>
            </a:pPr>
            <a:r>
              <a:rPr lang="en-US" sz="2000" b="1" dirty="0"/>
              <a:t>Table 3. Antibodies to Romiplostim or Thrombopoietin</a:t>
            </a:r>
            <a:endParaRPr lang="en-US" sz="2000" dirty="0"/>
          </a:p>
        </p:txBody>
      </p:sp>
      <p:pic>
        <p:nvPicPr>
          <p:cNvPr id="13" name="Picture 2" descr="C:\Users\mmiglins\Desktop\House.png">
            <a:hlinkClick r:id="rId4" action="ppaction://hlinksldjump"/>
            <a:extLst>
              <a:ext uri="{FF2B5EF4-FFF2-40B4-BE49-F238E27FC236}">
                <a16:creationId xmlns:a16="http://schemas.microsoft.com/office/drawing/2014/main" id="{3AB07F2C-93AA-4D81-BCB0-79715A8D0DD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27423772-4FBD-44A0-925C-E98F6CAB8EE2}"/>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buClrTx/>
            </a:pPr>
            <a:r>
              <a:rPr lang="en-GB" sz="900" dirty="0"/>
              <a:t>T</a:t>
            </a:r>
            <a:r>
              <a:rPr lang="en-US" sz="900" dirty="0"/>
              <a:t>PO, thrombopoietin</a:t>
            </a:r>
          </a:p>
        </p:txBody>
      </p:sp>
    </p:spTree>
    <p:extLst>
      <p:ext uri="{BB962C8B-B14F-4D97-AF65-F5344CB8AC3E}">
        <p14:creationId xmlns:p14="http://schemas.microsoft.com/office/powerpoint/2010/main" val="4130386903"/>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chemeClr val="accent6">
              <a:lumMod val="50000"/>
            </a:schemeClr>
          </a:solidFill>
        </p:spPr>
        <p:txBody>
          <a:bodyPr wrap="square" lIns="91440" tIns="45720" rIns="91440" bIns="45720" rtlCol="0">
            <a:spAutoFit/>
          </a:bodyPr>
          <a:lstStyle/>
          <a:p>
            <a:pPr fontAlgn="auto">
              <a:spcBef>
                <a:spcPts val="600"/>
              </a:spcBef>
              <a:spcAft>
                <a:spcPts val="0"/>
              </a:spcAft>
              <a:defRPr/>
            </a:pPr>
            <a:r>
              <a:rPr lang="en-US" sz="1100" b="1" dirty="0">
                <a:solidFill>
                  <a:srgbClr val="FFFFFF"/>
                </a:solidFill>
              </a:rPr>
              <a:t>Tarantino M, et al. Safety and Efficacy of Romiplostim in Over 200 Children With Persistent or Chronic Immune Thrombocytopenia in an Integrated Database of 5 Clinical Trials</a:t>
            </a:r>
          </a:p>
        </p:txBody>
      </p:sp>
      <p:sp>
        <p:nvSpPr>
          <p:cNvPr id="6" name="Title 9">
            <a:extLst>
              <a:ext uri="{FF2B5EF4-FFF2-40B4-BE49-F238E27FC236}">
                <a16:creationId xmlns:a16="http://schemas.microsoft.com/office/drawing/2014/main" id="{854139F6-2F36-47D9-A471-74212E206761}"/>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GB" sz="2800" dirty="0"/>
              <a:t>R</a:t>
            </a:r>
            <a:r>
              <a:rPr lang="en-US" sz="2800" dirty="0" err="1"/>
              <a:t>esults</a:t>
            </a:r>
            <a:r>
              <a:rPr lang="en-US" sz="2800" dirty="0"/>
              <a:t> (</a:t>
            </a:r>
            <a:r>
              <a:rPr lang="en-US" sz="2800" i="1" dirty="0"/>
              <a:t>cont.</a:t>
            </a:r>
            <a:r>
              <a:rPr lang="en-US" sz="2800" dirty="0"/>
              <a:t>)</a:t>
            </a:r>
            <a:endParaRPr lang="en-US" sz="2800" kern="0" dirty="0"/>
          </a:p>
        </p:txBody>
      </p:sp>
      <p:sp>
        <p:nvSpPr>
          <p:cNvPr id="10" name="Content Placeholder 9">
            <a:extLst>
              <a:ext uri="{FF2B5EF4-FFF2-40B4-BE49-F238E27FC236}">
                <a16:creationId xmlns:a16="http://schemas.microsoft.com/office/drawing/2014/main" id="{FFC760A5-6BBB-47D0-94C6-3ABACE818AD5}"/>
              </a:ext>
            </a:extLst>
          </p:cNvPr>
          <p:cNvSpPr>
            <a:spLocks noGrp="1"/>
          </p:cNvSpPr>
          <p:nvPr>
            <p:ph idx="1"/>
          </p:nvPr>
        </p:nvSpPr>
        <p:spPr>
          <a:xfrm>
            <a:off x="512763" y="1462087"/>
            <a:ext cx="8415337" cy="5276333"/>
          </a:xfrm>
        </p:spPr>
        <p:txBody>
          <a:bodyPr/>
          <a:lstStyle/>
          <a:p>
            <a:pPr marL="0" indent="0">
              <a:lnSpc>
                <a:spcPct val="100000"/>
              </a:lnSpc>
              <a:spcBef>
                <a:spcPts val="600"/>
              </a:spcBef>
              <a:buClr>
                <a:schemeClr val="accent2">
                  <a:lumMod val="75000"/>
                </a:schemeClr>
              </a:buClr>
              <a:buNone/>
            </a:pPr>
            <a:r>
              <a:rPr lang="en-US" sz="2000" b="1" i="1" dirty="0"/>
              <a:t>Bone Marrow</a:t>
            </a:r>
          </a:p>
          <a:p>
            <a:pPr lvl="0">
              <a:lnSpc>
                <a:spcPct val="100000"/>
              </a:lnSpc>
              <a:spcBef>
                <a:spcPts val="300"/>
              </a:spcBef>
              <a:buClr>
                <a:schemeClr val="accent2">
                  <a:lumMod val="75000"/>
                </a:schemeClr>
              </a:buClr>
              <a:buFont typeface="Wingdings" panose="05000000000000000000" pitchFamily="2" charset="2"/>
              <a:buChar char="§"/>
            </a:pPr>
            <a:r>
              <a:rPr lang="en-US" sz="1700" dirty="0"/>
              <a:t>One patient had an increase in modified </a:t>
            </a:r>
            <a:r>
              <a:rPr lang="en-US" sz="1700" dirty="0" err="1"/>
              <a:t>Bauermeister</a:t>
            </a:r>
            <a:r>
              <a:rPr lang="en-US" sz="1700" dirty="0"/>
              <a:t> bone marrow grade from 0 to 2 (fine reticulin fiber network) with no associated AE, platelet count </a:t>
            </a:r>
            <a:br>
              <a:rPr lang="en-US" sz="1700" dirty="0"/>
            </a:br>
            <a:r>
              <a:rPr lang="en-US" sz="1700" dirty="0"/>
              <a:t>≥ 30 x 10</a:t>
            </a:r>
            <a:r>
              <a:rPr lang="en-US" sz="1700" baseline="30000" dirty="0"/>
              <a:t>9</a:t>
            </a:r>
            <a:r>
              <a:rPr lang="en-US" sz="1700" dirty="0"/>
              <a:t>/L, and no follow-up biopsy</a:t>
            </a:r>
          </a:p>
          <a:p>
            <a:pPr lvl="0">
              <a:lnSpc>
                <a:spcPct val="100000"/>
              </a:lnSpc>
              <a:spcBef>
                <a:spcPts val="300"/>
              </a:spcBef>
              <a:spcAft>
                <a:spcPts val="600"/>
              </a:spcAft>
              <a:buClr>
                <a:schemeClr val="accent2">
                  <a:lumMod val="75000"/>
                </a:schemeClr>
              </a:buClr>
              <a:buFont typeface="Wingdings" panose="05000000000000000000" pitchFamily="2" charset="2"/>
              <a:buChar char="§"/>
            </a:pPr>
            <a:r>
              <a:rPr lang="en-US" sz="1700" dirty="0"/>
              <a:t>Among patients with bone marrow biopsy in the ongoing 3-year trial </a:t>
            </a:r>
            <a:br>
              <a:rPr lang="en-US" sz="1700" dirty="0"/>
            </a:br>
            <a:r>
              <a:rPr lang="en-US" sz="1700" dirty="0"/>
              <a:t>(year 1, n = 27; year 2, n = 5), there were no findings of collagen or bone marrow abnormalities vs baseline</a:t>
            </a:r>
          </a:p>
          <a:p>
            <a:pPr marL="0" indent="0">
              <a:lnSpc>
                <a:spcPct val="100000"/>
              </a:lnSpc>
              <a:spcBef>
                <a:spcPts val="1200"/>
              </a:spcBef>
              <a:buClr>
                <a:schemeClr val="accent2">
                  <a:lumMod val="75000"/>
                </a:schemeClr>
              </a:buClr>
              <a:buNone/>
            </a:pPr>
            <a:r>
              <a:rPr lang="en-US" sz="2000" b="1" i="1" dirty="0"/>
              <a:t>Platelet Responses</a:t>
            </a:r>
          </a:p>
          <a:p>
            <a:pPr lvl="0">
              <a:lnSpc>
                <a:spcPct val="100000"/>
              </a:lnSpc>
              <a:spcBef>
                <a:spcPts val="300"/>
              </a:spcBef>
              <a:buClr>
                <a:schemeClr val="accent2">
                  <a:lumMod val="75000"/>
                </a:schemeClr>
              </a:buClr>
              <a:buFont typeface="Wingdings" panose="05000000000000000000" pitchFamily="2" charset="2"/>
              <a:buChar char="§"/>
            </a:pPr>
            <a:r>
              <a:rPr lang="en-US" sz="1700" dirty="0"/>
              <a:t>Overall, 89% of romiplostim-treated patients (persistent ITP, 88%; chronic ITP, 90%) and 8% receiving placebo had a platelet response (≥ 50 x 10</a:t>
            </a:r>
            <a:r>
              <a:rPr lang="en-US" sz="1700" baseline="30000" dirty="0"/>
              <a:t>9</a:t>
            </a:r>
            <a:r>
              <a:rPr lang="en-US" sz="1700" dirty="0"/>
              <a:t>/L)</a:t>
            </a:r>
          </a:p>
          <a:p>
            <a:pPr lvl="0">
              <a:lnSpc>
                <a:spcPct val="100000"/>
              </a:lnSpc>
              <a:spcBef>
                <a:spcPts val="300"/>
              </a:spcBef>
              <a:buClr>
                <a:schemeClr val="accent2">
                  <a:lumMod val="75000"/>
                </a:schemeClr>
              </a:buClr>
              <a:buFont typeface="Wingdings" panose="05000000000000000000" pitchFamily="2" charset="2"/>
              <a:buChar char="§"/>
            </a:pPr>
            <a:r>
              <a:rPr lang="en-US" sz="1700" dirty="0"/>
              <a:t>Median time to platelet response for romiplostim was 6 weeks (persistent ITP, </a:t>
            </a:r>
            <a:br>
              <a:rPr lang="en-US" sz="1700" dirty="0"/>
            </a:br>
            <a:r>
              <a:rPr lang="en-US" sz="1700" dirty="0"/>
              <a:t>5 weeks; chronic ITP, 6 weeks)</a:t>
            </a:r>
          </a:p>
          <a:p>
            <a:pPr lvl="0">
              <a:lnSpc>
                <a:spcPct val="100000"/>
              </a:lnSpc>
              <a:spcBef>
                <a:spcPts val="300"/>
              </a:spcBef>
              <a:buClr>
                <a:schemeClr val="accent2">
                  <a:lumMod val="75000"/>
                </a:schemeClr>
              </a:buClr>
              <a:buFont typeface="Wingdings" panose="05000000000000000000" pitchFamily="2" charset="2"/>
              <a:buChar char="§"/>
            </a:pPr>
            <a:r>
              <a:rPr lang="en-US" sz="1700" dirty="0"/>
              <a:t>Median platelet counts remained between 50 and 200 x 10</a:t>
            </a:r>
            <a:r>
              <a:rPr lang="en-US" sz="1700" baseline="30000" dirty="0"/>
              <a:t>9</a:t>
            </a:r>
            <a:r>
              <a:rPr lang="en-US" sz="1700" dirty="0"/>
              <a:t>/L with weekly romiplostim treatment and dose titration (Figure 2)</a:t>
            </a:r>
          </a:p>
          <a:p>
            <a:pPr lvl="0">
              <a:lnSpc>
                <a:spcPct val="100000"/>
              </a:lnSpc>
              <a:spcBef>
                <a:spcPts val="300"/>
              </a:spcBef>
              <a:buClr>
                <a:schemeClr val="accent2">
                  <a:lumMod val="75000"/>
                </a:schemeClr>
              </a:buClr>
              <a:buFont typeface="Wingdings" panose="05000000000000000000" pitchFamily="2" charset="2"/>
              <a:buChar char="§"/>
            </a:pPr>
            <a:r>
              <a:rPr lang="en-US" sz="1700" dirty="0"/>
              <a:t>Median time per month with platelet response was 76% overall (persistent ITP, 81%; </a:t>
            </a:r>
            <a:r>
              <a:rPr lang="en-US" sz="1700" spc="-10" dirty="0"/>
              <a:t>chronic ITP, 74%) and 92% after first response </a:t>
            </a:r>
            <a:br>
              <a:rPr lang="en-US" sz="1700" spc="-10" dirty="0"/>
            </a:br>
            <a:r>
              <a:rPr lang="en-US" sz="1700" spc="-10" dirty="0"/>
              <a:t>(persistent ITP, 92%; chronic ITP, 93%)</a:t>
            </a:r>
            <a:endParaRPr lang="en-US" sz="1700" dirty="0"/>
          </a:p>
        </p:txBody>
      </p:sp>
      <p:pic>
        <p:nvPicPr>
          <p:cNvPr id="12" name="Picture 2" descr="C:\Users\mmiglins\Desktop\House.png">
            <a:hlinkClick r:id="rId3" action="ppaction://hlinksldjump"/>
            <a:extLst>
              <a:ext uri="{FF2B5EF4-FFF2-40B4-BE49-F238E27FC236}">
                <a16:creationId xmlns:a16="http://schemas.microsoft.com/office/drawing/2014/main" id="{404B8029-6A3D-4DC7-B6C2-B22FF51B864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DAB2A158-42B0-43E9-936D-FEDC85A0E774}"/>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buClrTx/>
            </a:pPr>
            <a:r>
              <a:rPr lang="en-US" sz="900" dirty="0"/>
              <a:t>AE, adverse event; ITP, immune thrombocytopenia</a:t>
            </a:r>
          </a:p>
        </p:txBody>
      </p:sp>
    </p:spTree>
    <p:extLst>
      <p:ext uri="{BB962C8B-B14F-4D97-AF65-F5344CB8AC3E}">
        <p14:creationId xmlns:p14="http://schemas.microsoft.com/office/powerpoint/2010/main" val="1078492374"/>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chemeClr val="accent6">
              <a:lumMod val="50000"/>
            </a:schemeClr>
          </a:solidFill>
        </p:spPr>
        <p:txBody>
          <a:bodyPr wrap="square" lIns="91440" tIns="45720" rIns="91440" bIns="45720" rtlCol="0">
            <a:spAutoFit/>
          </a:bodyPr>
          <a:lstStyle/>
          <a:p>
            <a:pPr fontAlgn="auto">
              <a:spcBef>
                <a:spcPts val="600"/>
              </a:spcBef>
              <a:spcAft>
                <a:spcPts val="0"/>
              </a:spcAft>
              <a:defRPr/>
            </a:pPr>
            <a:r>
              <a:rPr lang="en-US" sz="1100" b="1" dirty="0">
                <a:solidFill>
                  <a:srgbClr val="FFFFFF"/>
                </a:solidFill>
              </a:rPr>
              <a:t>Tarantino M, et al. Safety and Efficacy of Romiplostim in Over 200 Children With Persistent or Chronic Immune Thrombocytopenia in an Integrated Database of 5 Clinical Trials</a:t>
            </a:r>
          </a:p>
        </p:txBody>
      </p:sp>
      <p:pic>
        <p:nvPicPr>
          <p:cNvPr id="9" name="Picture 8">
            <a:extLst>
              <a:ext uri="{FF2B5EF4-FFF2-40B4-BE49-F238E27FC236}">
                <a16:creationId xmlns:a16="http://schemas.microsoft.com/office/drawing/2014/main" id="{3655ED9F-B9D1-470B-AACB-43BBBCD988CD}"/>
              </a:ext>
            </a:extLst>
          </p:cNvPr>
          <p:cNvPicPr>
            <a:picLocks noChangeAspect="1"/>
          </p:cNvPicPr>
          <p:nvPr/>
        </p:nvPicPr>
        <p:blipFill>
          <a:blip r:embed="rId3"/>
          <a:stretch>
            <a:fillRect/>
          </a:stretch>
        </p:blipFill>
        <p:spPr>
          <a:xfrm>
            <a:off x="623127" y="1924252"/>
            <a:ext cx="8291834" cy="3380482"/>
          </a:xfrm>
          <a:prstGeom prst="rect">
            <a:avLst/>
          </a:prstGeom>
        </p:spPr>
      </p:pic>
      <p:sp>
        <p:nvSpPr>
          <p:cNvPr id="10" name="Title 9">
            <a:extLst>
              <a:ext uri="{FF2B5EF4-FFF2-40B4-BE49-F238E27FC236}">
                <a16:creationId xmlns:a16="http://schemas.microsoft.com/office/drawing/2014/main" id="{380ED4EA-D016-4314-90E1-56003802E3B6}"/>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US" sz="2800" dirty="0"/>
              <a:t>Results </a:t>
            </a:r>
            <a:r>
              <a:rPr lang="en-US" sz="2800" kern="0" dirty="0"/>
              <a:t>(</a:t>
            </a:r>
            <a:r>
              <a:rPr lang="en-US" sz="2800" i="1" kern="0" dirty="0"/>
              <a:t>cont.</a:t>
            </a:r>
            <a:r>
              <a:rPr lang="en-US" sz="2800" kern="0" dirty="0"/>
              <a:t>)</a:t>
            </a:r>
            <a:endParaRPr lang="en-US" sz="2400" kern="0" dirty="0"/>
          </a:p>
        </p:txBody>
      </p:sp>
      <p:sp>
        <p:nvSpPr>
          <p:cNvPr id="13" name="Content Placeholder 4">
            <a:extLst>
              <a:ext uri="{FF2B5EF4-FFF2-40B4-BE49-F238E27FC236}">
                <a16:creationId xmlns:a16="http://schemas.microsoft.com/office/drawing/2014/main" id="{4EDAD3E7-1663-47EF-9148-265AB59AE21B}"/>
              </a:ext>
            </a:extLst>
          </p:cNvPr>
          <p:cNvSpPr txBox="1">
            <a:spLocks/>
          </p:cNvSpPr>
          <p:nvPr/>
        </p:nvSpPr>
        <p:spPr bwMode="gray">
          <a:xfrm>
            <a:off x="512763" y="1462088"/>
            <a:ext cx="8415337" cy="707886"/>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0" fontAlgn="base" hangingPunct="0">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a:lnSpc>
                <a:spcPct val="100000"/>
              </a:lnSpc>
              <a:spcBef>
                <a:spcPts val="1200"/>
              </a:spcBef>
              <a:buNone/>
            </a:pPr>
            <a:r>
              <a:rPr lang="en-US" sz="2000" b="1" kern="0" dirty="0"/>
              <a:t>Figure 2. Platelet Counts and Platelet Response Rates Over Time After Starting Romiplostim</a:t>
            </a:r>
          </a:p>
        </p:txBody>
      </p:sp>
      <p:sp>
        <p:nvSpPr>
          <p:cNvPr id="15" name="Title 1">
            <a:extLst>
              <a:ext uri="{FF2B5EF4-FFF2-40B4-BE49-F238E27FC236}">
                <a16:creationId xmlns:a16="http://schemas.microsoft.com/office/drawing/2014/main" id="{419891DE-5270-4680-B304-EC56560F12E5}"/>
              </a:ext>
            </a:extLst>
          </p:cNvPr>
          <p:cNvSpPr txBox="1">
            <a:spLocks/>
          </p:cNvSpPr>
          <p:nvPr/>
        </p:nvSpPr>
        <p:spPr bwMode="auto">
          <a:xfrm>
            <a:off x="512763" y="6256995"/>
            <a:ext cx="8415337" cy="507831"/>
          </a:xfrm>
          <a:prstGeom prst="rect">
            <a:avLst/>
          </a:prstGeom>
          <a:noFill/>
          <a:ln w="9525">
            <a:noFill/>
            <a:miter lim="800000"/>
            <a:headEnd/>
            <a:tailEnd/>
          </a:ln>
        </p:spPr>
        <p:txBody>
          <a:bodyPr wrap="square" anchor="b">
            <a:spAutoFit/>
          </a:bodyPr>
          <a:lstStyle/>
          <a:p>
            <a:pPr algn="l"/>
            <a:r>
              <a:rPr lang="en-US" sz="900" dirty="0"/>
              <a:t>Q1, first quartile; Q3, third quartile.</a:t>
            </a:r>
          </a:p>
          <a:p>
            <a:pPr algn="l"/>
            <a:r>
              <a:rPr lang="en-US" sz="900" dirty="0"/>
              <a:t>Platelet response was defined as a platelet count of at least 50 x 10</a:t>
            </a:r>
            <a:r>
              <a:rPr lang="en-US" sz="900" baseline="30000" dirty="0"/>
              <a:t>9</a:t>
            </a:r>
            <a:r>
              <a:rPr lang="en-US" sz="900" dirty="0"/>
              <a:t>/L without a rescue medication (intravenous immunoglobulin G, anti-D, platelet transfusion, steroid, or antifibrinolytic) in the prior 4 weeks</a:t>
            </a:r>
          </a:p>
        </p:txBody>
      </p:sp>
      <p:pic>
        <p:nvPicPr>
          <p:cNvPr id="16" name="Picture 2" descr="C:\Users\mmiglins\Desktop\House.png">
            <a:hlinkClick r:id="rId4" action="ppaction://hlinksldjump"/>
            <a:extLst>
              <a:ext uri="{FF2B5EF4-FFF2-40B4-BE49-F238E27FC236}">
                <a16:creationId xmlns:a16="http://schemas.microsoft.com/office/drawing/2014/main" id="{E55DC712-DDBE-48A3-A4CE-38A32D8BCE6A}"/>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687782"/>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chemeClr val="accent6">
              <a:lumMod val="50000"/>
            </a:schemeClr>
          </a:solidFill>
        </p:spPr>
        <p:txBody>
          <a:bodyPr wrap="square" lIns="91440" tIns="45720" rIns="91440" bIns="45720" rtlCol="0">
            <a:spAutoFit/>
          </a:bodyPr>
          <a:lstStyle/>
          <a:p>
            <a:pPr fontAlgn="auto">
              <a:spcBef>
                <a:spcPts val="600"/>
              </a:spcBef>
              <a:spcAft>
                <a:spcPts val="0"/>
              </a:spcAft>
              <a:defRPr/>
            </a:pPr>
            <a:r>
              <a:rPr lang="en-US" sz="1100" b="1" dirty="0">
                <a:solidFill>
                  <a:srgbClr val="FFFFFF"/>
                </a:solidFill>
              </a:rPr>
              <a:t>Tarantino M, et al. Safety and Efficacy of Romiplostim in Over 200 Children With Persistent or Chronic Immune Thrombocytopenia in an Integrated Database of 5 Clinical Trials</a:t>
            </a:r>
          </a:p>
        </p:txBody>
      </p:sp>
      <p:sp>
        <p:nvSpPr>
          <p:cNvPr id="6" name="Title 9">
            <a:extLst>
              <a:ext uri="{FF2B5EF4-FFF2-40B4-BE49-F238E27FC236}">
                <a16:creationId xmlns:a16="http://schemas.microsoft.com/office/drawing/2014/main" id="{DF2E8092-8BD9-4B52-BE63-177B9C952BD4}"/>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GB" sz="2800" dirty="0"/>
              <a:t>R</a:t>
            </a:r>
            <a:r>
              <a:rPr lang="en-US" sz="2800" dirty="0" err="1"/>
              <a:t>esults</a:t>
            </a:r>
            <a:r>
              <a:rPr lang="en-US" sz="2800" dirty="0"/>
              <a:t> (</a:t>
            </a:r>
            <a:r>
              <a:rPr lang="en-US" sz="2800" i="1" dirty="0"/>
              <a:t>cont.</a:t>
            </a:r>
            <a:r>
              <a:rPr lang="en-US" sz="2800" dirty="0"/>
              <a:t>)</a:t>
            </a:r>
            <a:endParaRPr lang="en-US" sz="2800" kern="0" dirty="0"/>
          </a:p>
        </p:txBody>
      </p:sp>
      <p:sp>
        <p:nvSpPr>
          <p:cNvPr id="10" name="Content Placeholder 9">
            <a:extLst>
              <a:ext uri="{FF2B5EF4-FFF2-40B4-BE49-F238E27FC236}">
                <a16:creationId xmlns:a16="http://schemas.microsoft.com/office/drawing/2014/main" id="{96C49F77-9653-4202-A2D7-F7D9EEFD161C}"/>
              </a:ext>
            </a:extLst>
          </p:cNvPr>
          <p:cNvSpPr>
            <a:spLocks noGrp="1"/>
          </p:cNvSpPr>
          <p:nvPr>
            <p:ph idx="1"/>
          </p:nvPr>
        </p:nvSpPr>
        <p:spPr>
          <a:xfrm>
            <a:off x="512763" y="1462088"/>
            <a:ext cx="8415337" cy="3813293"/>
          </a:xfrm>
        </p:spPr>
        <p:txBody>
          <a:bodyPr/>
          <a:lstStyle/>
          <a:p>
            <a:pPr marL="0" indent="0">
              <a:lnSpc>
                <a:spcPct val="100000"/>
              </a:lnSpc>
              <a:spcBef>
                <a:spcPts val="900"/>
              </a:spcBef>
              <a:buClr>
                <a:schemeClr val="accent2">
                  <a:lumMod val="75000"/>
                </a:schemeClr>
              </a:buClr>
              <a:buNone/>
            </a:pPr>
            <a:r>
              <a:rPr lang="en-GB" sz="2200" b="1" i="1" dirty="0"/>
              <a:t>T</a:t>
            </a:r>
            <a:r>
              <a:rPr lang="en-US" sz="2200" b="1" i="1" dirty="0" err="1"/>
              <a:t>reatment</a:t>
            </a:r>
            <a:r>
              <a:rPr lang="en-US" sz="2200" b="1" i="1" dirty="0"/>
              <a:t>-free Response</a:t>
            </a:r>
          </a:p>
          <a:p>
            <a:pPr>
              <a:lnSpc>
                <a:spcPct val="100000"/>
              </a:lnSpc>
              <a:spcBef>
                <a:spcPts val="900"/>
              </a:spcBef>
              <a:buClr>
                <a:schemeClr val="accent2">
                  <a:lumMod val="75000"/>
                </a:schemeClr>
              </a:buClr>
              <a:buFont typeface="Wingdings" panose="05000000000000000000" pitchFamily="2" charset="2"/>
              <a:buChar char="§"/>
            </a:pPr>
            <a:r>
              <a:rPr lang="en-US" sz="2000" dirty="0"/>
              <a:t>Nineteen patients (persistent ITP, 7; chronic ITP, 12) maintained platelet counts ≥ 50 x 10</a:t>
            </a:r>
            <a:r>
              <a:rPr lang="en-US" sz="2000" baseline="30000" dirty="0"/>
              <a:t>9</a:t>
            </a:r>
            <a:r>
              <a:rPr lang="en-US" sz="2000" dirty="0"/>
              <a:t>/L while withholding all ITP therapies for </a:t>
            </a:r>
            <a:br>
              <a:rPr lang="en-US" sz="2000" dirty="0"/>
            </a:br>
            <a:r>
              <a:rPr lang="en-US" sz="2000" dirty="0"/>
              <a:t>≥ 6 months (treatment-free response)</a:t>
            </a:r>
          </a:p>
          <a:p>
            <a:pPr lvl="0">
              <a:lnSpc>
                <a:spcPct val="100000"/>
              </a:lnSpc>
              <a:spcBef>
                <a:spcPts val="900"/>
              </a:spcBef>
              <a:buClr>
                <a:schemeClr val="accent2">
                  <a:lumMod val="75000"/>
                </a:schemeClr>
              </a:buClr>
              <a:buFont typeface="Wingdings" panose="05000000000000000000" pitchFamily="2" charset="2"/>
              <a:buChar char="§"/>
            </a:pPr>
            <a:r>
              <a:rPr lang="en-US" sz="2000" dirty="0"/>
              <a:t>The median duration of treatment-free response was 12 months (persistent ITP, 12 months; chronic ITP, 11 months)</a:t>
            </a:r>
          </a:p>
          <a:p>
            <a:pPr lvl="0">
              <a:lnSpc>
                <a:spcPct val="100000"/>
              </a:lnSpc>
              <a:spcBef>
                <a:spcPts val="900"/>
              </a:spcBef>
              <a:buClr>
                <a:schemeClr val="accent2">
                  <a:lumMod val="75000"/>
                </a:schemeClr>
              </a:buClr>
              <a:buFont typeface="Wingdings" panose="05000000000000000000" pitchFamily="2" charset="2"/>
              <a:buChar char="§"/>
            </a:pPr>
            <a:r>
              <a:rPr lang="en-US" sz="2000" dirty="0"/>
              <a:t>All patients with a treatment-free response had received romiplostim</a:t>
            </a:r>
          </a:p>
          <a:p>
            <a:pPr lvl="0">
              <a:lnSpc>
                <a:spcPct val="100000"/>
              </a:lnSpc>
              <a:spcBef>
                <a:spcPts val="900"/>
              </a:spcBef>
              <a:buClr>
                <a:schemeClr val="accent2">
                  <a:lumMod val="75000"/>
                </a:schemeClr>
              </a:buClr>
              <a:buFont typeface="Wingdings" panose="05000000000000000000" pitchFamily="2" charset="2"/>
              <a:buChar char="§"/>
            </a:pPr>
            <a:r>
              <a:rPr lang="en-US" sz="2000" dirty="0"/>
              <a:t>Among patients with a treatment-free response, median age was </a:t>
            </a:r>
            <a:br>
              <a:rPr lang="en-US" sz="2000" dirty="0"/>
            </a:br>
            <a:r>
              <a:rPr lang="en-US" sz="2000" dirty="0"/>
              <a:t>7 years and 63% were female (Table 4); other baseline characteristics were similar to those for the overall population</a:t>
            </a:r>
          </a:p>
        </p:txBody>
      </p:sp>
      <p:pic>
        <p:nvPicPr>
          <p:cNvPr id="12" name="Picture 2" descr="C:\Users\mmiglins\Desktop\House.png">
            <a:hlinkClick r:id="rId3" action="ppaction://hlinksldjump"/>
            <a:extLst>
              <a:ext uri="{FF2B5EF4-FFF2-40B4-BE49-F238E27FC236}">
                <a16:creationId xmlns:a16="http://schemas.microsoft.com/office/drawing/2014/main" id="{C4C66464-7E1D-47CA-8335-F4D837CEC64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080DD2F1-040B-42AF-9E5F-ED4E903B0D07}"/>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buClrTx/>
            </a:pPr>
            <a:r>
              <a:rPr lang="en-US" sz="900" dirty="0"/>
              <a:t>ITP, immune thrombocytopenia</a:t>
            </a:r>
          </a:p>
        </p:txBody>
      </p:sp>
    </p:spTree>
    <p:extLst>
      <p:ext uri="{BB962C8B-B14F-4D97-AF65-F5344CB8AC3E}">
        <p14:creationId xmlns:p14="http://schemas.microsoft.com/office/powerpoint/2010/main" val="3200199389"/>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chemeClr val="accent6">
              <a:lumMod val="50000"/>
            </a:schemeClr>
          </a:solidFill>
        </p:spPr>
        <p:txBody>
          <a:bodyPr wrap="square" lIns="91440" tIns="45720" rIns="91440" bIns="45720" rtlCol="0">
            <a:spAutoFit/>
          </a:bodyPr>
          <a:lstStyle/>
          <a:p>
            <a:pPr fontAlgn="auto">
              <a:spcBef>
                <a:spcPts val="600"/>
              </a:spcBef>
              <a:spcAft>
                <a:spcPts val="0"/>
              </a:spcAft>
              <a:defRPr/>
            </a:pPr>
            <a:r>
              <a:rPr lang="en-US" sz="1100" b="1" dirty="0">
                <a:solidFill>
                  <a:srgbClr val="FFFFFF"/>
                </a:solidFill>
              </a:rPr>
              <a:t>Tarantino M, et al. Safety and Efficacy of Romiplostim in Over 200 Children With Persistent or Chronic Immune Thrombocytopenia in an Integrated Database of 5 Clinical Trials</a:t>
            </a:r>
          </a:p>
        </p:txBody>
      </p:sp>
      <p:pic>
        <p:nvPicPr>
          <p:cNvPr id="3" name="Picture 2">
            <a:extLst>
              <a:ext uri="{FF2B5EF4-FFF2-40B4-BE49-F238E27FC236}">
                <a16:creationId xmlns:a16="http://schemas.microsoft.com/office/drawing/2014/main" id="{458FE780-26A3-4827-A650-2E5D1C32F9EA}"/>
              </a:ext>
            </a:extLst>
          </p:cNvPr>
          <p:cNvPicPr>
            <a:picLocks noChangeAspect="1"/>
          </p:cNvPicPr>
          <p:nvPr/>
        </p:nvPicPr>
        <p:blipFill>
          <a:blip r:embed="rId3"/>
          <a:stretch>
            <a:fillRect/>
          </a:stretch>
        </p:blipFill>
        <p:spPr>
          <a:xfrm>
            <a:off x="636148" y="2277810"/>
            <a:ext cx="8296837" cy="2783541"/>
          </a:xfrm>
          <a:prstGeom prst="rect">
            <a:avLst/>
          </a:prstGeom>
        </p:spPr>
      </p:pic>
      <p:sp>
        <p:nvSpPr>
          <p:cNvPr id="9" name="Title 9">
            <a:extLst>
              <a:ext uri="{FF2B5EF4-FFF2-40B4-BE49-F238E27FC236}">
                <a16:creationId xmlns:a16="http://schemas.microsoft.com/office/drawing/2014/main" id="{A79947D4-0C11-4025-A54B-EED0E6CBE482}"/>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US" sz="2800" dirty="0"/>
              <a:t>Results </a:t>
            </a:r>
            <a:r>
              <a:rPr lang="en-US" sz="2800" kern="0" dirty="0"/>
              <a:t>(</a:t>
            </a:r>
            <a:r>
              <a:rPr lang="en-US" sz="2800" i="1" kern="0" dirty="0"/>
              <a:t>cont.</a:t>
            </a:r>
            <a:r>
              <a:rPr lang="en-US" sz="2800" kern="0" dirty="0"/>
              <a:t>)</a:t>
            </a:r>
          </a:p>
        </p:txBody>
      </p:sp>
      <p:sp>
        <p:nvSpPr>
          <p:cNvPr id="12" name="Content Placeholder 4">
            <a:extLst>
              <a:ext uri="{FF2B5EF4-FFF2-40B4-BE49-F238E27FC236}">
                <a16:creationId xmlns:a16="http://schemas.microsoft.com/office/drawing/2014/main" id="{75B8DAD6-1DC0-4E73-B4E5-96E40495CF02}"/>
              </a:ext>
            </a:extLst>
          </p:cNvPr>
          <p:cNvSpPr txBox="1">
            <a:spLocks/>
          </p:cNvSpPr>
          <p:nvPr/>
        </p:nvSpPr>
        <p:spPr bwMode="gray">
          <a:xfrm>
            <a:off x="512763" y="1462088"/>
            <a:ext cx="8415337" cy="707886"/>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0" fontAlgn="base" hangingPunct="0">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a:lnSpc>
                <a:spcPct val="100000"/>
              </a:lnSpc>
              <a:spcBef>
                <a:spcPts val="1200"/>
              </a:spcBef>
              <a:buNone/>
            </a:pPr>
            <a:r>
              <a:rPr lang="en-US" sz="2000" b="1" kern="0" dirty="0"/>
              <a:t>Table 4. Baseline Characteristics of Patients With Treatment-Free Response After Romiplostim</a:t>
            </a:r>
          </a:p>
        </p:txBody>
      </p:sp>
      <p:sp>
        <p:nvSpPr>
          <p:cNvPr id="14" name="Title 1">
            <a:extLst>
              <a:ext uri="{FF2B5EF4-FFF2-40B4-BE49-F238E27FC236}">
                <a16:creationId xmlns:a16="http://schemas.microsoft.com/office/drawing/2014/main" id="{30F73063-0D43-46CB-BFC7-1888EBF279FD}"/>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buClrTx/>
            </a:pPr>
            <a:r>
              <a:rPr lang="en-US" sz="900" dirty="0"/>
              <a:t>ITP, immune thrombocytopenia; Q1, first quartile; Q3, third quartile</a:t>
            </a:r>
          </a:p>
        </p:txBody>
      </p:sp>
      <p:pic>
        <p:nvPicPr>
          <p:cNvPr id="15" name="Picture 2" descr="C:\Users\mmiglins\Desktop\House.png">
            <a:hlinkClick r:id="rId4" action="ppaction://hlinksldjump"/>
            <a:extLst>
              <a:ext uri="{FF2B5EF4-FFF2-40B4-BE49-F238E27FC236}">
                <a16:creationId xmlns:a16="http://schemas.microsoft.com/office/drawing/2014/main" id="{8B2B58A9-3DCF-4CCC-84B9-9A3FC78405C0}"/>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746293"/>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chemeClr val="accent6">
              <a:lumMod val="50000"/>
            </a:schemeClr>
          </a:solidFill>
        </p:spPr>
        <p:txBody>
          <a:bodyPr wrap="square" lIns="91440" tIns="45720" rIns="91440" bIns="45720" rtlCol="0">
            <a:spAutoFit/>
          </a:bodyPr>
          <a:lstStyle/>
          <a:p>
            <a:pPr fontAlgn="auto">
              <a:spcBef>
                <a:spcPts val="600"/>
              </a:spcBef>
              <a:spcAft>
                <a:spcPts val="0"/>
              </a:spcAft>
              <a:defRPr/>
            </a:pPr>
            <a:r>
              <a:rPr lang="en-US" sz="1100" b="1" dirty="0">
                <a:solidFill>
                  <a:srgbClr val="FFFFFF"/>
                </a:solidFill>
              </a:rPr>
              <a:t>Tarantino M, et al. Safety and Efficacy of Romiplostim in Over 200 Children With Persistent or Chronic Immune Thrombocytopenia in an Integrated Database of 5 Clinical Trials</a:t>
            </a:r>
          </a:p>
        </p:txBody>
      </p:sp>
      <p:sp>
        <p:nvSpPr>
          <p:cNvPr id="6" name="Title 9">
            <a:extLst>
              <a:ext uri="{FF2B5EF4-FFF2-40B4-BE49-F238E27FC236}">
                <a16:creationId xmlns:a16="http://schemas.microsoft.com/office/drawing/2014/main" id="{BCE4B079-C40F-4F1A-B950-C8F275311909}"/>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GB" sz="2800" dirty="0"/>
              <a:t>Conclusions</a:t>
            </a:r>
            <a:endParaRPr lang="en-US" sz="2800" kern="0" dirty="0"/>
          </a:p>
        </p:txBody>
      </p:sp>
      <p:sp>
        <p:nvSpPr>
          <p:cNvPr id="10" name="Content Placeholder 9">
            <a:extLst>
              <a:ext uri="{FF2B5EF4-FFF2-40B4-BE49-F238E27FC236}">
                <a16:creationId xmlns:a16="http://schemas.microsoft.com/office/drawing/2014/main" id="{7D349083-BA33-438F-A04B-4AF78856822A}"/>
              </a:ext>
            </a:extLst>
          </p:cNvPr>
          <p:cNvSpPr>
            <a:spLocks noGrp="1"/>
          </p:cNvSpPr>
          <p:nvPr>
            <p:ph idx="1"/>
          </p:nvPr>
        </p:nvSpPr>
        <p:spPr>
          <a:xfrm>
            <a:off x="512763" y="1462088"/>
            <a:ext cx="8415337" cy="3630417"/>
          </a:xfrm>
        </p:spPr>
        <p:txBody>
          <a:bodyPr/>
          <a:lstStyle/>
          <a:p>
            <a:pPr lvl="0">
              <a:buClr>
                <a:schemeClr val="accent2">
                  <a:lumMod val="75000"/>
                </a:schemeClr>
              </a:buClr>
              <a:buFont typeface="Wingdings" panose="05000000000000000000" pitchFamily="2" charset="2"/>
              <a:buChar char="§"/>
            </a:pPr>
            <a:r>
              <a:rPr lang="en-US" sz="2000" dirty="0"/>
              <a:t>Romiplostim was well tolerated in this comprehensive database of romiplostim trials for the treatment of pediatric ITP</a:t>
            </a:r>
          </a:p>
          <a:p>
            <a:pPr lvl="0">
              <a:buClr>
                <a:schemeClr val="accent2">
                  <a:lumMod val="75000"/>
                </a:schemeClr>
              </a:buClr>
              <a:buFont typeface="Wingdings" panose="05000000000000000000" pitchFamily="2" charset="2"/>
              <a:buChar char="§"/>
            </a:pPr>
            <a:r>
              <a:rPr lang="en-US" sz="2000" dirty="0"/>
              <a:t>No immunogenicity or bone marrow issues were identified with romiplostim</a:t>
            </a:r>
          </a:p>
          <a:p>
            <a:pPr lvl="0">
              <a:buClr>
                <a:schemeClr val="accent2">
                  <a:lumMod val="75000"/>
                </a:schemeClr>
              </a:buClr>
              <a:buFont typeface="Wingdings" panose="05000000000000000000" pitchFamily="2" charset="2"/>
              <a:buChar char="§"/>
            </a:pPr>
            <a:r>
              <a:rPr lang="en-US" sz="2000" dirty="0"/>
              <a:t>Most patients had a platelet response to romiplostim</a:t>
            </a:r>
          </a:p>
          <a:p>
            <a:pPr lvl="0">
              <a:buClr>
                <a:schemeClr val="accent2">
                  <a:lumMod val="75000"/>
                </a:schemeClr>
              </a:buClr>
              <a:buFont typeface="Wingdings" panose="05000000000000000000" pitchFamily="2" charset="2"/>
              <a:buChar char="§"/>
            </a:pPr>
            <a:r>
              <a:rPr lang="en-US" sz="2000" dirty="0"/>
              <a:t>Some patients achieved a treatment-free response for at least </a:t>
            </a:r>
            <a:br>
              <a:rPr lang="en-US" sz="2000" dirty="0"/>
            </a:br>
            <a:r>
              <a:rPr lang="en-US" sz="2000" dirty="0"/>
              <a:t>6 months after romiplostim treatment, without any other ITP therapy</a:t>
            </a:r>
          </a:p>
          <a:p>
            <a:pPr lvl="0">
              <a:buClr>
                <a:schemeClr val="accent2">
                  <a:lumMod val="75000"/>
                </a:schemeClr>
              </a:buClr>
              <a:buFont typeface="Wingdings" panose="05000000000000000000" pitchFamily="2" charset="2"/>
              <a:buChar char="§"/>
            </a:pPr>
            <a:r>
              <a:rPr lang="en-US" sz="2000" dirty="0"/>
              <a:t>Median treatment duration, tolerability, and platelet responses for romiplostim were similar between children with persistent ITP </a:t>
            </a:r>
            <a:br>
              <a:rPr lang="en-US" sz="2000" dirty="0"/>
            </a:br>
            <a:r>
              <a:rPr lang="en-US" sz="2000" dirty="0"/>
              <a:t>(6–12 months) and chronic ITP (&gt; 12 months) at baseline</a:t>
            </a:r>
          </a:p>
        </p:txBody>
      </p:sp>
      <p:pic>
        <p:nvPicPr>
          <p:cNvPr id="8" name="Picture 2" descr="C:\Users\mmiglins\Desktop\House.png">
            <a:hlinkClick r:id="rId3" action="ppaction://hlinksldjump"/>
            <a:extLst>
              <a:ext uri="{FF2B5EF4-FFF2-40B4-BE49-F238E27FC236}">
                <a16:creationId xmlns:a16="http://schemas.microsoft.com/office/drawing/2014/main" id="{6B8E70CC-AE21-4404-B798-A9288B7B4E6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360327C7-970E-48DC-A13E-9CABDC7E3650}"/>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buClrTx/>
            </a:pPr>
            <a:r>
              <a:rPr lang="en-US" sz="900" dirty="0"/>
              <a:t>ITP, immune thrombocytopenia</a:t>
            </a:r>
          </a:p>
        </p:txBody>
      </p:sp>
    </p:spTree>
    <p:extLst>
      <p:ext uri="{BB962C8B-B14F-4D97-AF65-F5344CB8AC3E}">
        <p14:creationId xmlns:p14="http://schemas.microsoft.com/office/powerpoint/2010/main" val="317472787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14351" y="240930"/>
            <a:ext cx="7872003" cy="1068048"/>
          </a:xfrm>
        </p:spPr>
        <p:txBody>
          <a:bodyPr/>
          <a:lstStyle/>
          <a:p>
            <a:r>
              <a:rPr lang="en-US" sz="2800" dirty="0"/>
              <a:t>Introduction</a:t>
            </a:r>
          </a:p>
        </p:txBody>
      </p:sp>
      <p:sp>
        <p:nvSpPr>
          <p:cNvPr id="6" name="TextBox 5">
            <a:extLst>
              <a:ext uri="{FF2B5EF4-FFF2-40B4-BE49-F238E27FC236}">
                <a16:creationId xmlns:a16="http://schemas.microsoft.com/office/drawing/2014/main" id="{DF58D1BA-9785-4A32-9B99-9DD7E2421DD2}"/>
              </a:ext>
            </a:extLst>
          </p:cNvPr>
          <p:cNvSpPr txBox="1"/>
          <p:nvPr/>
        </p:nvSpPr>
        <p:spPr>
          <a:xfrm>
            <a:off x="0" y="-2"/>
            <a:ext cx="9144000" cy="430887"/>
          </a:xfrm>
          <a:prstGeom prst="rect">
            <a:avLst/>
          </a:prstGeom>
          <a:solidFill>
            <a:srgbClr val="00487E"/>
          </a:solidFill>
        </p:spPr>
        <p:txBody>
          <a:bodyPr wrap="square" lIns="91440" tIns="45720" rIns="91440" bIns="45720" rtlCol="0">
            <a:spAutoFit/>
          </a:bodyPr>
          <a:lstStyle/>
          <a:p>
            <a:pPr fontAlgn="auto">
              <a:spcBef>
                <a:spcPts val="600"/>
              </a:spcBef>
              <a:spcAft>
                <a:spcPts val="0"/>
              </a:spcAft>
              <a:defRPr/>
            </a:pPr>
            <a:r>
              <a:rPr lang="en-US" sz="1100" b="1" dirty="0" err="1">
                <a:solidFill>
                  <a:schemeClr val="bg1"/>
                </a:solidFill>
              </a:rPr>
              <a:t>Kuter</a:t>
            </a:r>
            <a:r>
              <a:rPr lang="en-US" sz="1100" b="1" dirty="0">
                <a:solidFill>
                  <a:schemeClr val="bg1"/>
                </a:solidFill>
              </a:rPr>
              <a:t> DJ, et al. </a:t>
            </a:r>
            <a:r>
              <a:rPr lang="en-US" sz="1100" b="1" dirty="0">
                <a:solidFill>
                  <a:srgbClr val="FFFFFF"/>
                </a:solidFill>
              </a:rPr>
              <a:t>Safety and Efficacy of Self-Administered Romiplostim in Patients with Immune Thrombocytopenia (ITP): Results of an Integrated Analysis of Five Clinical Trials</a:t>
            </a:r>
            <a:endParaRPr lang="en-US" sz="1100" b="1" dirty="0">
              <a:solidFill>
                <a:schemeClr val="bg1"/>
              </a:solidFill>
            </a:endParaRPr>
          </a:p>
        </p:txBody>
      </p:sp>
      <p:sp>
        <p:nvSpPr>
          <p:cNvPr id="5" name="Content Placeholder 4">
            <a:extLst>
              <a:ext uri="{FF2B5EF4-FFF2-40B4-BE49-F238E27FC236}">
                <a16:creationId xmlns:a16="http://schemas.microsoft.com/office/drawing/2014/main" id="{E5742D52-752D-4651-BD68-F77D91BFA338}"/>
              </a:ext>
            </a:extLst>
          </p:cNvPr>
          <p:cNvSpPr>
            <a:spLocks noGrp="1"/>
          </p:cNvSpPr>
          <p:nvPr>
            <p:ph idx="1"/>
          </p:nvPr>
        </p:nvSpPr>
        <p:spPr>
          <a:xfrm>
            <a:off x="512763" y="1462088"/>
            <a:ext cx="8415337" cy="4480560"/>
          </a:xfrm>
        </p:spPr>
        <p:txBody>
          <a:bodyPr>
            <a:spAutoFit/>
          </a:bodyPr>
          <a:lstStyle/>
          <a:p>
            <a:pPr>
              <a:spcBef>
                <a:spcPts val="1000"/>
              </a:spcBef>
              <a:buClr>
                <a:srgbClr val="00487E"/>
              </a:buClr>
              <a:buFont typeface="Wingdings" panose="05000000000000000000" pitchFamily="2" charset="2"/>
              <a:buChar char="§"/>
            </a:pPr>
            <a:r>
              <a:rPr lang="en-US" sz="1700" dirty="0"/>
              <a:t>Romiplostim is approved for use in adults with chronic ITP who are refractory to other treatments in the EU, the USA and other countries.</a:t>
            </a:r>
            <a:r>
              <a:rPr lang="en-US" sz="1700" baseline="30000" dirty="0"/>
              <a:t>1–3 </a:t>
            </a:r>
            <a:r>
              <a:rPr lang="en-US" sz="1700" dirty="0"/>
              <a:t>Romiplostim is also indicated for </a:t>
            </a:r>
            <a:r>
              <a:rPr lang="en-US" sz="1700" dirty="0" err="1"/>
              <a:t>paediatric</a:t>
            </a:r>
            <a:r>
              <a:rPr lang="en-US" sz="1700" dirty="0"/>
              <a:t> patients aged ≥ 1 year with chronic ITP (EU), or ITP for </a:t>
            </a:r>
            <a:br>
              <a:rPr lang="en-US" sz="1700" dirty="0"/>
            </a:br>
            <a:r>
              <a:rPr lang="en-US" sz="1700" dirty="0"/>
              <a:t>≥ 6 months (USA), who are refractory to other treatments</a:t>
            </a:r>
            <a:r>
              <a:rPr lang="en-US" sz="1700" baseline="30000" dirty="0"/>
              <a:t>1–3</a:t>
            </a:r>
          </a:p>
          <a:p>
            <a:pPr>
              <a:spcBef>
                <a:spcPts val="1000"/>
              </a:spcBef>
              <a:buClr>
                <a:srgbClr val="00487E"/>
              </a:buClr>
              <a:buFont typeface="Wingdings" panose="05000000000000000000" pitchFamily="2" charset="2"/>
              <a:buChar char="§"/>
            </a:pPr>
            <a:r>
              <a:rPr lang="en-US" sz="1700" dirty="0"/>
              <a:t>Romiplostim is approved for self-administration by patients and caregivers in the EU</a:t>
            </a:r>
            <a:r>
              <a:rPr lang="en-US" sz="1700" baseline="30000" dirty="0"/>
              <a:t>2</a:t>
            </a:r>
          </a:p>
          <a:p>
            <a:pPr lvl="1" indent="-342900">
              <a:spcBef>
                <a:spcPts val="0"/>
              </a:spcBef>
              <a:buClr>
                <a:srgbClr val="00487E"/>
              </a:buClr>
              <a:buFont typeface="Arial" panose="020B0604020202020204" pitchFamily="34" charset="0"/>
              <a:buChar char="–"/>
            </a:pPr>
            <a:r>
              <a:rPr lang="en-US" sz="1500" dirty="0"/>
              <a:t>According to the EU label, patients with a stable platelet count ≥ 50 ×10</a:t>
            </a:r>
            <a:r>
              <a:rPr lang="en-US" sz="1500" baseline="30000" dirty="0"/>
              <a:t>9</a:t>
            </a:r>
            <a:r>
              <a:rPr lang="en-US" sz="1500" dirty="0"/>
              <a:t>/L for ≥ 4 weeks without dose adjustment may, after training, self-administer romiplostim at the discretion of the supervising physician</a:t>
            </a:r>
            <a:r>
              <a:rPr lang="en-US" sz="1500" baseline="30000" dirty="0"/>
              <a:t>2,4</a:t>
            </a:r>
          </a:p>
          <a:p>
            <a:pPr>
              <a:spcBef>
                <a:spcPts val="1000"/>
              </a:spcBef>
              <a:buClr>
                <a:srgbClr val="00487E"/>
              </a:buClr>
              <a:buFont typeface="Wingdings" panose="05000000000000000000" pitchFamily="2" charset="2"/>
              <a:buChar char="§"/>
            </a:pPr>
            <a:r>
              <a:rPr lang="en-US" sz="1700" dirty="0"/>
              <a:t>The ability to self-administer romiplostim may improve the practicality and convenience of this treatment, e.g., by eliminating the need for weekly treatment visits to the clinic</a:t>
            </a:r>
            <a:r>
              <a:rPr lang="en-US" sz="1700" baseline="30000" dirty="0"/>
              <a:t>5</a:t>
            </a:r>
          </a:p>
          <a:p>
            <a:pPr>
              <a:spcBef>
                <a:spcPts val="1000"/>
              </a:spcBef>
              <a:buClr>
                <a:srgbClr val="00487E"/>
              </a:buClr>
              <a:buFont typeface="Wingdings" panose="05000000000000000000" pitchFamily="2" charset="2"/>
              <a:buChar char="§"/>
            </a:pPr>
            <a:r>
              <a:rPr lang="en-US" sz="1700" dirty="0"/>
              <a:t>A previous analysis has demonstrated comparable efficacy and safety with self- vs healthcare provider (HCP)-administered romiplostim</a:t>
            </a:r>
            <a:r>
              <a:rPr lang="en-US" sz="1700" baseline="30000" dirty="0"/>
              <a:t>5</a:t>
            </a:r>
          </a:p>
          <a:p>
            <a:pPr>
              <a:spcBef>
                <a:spcPts val="1000"/>
              </a:spcBef>
              <a:buClr>
                <a:srgbClr val="00487E"/>
              </a:buClr>
              <a:buFont typeface="Wingdings" panose="05000000000000000000" pitchFamily="2" charset="2"/>
              <a:buChar char="§"/>
            </a:pPr>
            <a:r>
              <a:rPr lang="en-US" sz="1700" dirty="0"/>
              <a:t>The analysis presented here builds on the existing evidence base to provide a more comprehensive assessment of romiplostim self-administration</a:t>
            </a:r>
          </a:p>
        </p:txBody>
      </p:sp>
      <p:sp>
        <p:nvSpPr>
          <p:cNvPr id="7" name="Title 1">
            <a:extLst>
              <a:ext uri="{FF2B5EF4-FFF2-40B4-BE49-F238E27FC236}">
                <a16:creationId xmlns:a16="http://schemas.microsoft.com/office/drawing/2014/main" id="{349D9EB8-F501-4967-ADAC-A68705600291}"/>
              </a:ext>
            </a:extLst>
          </p:cNvPr>
          <p:cNvSpPr txBox="1">
            <a:spLocks/>
          </p:cNvSpPr>
          <p:nvPr/>
        </p:nvSpPr>
        <p:spPr bwMode="auto">
          <a:xfrm>
            <a:off x="512763" y="6107976"/>
            <a:ext cx="8415337" cy="656850"/>
          </a:xfrm>
          <a:prstGeom prst="rect">
            <a:avLst/>
          </a:prstGeom>
          <a:noFill/>
          <a:ln w="9525">
            <a:noFill/>
            <a:miter lim="800000"/>
            <a:headEnd/>
            <a:tailEnd/>
          </a:ln>
        </p:spPr>
        <p:txBody>
          <a:bodyPr wrap="square" anchor="b">
            <a:spAutoFit/>
          </a:bodyPr>
          <a:lstStyle/>
          <a:p>
            <a:pPr algn="l">
              <a:buClrTx/>
              <a:buFont typeface="+mj-lt"/>
              <a:buAutoNum type="arabicPeriod"/>
            </a:pPr>
            <a:r>
              <a:rPr lang="en-US" sz="900" dirty="0"/>
              <a:t> NPLATE PI (updated 2018). Available at: </a:t>
            </a:r>
            <a:r>
              <a:rPr lang="en-US" sz="900" dirty="0">
                <a:hlinkClick r:id="rId3">
                  <a:extLst>
                    <a:ext uri="{A12FA001-AC4F-418D-AE19-62706E023703}">
                      <ahyp:hlinkClr xmlns:ahyp="http://schemas.microsoft.com/office/drawing/2018/hyperlinkcolor" val="tx"/>
                    </a:ext>
                  </a:extLst>
                </a:hlinkClick>
              </a:rPr>
              <a:t>www.nplate.com</a:t>
            </a:r>
            <a:r>
              <a:rPr lang="en-US" sz="900" dirty="0"/>
              <a:t>.  2. NPLATE SmPC (updated 2018). Available at: </a:t>
            </a:r>
            <a:r>
              <a:rPr lang="en-US" sz="900" dirty="0">
                <a:hlinkClick r:id="rId4">
                  <a:extLst>
                    <a:ext uri="{A12FA001-AC4F-418D-AE19-62706E023703}">
                      <ahyp:hlinkClr xmlns:ahyp="http://schemas.microsoft.com/office/drawing/2018/hyperlinkcolor" val="tx"/>
                    </a:ext>
                  </a:extLst>
                </a:hlinkClick>
              </a:rPr>
              <a:t>www.ema.europa.eu</a:t>
            </a:r>
            <a:r>
              <a:rPr lang="en-US" sz="900" dirty="0"/>
              <a:t>. 3. Amgen Submits Supplemental Biologics License Application For </a:t>
            </a:r>
            <a:r>
              <a:rPr lang="en-US" sz="900" dirty="0" err="1"/>
              <a:t>Nplate</a:t>
            </a:r>
            <a:r>
              <a:rPr lang="en-US" sz="900" baseline="30000" dirty="0"/>
              <a:t>®</a:t>
            </a:r>
            <a:r>
              <a:rPr lang="en-US" sz="900" dirty="0"/>
              <a:t> (romiplostim), 2018. Available at </a:t>
            </a:r>
            <a:r>
              <a:rPr lang="en-US" sz="900" dirty="0">
                <a:hlinkClick r:id="rId5">
                  <a:extLst>
                    <a:ext uri="{A12FA001-AC4F-418D-AE19-62706E023703}">
                      <ahyp:hlinkClr xmlns:ahyp="http://schemas.microsoft.com/office/drawing/2018/hyperlinkcolor" val="tx"/>
                    </a:ext>
                  </a:extLst>
                </a:hlinkClick>
              </a:rPr>
              <a:t>https://www.prnewswire.com/news-releases/amgen-submits-supplemental-biologics-license-application-for-nplate-romiplostim-300769133.html</a:t>
            </a:r>
            <a:r>
              <a:rPr lang="en-US" sz="900" dirty="0"/>
              <a:t>. 4. Selecting and training adult patients for home administration of </a:t>
            </a:r>
            <a:r>
              <a:rPr lang="en-US" sz="900" dirty="0" err="1"/>
              <a:t>Nplate</a:t>
            </a:r>
            <a:r>
              <a:rPr lang="en-US" sz="900" baseline="30000" dirty="0"/>
              <a:t>®</a:t>
            </a:r>
            <a:r>
              <a:rPr lang="en-US" sz="900" dirty="0"/>
              <a:t> (romiplostim), 2018. Available at: </a:t>
            </a:r>
            <a:r>
              <a:rPr lang="en-US" sz="900" dirty="0">
                <a:hlinkClick r:id="rId6">
                  <a:extLst>
                    <a:ext uri="{A12FA001-AC4F-418D-AE19-62706E023703}">
                      <ahyp:hlinkClr xmlns:ahyp="http://schemas.microsoft.com/office/drawing/2018/hyperlinkcolor" val="tx"/>
                    </a:ext>
                  </a:extLst>
                </a:hlinkClick>
              </a:rPr>
              <a:t>www.medicines.org.uk/emc/rmm/272/Document</a:t>
            </a:r>
            <a:r>
              <a:rPr lang="en-US" sz="900" dirty="0"/>
              <a:t>.5. </a:t>
            </a:r>
            <a:r>
              <a:rPr lang="en-US" sz="900" dirty="0" err="1"/>
              <a:t>Selleslag</a:t>
            </a:r>
            <a:r>
              <a:rPr lang="en-US" sz="900" dirty="0"/>
              <a:t> D, et al. </a:t>
            </a:r>
            <a:r>
              <a:rPr lang="en-US" sz="900" i="1" dirty="0"/>
              <a:t>Eur J </a:t>
            </a:r>
            <a:r>
              <a:rPr lang="en-US" sz="900" i="1" dirty="0" err="1"/>
              <a:t>Haematol</a:t>
            </a:r>
            <a:r>
              <a:rPr lang="en-US" sz="900" i="1" dirty="0"/>
              <a:t> </a:t>
            </a:r>
            <a:r>
              <a:rPr lang="en-US" sz="900" dirty="0"/>
              <a:t>2015;94:169–76.</a:t>
            </a:r>
          </a:p>
        </p:txBody>
      </p:sp>
      <p:pic>
        <p:nvPicPr>
          <p:cNvPr id="9" name="Picture 2" descr="C:\Users\mmiglins\Desktop\House.png">
            <a:hlinkClick r:id="rId7" action="ppaction://hlinksldjump"/>
            <a:extLst>
              <a:ext uri="{FF2B5EF4-FFF2-40B4-BE49-F238E27FC236}">
                <a16:creationId xmlns:a16="http://schemas.microsoft.com/office/drawing/2014/main" id="{B869470A-F535-45DD-BFD1-DAD547CB924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780579"/>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
            <a:ext cx="9144000" cy="430887"/>
          </a:xfrm>
          <a:prstGeom prst="rect">
            <a:avLst/>
          </a:prstGeom>
          <a:solidFill>
            <a:srgbClr val="7030A0"/>
          </a:solidFill>
        </p:spPr>
        <p:txBody>
          <a:bodyPr wrap="square" lIns="91440" tIns="45720" rIns="91440" bIns="45720" rtlCol="0">
            <a:spAutoFit/>
          </a:bodyPr>
          <a:lstStyle/>
          <a:p>
            <a:pPr lvl="0" fontAlgn="auto">
              <a:spcBef>
                <a:spcPts val="600"/>
              </a:spcBef>
              <a:spcAft>
                <a:spcPts val="0"/>
              </a:spcAft>
              <a:defRPr/>
            </a:pPr>
            <a:r>
              <a:rPr lang="en-US" sz="1100" b="1" dirty="0">
                <a:solidFill>
                  <a:srgbClr val="FFFFFF"/>
                </a:solidFill>
              </a:rPr>
              <a:t>Lozano</a:t>
            </a:r>
            <a:r>
              <a:rPr kumimoji="0" lang="en-US" sz="1100" b="1" i="0" u="none" strike="noStrike" kern="1200" cap="none" spc="0" normalizeH="0" baseline="0" noProof="0" dirty="0">
                <a:ln>
                  <a:noFill/>
                </a:ln>
                <a:solidFill>
                  <a:srgbClr val="FFFFFF"/>
                </a:solidFill>
                <a:effectLst/>
                <a:uLnTx/>
                <a:uFillTx/>
                <a:latin typeface="Arial" charset="0"/>
                <a:ea typeface="+mn-ea"/>
                <a:cs typeface="+mn-cs"/>
              </a:rPr>
              <a:t> ML, et al. </a:t>
            </a:r>
            <a:r>
              <a:rPr lang="en-US" sz="1100" b="1" dirty="0">
                <a:solidFill>
                  <a:srgbClr val="FFFFFF"/>
                </a:solidFill>
              </a:rPr>
              <a:t>Biological And Clinical Factors That Favor The Use Of A Specific TPO-RA In ITP Patients. Results From A Spanish Multicenter Study </a:t>
            </a:r>
          </a:p>
        </p:txBody>
      </p:sp>
      <p:sp>
        <p:nvSpPr>
          <p:cNvPr id="6" name="Subtitle 5"/>
          <p:cNvSpPr>
            <a:spLocks noGrp="1"/>
          </p:cNvSpPr>
          <p:nvPr>
            <p:ph type="subTitle" idx="1"/>
          </p:nvPr>
        </p:nvSpPr>
        <p:spPr>
          <a:xfrm>
            <a:off x="469710" y="2458328"/>
            <a:ext cx="8515354" cy="3331030"/>
          </a:xfrm>
        </p:spPr>
        <p:txBody>
          <a:bodyPr/>
          <a:lstStyle/>
          <a:p>
            <a:endParaRPr lang="en-US" dirty="0"/>
          </a:p>
          <a:p>
            <a:pPr>
              <a:lnSpc>
                <a:spcPct val="100000"/>
              </a:lnSpc>
              <a:spcBef>
                <a:spcPts val="600"/>
              </a:spcBef>
            </a:pPr>
            <a:br>
              <a:rPr lang="en-US" sz="1200" baseline="30000" dirty="0"/>
            </a:br>
            <a:br>
              <a:rPr lang="en-US" sz="1200" baseline="30000" dirty="0"/>
            </a:br>
            <a:endParaRPr lang="en-US" sz="1200" dirty="0"/>
          </a:p>
        </p:txBody>
      </p:sp>
      <p:sp>
        <p:nvSpPr>
          <p:cNvPr id="13" name="Title 1">
            <a:extLst>
              <a:ext uri="{FF2B5EF4-FFF2-40B4-BE49-F238E27FC236}">
                <a16:creationId xmlns:a16="http://schemas.microsoft.com/office/drawing/2014/main" id="{AB307EC6-230E-4F2B-A14D-8E42B9B67F83}"/>
              </a:ext>
            </a:extLst>
          </p:cNvPr>
          <p:cNvSpPr txBox="1">
            <a:spLocks/>
          </p:cNvSpPr>
          <p:nvPr/>
        </p:nvSpPr>
        <p:spPr bwMode="auto">
          <a:xfrm>
            <a:off x="5495108" y="6378928"/>
            <a:ext cx="3518263" cy="409339"/>
          </a:xfrm>
          <a:prstGeom prst="rect">
            <a:avLst/>
          </a:prstGeom>
          <a:noFill/>
          <a:ln w="9525">
            <a:noFill/>
            <a:miter lim="800000"/>
            <a:headEnd/>
            <a:tailEnd/>
          </a:ln>
        </p:spPr>
        <p:txBody>
          <a:bodyPr anchor="ctr"/>
          <a:lstStyle/>
          <a:p>
            <a:pPr algn="r" fontAlgn="auto">
              <a:spcBef>
                <a:spcPts val="0"/>
              </a:spcBef>
              <a:spcAft>
                <a:spcPts val="0"/>
              </a:spcAft>
              <a:defRPr/>
            </a:pPr>
            <a:r>
              <a:rPr lang="en-US" sz="1100" b="1" dirty="0">
                <a:solidFill>
                  <a:srgbClr val="000000"/>
                </a:solidFill>
              </a:rPr>
              <a:t>European Hematology Association (EHA) 2019</a:t>
            </a:r>
          </a:p>
          <a:p>
            <a:pPr algn="r" fontAlgn="auto">
              <a:spcBef>
                <a:spcPts val="0"/>
              </a:spcBef>
              <a:spcAft>
                <a:spcPts val="0"/>
              </a:spcAft>
              <a:defRPr/>
            </a:pPr>
            <a:r>
              <a:rPr lang="en-US" sz="1100" b="1" dirty="0">
                <a:solidFill>
                  <a:srgbClr val="000000"/>
                </a:solidFill>
              </a:rPr>
              <a:t>June 13–16, 2019; Amsterdam, Netherlands</a:t>
            </a:r>
          </a:p>
        </p:txBody>
      </p:sp>
      <p:sp>
        <p:nvSpPr>
          <p:cNvPr id="14" name="Title 4">
            <a:extLst>
              <a:ext uri="{FF2B5EF4-FFF2-40B4-BE49-F238E27FC236}">
                <a16:creationId xmlns:a16="http://schemas.microsoft.com/office/drawing/2014/main" id="{F8E29FD2-A058-44EB-9366-ABD77965139C}"/>
              </a:ext>
            </a:extLst>
          </p:cNvPr>
          <p:cNvSpPr txBox="1">
            <a:spLocks/>
          </p:cNvSpPr>
          <p:nvPr/>
        </p:nvSpPr>
        <p:spPr bwMode="gray">
          <a:xfrm>
            <a:off x="504824" y="1275644"/>
            <a:ext cx="8421624" cy="211852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20000"/>
              </a:spcBef>
              <a:spcAft>
                <a:spcPct val="0"/>
              </a:spcAft>
              <a:defRPr sz="3800" b="1">
                <a:solidFill>
                  <a:srgbClr val="007CC2"/>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a:lnSpc>
                <a:spcPct val="100000"/>
              </a:lnSpc>
              <a:spcBef>
                <a:spcPts val="1200"/>
              </a:spcBef>
            </a:pPr>
            <a:r>
              <a:rPr lang="en-US" sz="2800" dirty="0">
                <a:latin typeface="+mn-lt"/>
              </a:rPr>
              <a:t>Biological And Clinical Factors That Favor The Use Of A Specific TPO-RA In ITP Patients. Results From A Spanish Multicenter Study</a:t>
            </a:r>
            <a:endParaRPr lang="en-US" sz="2800" kern="0" dirty="0">
              <a:latin typeface="+mn-lt"/>
            </a:endParaRPr>
          </a:p>
        </p:txBody>
      </p:sp>
      <p:sp>
        <p:nvSpPr>
          <p:cNvPr id="15" name="Subtitle 5">
            <a:extLst>
              <a:ext uri="{FF2B5EF4-FFF2-40B4-BE49-F238E27FC236}">
                <a16:creationId xmlns:a16="http://schemas.microsoft.com/office/drawing/2014/main" id="{78CAC604-DA7A-4935-82C8-8BE72A1CFC05}"/>
              </a:ext>
            </a:extLst>
          </p:cNvPr>
          <p:cNvSpPr txBox="1">
            <a:spLocks/>
          </p:cNvSpPr>
          <p:nvPr/>
        </p:nvSpPr>
        <p:spPr bwMode="gray">
          <a:xfrm>
            <a:off x="504823" y="3417388"/>
            <a:ext cx="8512567" cy="293261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lnSpc>
                <a:spcPct val="115000"/>
              </a:lnSpc>
              <a:spcBef>
                <a:spcPct val="35000"/>
              </a:spcBef>
              <a:spcAft>
                <a:spcPct val="0"/>
              </a:spcAft>
              <a:buClr>
                <a:schemeClr val="accent1"/>
              </a:buClr>
              <a:buFontTx/>
              <a:buNone/>
              <a:defRPr sz="20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0" fontAlgn="base" hangingPunct="0">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a:lnSpc>
                <a:spcPct val="100000"/>
              </a:lnSpc>
              <a:spcBef>
                <a:spcPts val="1200"/>
              </a:spcBef>
            </a:pPr>
            <a:r>
              <a:rPr lang="en-US" sz="1800" b="1" kern="0" dirty="0"/>
              <a:t>María L Lozano</a:t>
            </a:r>
            <a:r>
              <a:rPr lang="en-US" sz="1800" b="1" kern="0" baseline="30000" dirty="0"/>
              <a:t>1</a:t>
            </a:r>
            <a:r>
              <a:rPr lang="en-US" sz="1800" b="1" kern="0" dirty="0"/>
              <a:t>; María E Mingot</a:t>
            </a:r>
            <a:r>
              <a:rPr lang="en-US" sz="1800" b="1" kern="0" baseline="30000" dirty="0"/>
              <a:t>2</a:t>
            </a:r>
            <a:r>
              <a:rPr lang="en-US" sz="1800" b="1" kern="0" dirty="0"/>
              <a:t>; María Perera</a:t>
            </a:r>
            <a:r>
              <a:rPr lang="en-US" sz="1800" b="1" kern="0" baseline="30000" dirty="0"/>
              <a:t>3</a:t>
            </a:r>
            <a:r>
              <a:rPr lang="en-US" sz="1800" b="1" kern="0" dirty="0"/>
              <a:t>; Isidro Jarque</a:t>
            </a:r>
            <a:r>
              <a:rPr lang="en-US" sz="1800" b="1" kern="0" baseline="30000" dirty="0"/>
              <a:t>4</a:t>
            </a:r>
            <a:r>
              <a:rPr lang="en-US" sz="1800" b="1" kern="0" dirty="0"/>
              <a:t>; Rosa Campos</a:t>
            </a:r>
            <a:r>
              <a:rPr lang="en-US" sz="1800" b="1" kern="0" baseline="30000" dirty="0"/>
              <a:t>5</a:t>
            </a:r>
            <a:r>
              <a:rPr lang="en-US" sz="1800" b="1" kern="0" dirty="0"/>
              <a:t>; Tomás J González</a:t>
            </a:r>
            <a:r>
              <a:rPr lang="en-US" sz="1800" b="1" kern="0" baseline="30000" dirty="0"/>
              <a:t>6</a:t>
            </a:r>
            <a:r>
              <a:rPr lang="en-US" sz="1800" b="1" kern="0" dirty="0"/>
              <a:t>; Gonzalo Carreño</a:t>
            </a:r>
            <a:r>
              <a:rPr lang="en-US" sz="1800" b="1" kern="0" baseline="30000" dirty="0"/>
              <a:t>7</a:t>
            </a:r>
            <a:r>
              <a:rPr lang="en-US" sz="1800" b="1" kern="0" dirty="0"/>
              <a:t>; Nuria Bermejo</a:t>
            </a:r>
            <a:r>
              <a:rPr lang="en-US" sz="1800" b="1" kern="0" baseline="30000" dirty="0"/>
              <a:t>8</a:t>
            </a:r>
            <a:r>
              <a:rPr lang="en-US" sz="1800" b="1" kern="0" dirty="0"/>
              <a:t>; María F López</a:t>
            </a:r>
            <a:r>
              <a:rPr lang="en-US" sz="1800" b="1" kern="0" baseline="30000" dirty="0"/>
              <a:t>9</a:t>
            </a:r>
            <a:r>
              <a:rPr lang="en-US" sz="1800" b="1" kern="0" dirty="0"/>
              <a:t>; Aurora De Andrés</a:t>
            </a:r>
            <a:r>
              <a:rPr lang="en-US" sz="1800" b="1" kern="0" baseline="30000" dirty="0"/>
              <a:t>10</a:t>
            </a:r>
            <a:r>
              <a:rPr lang="en-US" sz="1800" b="1" kern="0" dirty="0"/>
              <a:t>; David Valcárcel</a:t>
            </a:r>
            <a:r>
              <a:rPr lang="en-US" sz="1800" b="1" kern="0" baseline="30000" dirty="0"/>
              <a:t>11</a:t>
            </a:r>
            <a:r>
              <a:rPr lang="en-US" sz="1800" b="1" kern="0" dirty="0"/>
              <a:t>; Felipe Casado</a:t>
            </a:r>
            <a:r>
              <a:rPr lang="en-US" sz="1800" b="1" kern="0" baseline="30000" dirty="0"/>
              <a:t>12</a:t>
            </a:r>
            <a:r>
              <a:rPr lang="en-US" sz="1800" b="1" kern="0" dirty="0"/>
              <a:t>; María T Álvarez</a:t>
            </a:r>
            <a:r>
              <a:rPr lang="en-US" sz="1800" b="1" kern="0" baseline="30000" dirty="0"/>
              <a:t>13</a:t>
            </a:r>
            <a:r>
              <a:rPr lang="en-US" sz="1800" b="1" kern="0" dirty="0"/>
              <a:t>; María I Orts</a:t>
            </a:r>
            <a:r>
              <a:rPr lang="en-US" sz="1800" b="1" kern="0" baseline="30000" dirty="0"/>
              <a:t>14</a:t>
            </a:r>
            <a:r>
              <a:rPr lang="en-US" sz="1800" b="1" kern="0" dirty="0"/>
              <a:t>; Silvana Novelli</a:t>
            </a:r>
            <a:r>
              <a:rPr lang="en-US" sz="1800" b="1" kern="0" baseline="30000" dirty="0"/>
              <a:t>15</a:t>
            </a:r>
            <a:r>
              <a:rPr lang="en-US" sz="1800" b="1" kern="0" dirty="0"/>
              <a:t>; Nuria Revilla</a:t>
            </a:r>
            <a:r>
              <a:rPr lang="en-US" sz="1800" b="1" kern="0" baseline="30000" dirty="0"/>
              <a:t>1</a:t>
            </a:r>
            <a:r>
              <a:rPr lang="en-US" sz="1800" b="1" kern="0" dirty="0"/>
              <a:t>; José R González</a:t>
            </a:r>
            <a:r>
              <a:rPr lang="en-US" sz="1800" b="1" kern="0" baseline="30000" dirty="0"/>
              <a:t>16</a:t>
            </a:r>
            <a:r>
              <a:rPr lang="en-US" sz="1800" b="1" kern="0" dirty="0"/>
              <a:t>; </a:t>
            </a:r>
            <a:r>
              <a:rPr lang="en-US" sz="1800" b="1" kern="0" dirty="0" err="1"/>
              <a:t>Estefanía</a:t>
            </a:r>
            <a:r>
              <a:rPr lang="en-US" sz="1800" b="1" kern="0" dirty="0"/>
              <a:t> Bolaños</a:t>
            </a:r>
            <a:r>
              <a:rPr lang="en-US" sz="1800" b="1" kern="0" baseline="30000" dirty="0"/>
              <a:t>17</a:t>
            </a:r>
            <a:r>
              <a:rPr lang="en-US" sz="1800" b="1" kern="0" dirty="0"/>
              <a:t>; Manuel Rodríguez</a:t>
            </a:r>
            <a:r>
              <a:rPr lang="en-US" sz="1800" b="1" kern="0" baseline="30000" dirty="0"/>
              <a:t>18</a:t>
            </a:r>
            <a:r>
              <a:rPr lang="en-US" sz="1800" b="1" kern="0" dirty="0"/>
              <a:t>; Elisa Orna</a:t>
            </a:r>
            <a:r>
              <a:rPr lang="en-US" sz="1800" b="1" kern="0" baseline="30000" dirty="0"/>
              <a:t>19</a:t>
            </a:r>
            <a:r>
              <a:rPr lang="en-US" sz="1800" b="1" kern="0" dirty="0"/>
              <a:t>; Vicente Vicente</a:t>
            </a:r>
            <a:r>
              <a:rPr lang="en-US" sz="1800" b="1" kern="0" baseline="30000" dirty="0"/>
              <a:t>1</a:t>
            </a:r>
            <a:endParaRPr lang="en-US" sz="1800" kern="0" baseline="30000" dirty="0"/>
          </a:p>
          <a:p>
            <a:pPr>
              <a:lnSpc>
                <a:spcPct val="100000"/>
              </a:lnSpc>
              <a:spcBef>
                <a:spcPts val="1200"/>
              </a:spcBef>
            </a:pPr>
            <a:r>
              <a:rPr lang="en-GB" sz="1200" kern="0" baseline="30000" dirty="0"/>
              <a:t>1</a:t>
            </a:r>
            <a:r>
              <a:rPr lang="en-GB" sz="1200" kern="0" dirty="0"/>
              <a:t>Hospital Morales Meseguer; </a:t>
            </a:r>
            <a:r>
              <a:rPr lang="en-GB" sz="1200" kern="0" baseline="30000" dirty="0"/>
              <a:t>2</a:t>
            </a:r>
            <a:r>
              <a:rPr lang="en-GB" sz="1200" kern="0" dirty="0"/>
              <a:t>Complejo </a:t>
            </a:r>
            <a:r>
              <a:rPr lang="en-GB" sz="1200" kern="0" dirty="0" err="1"/>
              <a:t>Hospitalario</a:t>
            </a:r>
            <a:r>
              <a:rPr lang="en-GB" sz="1200" kern="0" dirty="0"/>
              <a:t> Regional de Málaga; </a:t>
            </a:r>
            <a:r>
              <a:rPr lang="en-GB" sz="1200" kern="0" baseline="30000" dirty="0"/>
              <a:t>3</a:t>
            </a:r>
            <a:r>
              <a:rPr lang="en-GB" sz="1200" kern="0" dirty="0"/>
              <a:t>Complejo </a:t>
            </a:r>
            <a:r>
              <a:rPr lang="en-GB" sz="1200" kern="0" dirty="0" err="1"/>
              <a:t>Hospitalario</a:t>
            </a:r>
            <a:r>
              <a:rPr lang="en-GB" sz="1200" kern="0" dirty="0"/>
              <a:t> Universitario de Gran </a:t>
            </a:r>
            <a:r>
              <a:rPr lang="en-GB" sz="1200" kern="0" dirty="0" err="1"/>
              <a:t>Canaria</a:t>
            </a:r>
            <a:r>
              <a:rPr lang="en-GB" sz="1200" kern="0" dirty="0"/>
              <a:t> Dr. </a:t>
            </a:r>
            <a:r>
              <a:rPr lang="en-GB" sz="1200" kern="0" dirty="0" err="1"/>
              <a:t>Negrín</a:t>
            </a:r>
            <a:r>
              <a:rPr lang="en-GB" sz="1200" kern="0" dirty="0"/>
              <a:t>; </a:t>
            </a:r>
            <a:r>
              <a:rPr lang="en-GB" sz="1200" kern="0" baseline="30000" dirty="0"/>
              <a:t>4</a:t>
            </a:r>
            <a:r>
              <a:rPr lang="en-GB" sz="1200" kern="0" dirty="0"/>
              <a:t>Hospital </a:t>
            </a:r>
            <a:r>
              <a:rPr lang="en-GB" sz="1200" kern="0" dirty="0" err="1"/>
              <a:t>Universitari</a:t>
            </a:r>
            <a:r>
              <a:rPr lang="en-GB" sz="1200" kern="0" dirty="0"/>
              <a:t> i </a:t>
            </a:r>
            <a:r>
              <a:rPr lang="en-GB" sz="1200" kern="0" dirty="0" err="1"/>
              <a:t>Politècnic</a:t>
            </a:r>
            <a:r>
              <a:rPr lang="en-GB" sz="1200" kern="0" dirty="0"/>
              <a:t> La Fe; </a:t>
            </a:r>
            <a:r>
              <a:rPr lang="en-GB" sz="1200" kern="0" baseline="30000" dirty="0"/>
              <a:t>5</a:t>
            </a:r>
            <a:r>
              <a:rPr lang="en-GB" sz="1200" kern="0" dirty="0"/>
              <a:t>Hopital de </a:t>
            </a:r>
            <a:r>
              <a:rPr lang="en-GB" sz="1200" kern="0" dirty="0" err="1"/>
              <a:t>Especialidades</a:t>
            </a:r>
            <a:r>
              <a:rPr lang="en-GB" sz="1200" kern="0" dirty="0"/>
              <a:t> de Jerez de la Frontera; </a:t>
            </a:r>
            <a:r>
              <a:rPr lang="en-GB" sz="1200" kern="0" baseline="30000" dirty="0"/>
              <a:t>6</a:t>
            </a:r>
            <a:r>
              <a:rPr lang="en-GB" sz="1200" kern="0" dirty="0"/>
              <a:t>Hospital Universitario de Burgos; </a:t>
            </a:r>
            <a:r>
              <a:rPr lang="en-GB" sz="1200" kern="0" baseline="30000" dirty="0"/>
              <a:t>7</a:t>
            </a:r>
            <a:r>
              <a:rPr lang="en-GB" sz="1200" kern="0" dirty="0"/>
              <a:t>Hospital Universitario 12 de </a:t>
            </a:r>
            <a:r>
              <a:rPr lang="en-GB" sz="1200" kern="0" dirty="0" err="1"/>
              <a:t>Octubre</a:t>
            </a:r>
            <a:r>
              <a:rPr lang="en-GB" sz="1200" kern="0" dirty="0"/>
              <a:t>; </a:t>
            </a:r>
            <a:r>
              <a:rPr lang="en-GB" sz="1200" kern="0" baseline="30000" dirty="0"/>
              <a:t>8 </a:t>
            </a:r>
            <a:r>
              <a:rPr lang="en-GB" sz="1200" kern="0" dirty="0"/>
              <a:t>Hospital San Pedro de </a:t>
            </a:r>
            <a:r>
              <a:rPr lang="en-GB" sz="1200" kern="0" dirty="0" err="1"/>
              <a:t>Alcántara</a:t>
            </a:r>
            <a:r>
              <a:rPr lang="en-GB" sz="1200" kern="0" dirty="0"/>
              <a:t>; </a:t>
            </a:r>
            <a:r>
              <a:rPr lang="en-GB" sz="1200" kern="0" baseline="30000" dirty="0"/>
              <a:t>9</a:t>
            </a:r>
            <a:r>
              <a:rPr lang="en-GB" sz="1200" kern="0" dirty="0"/>
              <a:t>Hospital Universitario a </a:t>
            </a:r>
            <a:r>
              <a:rPr lang="en-GB" sz="1200" kern="0" dirty="0" err="1"/>
              <a:t>Coruña</a:t>
            </a:r>
            <a:r>
              <a:rPr lang="en-GB" sz="1200" kern="0" dirty="0"/>
              <a:t>; </a:t>
            </a:r>
            <a:r>
              <a:rPr lang="en-GB" sz="1200" kern="0" baseline="30000" dirty="0"/>
              <a:t>10</a:t>
            </a:r>
            <a:r>
              <a:rPr lang="en-GB" sz="1200" kern="0" dirty="0"/>
              <a:t>Complexo </a:t>
            </a:r>
            <a:r>
              <a:rPr lang="en-GB" sz="1200" kern="0" dirty="0" err="1"/>
              <a:t>Hospitalario</a:t>
            </a:r>
            <a:r>
              <a:rPr lang="en-GB" sz="1200" kern="0" dirty="0"/>
              <a:t> Universitario de Santiago; </a:t>
            </a:r>
            <a:r>
              <a:rPr lang="en-GB" sz="1200" kern="0" baseline="30000" dirty="0"/>
              <a:t>11</a:t>
            </a:r>
            <a:r>
              <a:rPr lang="en-GB" sz="1200" kern="0" dirty="0"/>
              <a:t>Hospital </a:t>
            </a:r>
            <a:r>
              <a:rPr lang="en-GB" sz="1200" kern="0" dirty="0" err="1"/>
              <a:t>Universitari</a:t>
            </a:r>
            <a:r>
              <a:rPr lang="en-GB" sz="1200" kern="0" dirty="0"/>
              <a:t> </a:t>
            </a:r>
            <a:r>
              <a:rPr lang="en-GB" sz="1200" kern="0" dirty="0" err="1"/>
              <a:t>Vall</a:t>
            </a:r>
            <a:r>
              <a:rPr lang="en-GB" sz="1200" kern="0" dirty="0"/>
              <a:t> </a:t>
            </a:r>
            <a:r>
              <a:rPr lang="en-GB" sz="1200" kern="0" dirty="0" err="1"/>
              <a:t>d’Hebron</a:t>
            </a:r>
            <a:r>
              <a:rPr lang="en-GB" sz="1200" kern="0" dirty="0"/>
              <a:t>;</a:t>
            </a:r>
            <a:r>
              <a:rPr lang="en-GB" sz="1200" kern="0" baseline="30000" dirty="0"/>
              <a:t> 12</a:t>
            </a:r>
            <a:r>
              <a:rPr lang="en-GB" sz="1200" kern="0" dirty="0"/>
              <a:t>Hospital</a:t>
            </a:r>
            <a:r>
              <a:rPr lang="en-GB" sz="1200" kern="0" baseline="30000" dirty="0"/>
              <a:t> </a:t>
            </a:r>
            <a:r>
              <a:rPr lang="en-GB" sz="1200" kern="0" dirty="0"/>
              <a:t>Virgen de la </a:t>
            </a:r>
            <a:r>
              <a:rPr lang="en-GB" sz="1200" kern="0" dirty="0" err="1"/>
              <a:t>Salud</a:t>
            </a:r>
            <a:r>
              <a:rPr lang="en-GB" sz="1200" kern="0" dirty="0"/>
              <a:t>; </a:t>
            </a:r>
            <a:r>
              <a:rPr lang="en-GB" sz="1200" kern="0" baseline="30000" dirty="0"/>
              <a:t>13</a:t>
            </a:r>
            <a:r>
              <a:rPr lang="en-GB" sz="1200" kern="0" dirty="0"/>
              <a:t>Hospital Universitario La Paz; </a:t>
            </a:r>
            <a:r>
              <a:rPr lang="en-GB" sz="1200" kern="0" baseline="30000" dirty="0"/>
              <a:t>14</a:t>
            </a:r>
            <a:r>
              <a:rPr lang="en-GB" sz="1200" kern="0" dirty="0"/>
              <a:t>Hospital de Sagunto; </a:t>
            </a:r>
            <a:r>
              <a:rPr lang="en-GB" sz="1200" kern="0" baseline="30000" dirty="0"/>
              <a:t>15</a:t>
            </a:r>
            <a:r>
              <a:rPr lang="en-GB" sz="1200" kern="0" dirty="0"/>
              <a:t>Hospital de la Santa </a:t>
            </a:r>
            <a:r>
              <a:rPr lang="en-GB" sz="1200" kern="0" dirty="0" err="1"/>
              <a:t>Creu</a:t>
            </a:r>
            <a:r>
              <a:rPr lang="en-GB" sz="1200" kern="0" dirty="0"/>
              <a:t> i Sant Pau; </a:t>
            </a:r>
            <a:r>
              <a:rPr lang="en-GB" sz="1200" kern="0" baseline="30000" dirty="0"/>
              <a:t>16</a:t>
            </a:r>
            <a:r>
              <a:rPr lang="en-GB" sz="1200" kern="0" dirty="0"/>
              <a:t>Hospital Universitario de Salamanca; </a:t>
            </a:r>
            <a:r>
              <a:rPr lang="en-GB" sz="1200" kern="0" baseline="30000" dirty="0"/>
              <a:t>17</a:t>
            </a:r>
            <a:r>
              <a:rPr lang="en-GB" sz="1200" kern="0" dirty="0"/>
              <a:t>Hospital </a:t>
            </a:r>
            <a:r>
              <a:rPr lang="en-GB" sz="1200" kern="0" dirty="0" err="1"/>
              <a:t>Clínico</a:t>
            </a:r>
            <a:r>
              <a:rPr lang="en-GB" sz="1200" kern="0" dirty="0"/>
              <a:t> San Carlos; </a:t>
            </a:r>
            <a:r>
              <a:rPr lang="en-GB" sz="1200" kern="0" baseline="30000" dirty="0"/>
              <a:t>18</a:t>
            </a:r>
            <a:r>
              <a:rPr lang="en-GB" sz="1200" kern="0" dirty="0"/>
              <a:t>Hospital Álvaro </a:t>
            </a:r>
            <a:r>
              <a:rPr lang="en-GB" sz="1200" kern="0" dirty="0" err="1"/>
              <a:t>Cunqueiro</a:t>
            </a:r>
            <a:r>
              <a:rPr lang="en-GB" sz="1200" kern="0" dirty="0"/>
              <a:t>; </a:t>
            </a:r>
            <a:r>
              <a:rPr lang="en-GB" sz="1200" kern="0" baseline="30000" dirty="0"/>
              <a:t>19</a:t>
            </a:r>
            <a:r>
              <a:rPr lang="en-GB" sz="1200" kern="0" dirty="0"/>
              <a:t>Hospital </a:t>
            </a:r>
            <a:r>
              <a:rPr lang="en-GB" sz="1200" kern="0" dirty="0" err="1"/>
              <a:t>Universitari</a:t>
            </a:r>
            <a:r>
              <a:rPr lang="en-GB" sz="1200" kern="0" dirty="0"/>
              <a:t> Germans </a:t>
            </a:r>
            <a:r>
              <a:rPr lang="en-GB" sz="1200" kern="0" dirty="0" err="1"/>
              <a:t>Trias</a:t>
            </a:r>
            <a:r>
              <a:rPr lang="en-GB" sz="1200" kern="0" dirty="0"/>
              <a:t> i Pujol</a:t>
            </a:r>
            <a:endParaRPr lang="en-US" sz="1200" kern="0" dirty="0"/>
          </a:p>
        </p:txBody>
      </p:sp>
      <p:pic>
        <p:nvPicPr>
          <p:cNvPr id="10" name="Picture 2" descr="C:\Users\mmiglins\Desktop\House.png">
            <a:hlinkClick r:id="rId3" action="ppaction://hlinksldjump"/>
            <a:extLst>
              <a:ext uri="{FF2B5EF4-FFF2-40B4-BE49-F238E27FC236}">
                <a16:creationId xmlns:a16="http://schemas.microsoft.com/office/drawing/2014/main" id="{9240F3F6-EFDC-448E-9451-41B18561747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215DB6EC-F6E9-49BE-B48F-28447EE8BDEE}"/>
              </a:ext>
            </a:extLst>
          </p:cNvPr>
          <p:cNvSpPr txBox="1">
            <a:spLocks/>
          </p:cNvSpPr>
          <p:nvPr/>
        </p:nvSpPr>
        <p:spPr bwMode="auto">
          <a:xfrm>
            <a:off x="504824" y="6378927"/>
            <a:ext cx="3518263" cy="409339"/>
          </a:xfrm>
          <a:prstGeom prst="rect">
            <a:avLst/>
          </a:prstGeom>
          <a:noFill/>
          <a:ln w="9525">
            <a:noFill/>
            <a:miter lim="800000"/>
            <a:headEnd/>
            <a:tailEnd/>
          </a:ln>
        </p:spPr>
        <p:txBody>
          <a:bodyPr anchor="ctr"/>
          <a:lstStyle/>
          <a:p>
            <a:pPr algn="l" fontAlgn="auto">
              <a:spcBef>
                <a:spcPts val="0"/>
              </a:spcBef>
              <a:spcAft>
                <a:spcPts val="0"/>
              </a:spcAft>
              <a:defRPr/>
            </a:pPr>
            <a:r>
              <a:rPr lang="en-GB" sz="1600" b="1" dirty="0">
                <a:solidFill>
                  <a:srgbClr val="000000"/>
                </a:solidFill>
              </a:rPr>
              <a:t>A</a:t>
            </a:r>
            <a:r>
              <a:rPr lang="en-US" sz="1600" b="1" dirty="0" err="1">
                <a:solidFill>
                  <a:srgbClr val="000000"/>
                </a:solidFill>
              </a:rPr>
              <a:t>bstract</a:t>
            </a:r>
            <a:r>
              <a:rPr lang="en-US" sz="1600" b="1" dirty="0">
                <a:solidFill>
                  <a:srgbClr val="000000"/>
                </a:solidFill>
              </a:rPr>
              <a:t> #PF339</a:t>
            </a:r>
          </a:p>
        </p:txBody>
      </p:sp>
    </p:spTree>
    <p:extLst>
      <p:ext uri="{BB962C8B-B14F-4D97-AF65-F5344CB8AC3E}">
        <p14:creationId xmlns:p14="http://schemas.microsoft.com/office/powerpoint/2010/main" val="4292442454"/>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D6365E27-771C-43D4-8B76-F20FB0E2BD76}"/>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Arial"/>
                <a:ea typeface="+mj-ea"/>
                <a:cs typeface="+mj-cs"/>
              </a:rPr>
              <a:t>Introduction</a:t>
            </a:r>
            <a:endParaRPr kumimoji="0" lang="en-US" sz="2800" b="1" i="0" u="none" strike="noStrike" kern="0" cap="none" spc="0" normalizeH="0" baseline="0" noProof="0" dirty="0">
              <a:ln>
                <a:noFill/>
              </a:ln>
              <a:solidFill>
                <a:srgbClr val="000000"/>
              </a:solidFill>
              <a:effectLst/>
              <a:uLnTx/>
              <a:uFillTx/>
              <a:latin typeface="Arial"/>
              <a:ea typeface="+mj-ea"/>
              <a:cs typeface="+mj-cs"/>
            </a:endParaRPr>
          </a:p>
        </p:txBody>
      </p:sp>
      <p:sp>
        <p:nvSpPr>
          <p:cNvPr id="7" name="TextBox 6">
            <a:extLst>
              <a:ext uri="{FF2B5EF4-FFF2-40B4-BE49-F238E27FC236}">
                <a16:creationId xmlns:a16="http://schemas.microsoft.com/office/drawing/2014/main" id="{F6FD07F3-0174-47D7-9A9F-37E3ACC61D57}"/>
              </a:ext>
            </a:extLst>
          </p:cNvPr>
          <p:cNvSpPr txBox="1"/>
          <p:nvPr/>
        </p:nvSpPr>
        <p:spPr>
          <a:xfrm>
            <a:off x="0" y="-2"/>
            <a:ext cx="9144000" cy="430887"/>
          </a:xfrm>
          <a:prstGeom prst="rect">
            <a:avLst/>
          </a:prstGeom>
          <a:solidFill>
            <a:srgbClr val="7030A0"/>
          </a:solidFill>
        </p:spPr>
        <p:txBody>
          <a:bodyPr wrap="square" lIns="91440" tIns="45720" rIns="91440" bIns="45720" rtlCol="0">
            <a:spAutoFit/>
          </a:bodyPr>
          <a:lstStyle/>
          <a:p>
            <a:pPr lvl="0" fontAlgn="auto">
              <a:spcBef>
                <a:spcPts val="600"/>
              </a:spcBef>
              <a:spcAft>
                <a:spcPts val="0"/>
              </a:spcAft>
              <a:defRPr/>
            </a:pPr>
            <a:r>
              <a:rPr lang="en-US" sz="1100" b="1" dirty="0">
                <a:solidFill>
                  <a:srgbClr val="FFFFFF"/>
                </a:solidFill>
              </a:rPr>
              <a:t>Lozano</a:t>
            </a:r>
            <a:r>
              <a:rPr kumimoji="0" lang="en-US" sz="1100" b="1" i="0" u="none" strike="noStrike" kern="1200" cap="none" spc="0" normalizeH="0" baseline="0" noProof="0" dirty="0">
                <a:ln>
                  <a:noFill/>
                </a:ln>
                <a:solidFill>
                  <a:srgbClr val="FFFFFF"/>
                </a:solidFill>
                <a:effectLst/>
                <a:uLnTx/>
                <a:uFillTx/>
                <a:latin typeface="Arial" charset="0"/>
                <a:ea typeface="+mn-ea"/>
                <a:cs typeface="+mn-cs"/>
              </a:rPr>
              <a:t> ML, et al. </a:t>
            </a:r>
            <a:r>
              <a:rPr lang="en-US" sz="1100" b="1" dirty="0">
                <a:solidFill>
                  <a:srgbClr val="FFFFFF"/>
                </a:solidFill>
              </a:rPr>
              <a:t>Biological And Clinical Factors That Favor The Use Of A Specific TPO-RA In ITP Patients. Results From A Spanish Multicenter Study </a:t>
            </a:r>
          </a:p>
        </p:txBody>
      </p:sp>
      <p:sp>
        <p:nvSpPr>
          <p:cNvPr id="10" name="Content Placeholder 4">
            <a:extLst>
              <a:ext uri="{FF2B5EF4-FFF2-40B4-BE49-F238E27FC236}">
                <a16:creationId xmlns:a16="http://schemas.microsoft.com/office/drawing/2014/main" id="{88CDAE5E-6375-4E3B-A1A4-297FF7176D2D}"/>
              </a:ext>
            </a:extLst>
          </p:cNvPr>
          <p:cNvSpPr>
            <a:spLocks noGrp="1"/>
          </p:cNvSpPr>
          <p:nvPr>
            <p:ph idx="1"/>
          </p:nvPr>
        </p:nvSpPr>
        <p:spPr>
          <a:xfrm>
            <a:off x="514351" y="1462088"/>
            <a:ext cx="8413749" cy="3933822"/>
          </a:xfrm>
        </p:spPr>
        <p:txBody>
          <a:bodyPr/>
          <a:lstStyle/>
          <a:p>
            <a:pPr>
              <a:spcBef>
                <a:spcPts val="400"/>
              </a:spcBef>
              <a:buClr>
                <a:srgbClr val="7030A0"/>
              </a:buClr>
              <a:buFont typeface="Wingdings" panose="05000000000000000000" pitchFamily="2" charset="2"/>
              <a:buChar char="§"/>
            </a:pPr>
            <a:r>
              <a:rPr lang="en-US" sz="2000" dirty="0"/>
              <a:t>Randomized clinical trials comparing thrombopoietin receptor agonists (TPO-RA) for the treatment of patients with primary immune thrombocytopenia (ITP) have not been performed. Results from indirect treatment comparisons between eltrombopag (ELT) and romiplostim (ROM) should be interpreted with caution due to heterogeneity between the study designs, patient populations, and response definitions. Some of these comparison by means of a network meta-analysis support the perception that both drugs might be equivalent in efficacy and safety for adult ITP,</a:t>
            </a:r>
            <a:r>
              <a:rPr lang="en-US" sz="2000" baseline="30000" dirty="0"/>
              <a:t>1 </a:t>
            </a:r>
            <a:r>
              <a:rPr lang="en-US" sz="2000" dirty="0"/>
              <a:t>but in contrast, other comparisons using a Bayesian method</a:t>
            </a:r>
            <a:r>
              <a:rPr lang="en-US" sz="2000" baseline="30000" dirty="0"/>
              <a:t>2 </a:t>
            </a:r>
            <a:r>
              <a:rPr lang="en-US" sz="2000" dirty="0"/>
              <a:t>or different network meta-analysis</a:t>
            </a:r>
            <a:r>
              <a:rPr lang="en-US" sz="2000" baseline="30000" dirty="0"/>
              <a:t>3 </a:t>
            </a:r>
            <a:r>
              <a:rPr lang="en-US" sz="2000" dirty="0"/>
              <a:t>suggest that ROM may have greater efficacy. Since it is not possible to draw definite conclusions based on current evidence, the choice of which TPO-RA to use is an individual one, based on doctor’s and patient’s preferences.</a:t>
            </a:r>
            <a:endParaRPr lang="en-US" sz="2000" baseline="30000" dirty="0"/>
          </a:p>
        </p:txBody>
      </p:sp>
      <p:pic>
        <p:nvPicPr>
          <p:cNvPr id="14" name="Picture 2" descr="C:\Users\mmiglins\Desktop\House.png">
            <a:hlinkClick r:id="rId3" action="ppaction://hlinksldjump"/>
            <a:extLst>
              <a:ext uri="{FF2B5EF4-FFF2-40B4-BE49-F238E27FC236}">
                <a16:creationId xmlns:a16="http://schemas.microsoft.com/office/drawing/2014/main" id="{3E9A5B5F-633F-4942-8083-0B9E60862A0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836F41A-BFC2-4AC7-88E7-3B27EA017854}"/>
              </a:ext>
            </a:extLst>
          </p:cNvPr>
          <p:cNvSpPr txBox="1">
            <a:spLocks/>
          </p:cNvSpPr>
          <p:nvPr/>
        </p:nvSpPr>
        <p:spPr bwMode="auto">
          <a:xfrm>
            <a:off x="512763" y="6395494"/>
            <a:ext cx="8415337" cy="369332"/>
          </a:xfrm>
          <a:prstGeom prst="rect">
            <a:avLst/>
          </a:prstGeom>
          <a:noFill/>
          <a:ln w="9525">
            <a:noFill/>
            <a:miter lim="800000"/>
            <a:headEnd/>
            <a:tailEnd/>
          </a:ln>
        </p:spPr>
        <p:txBody>
          <a:bodyPr wrap="square" anchor="b">
            <a:spAutoFit/>
          </a:bodyPr>
          <a:lstStyle/>
          <a:p>
            <a:pPr algn="l"/>
            <a:r>
              <a:rPr lang="en-GB" sz="900" dirty="0"/>
              <a:t>1. Zhang J, et al. </a:t>
            </a:r>
            <a:r>
              <a:rPr lang="en-GB" sz="900" i="1" dirty="0" err="1"/>
              <a:t>PLoS</a:t>
            </a:r>
            <a:r>
              <a:rPr lang="en-GB" sz="900" i="1" dirty="0"/>
              <a:t> One</a:t>
            </a:r>
            <a:r>
              <a:rPr lang="en-GB" sz="900" b="1" i="1" dirty="0"/>
              <a:t>. </a:t>
            </a:r>
            <a:r>
              <a:rPr lang="en-GB" sz="900" dirty="0"/>
              <a:t>2018;13:e0198504. 2. Cooper K, et al. </a:t>
            </a:r>
            <a:r>
              <a:rPr lang="en-GB" sz="900" i="1" dirty="0"/>
              <a:t>Int J </a:t>
            </a:r>
            <a:r>
              <a:rPr lang="en-GB" sz="900" i="1" dirty="0" err="1"/>
              <a:t>Technol</a:t>
            </a:r>
            <a:r>
              <a:rPr lang="en-GB" sz="900" i="1" dirty="0"/>
              <a:t> Assess Health Care</a:t>
            </a:r>
            <a:r>
              <a:rPr lang="en-GB" sz="900" dirty="0"/>
              <a:t>. 2014;30:129-130. 3. Yang R, et al. </a:t>
            </a:r>
            <a:r>
              <a:rPr lang="en-GB" sz="900" i="1" dirty="0" err="1"/>
              <a:t>Hematology</a:t>
            </a:r>
            <a:r>
              <a:rPr lang="en-GB" sz="900" dirty="0"/>
              <a:t>. </a:t>
            </a:r>
            <a:br>
              <a:rPr lang="en-GB" sz="900" dirty="0"/>
            </a:br>
            <a:r>
              <a:rPr lang="en-GB" sz="900" dirty="0"/>
              <a:t>2019;24:290-299. </a:t>
            </a:r>
            <a:endParaRPr lang="en-US" sz="900" dirty="0"/>
          </a:p>
        </p:txBody>
      </p:sp>
    </p:spTree>
    <p:extLst>
      <p:ext uri="{BB962C8B-B14F-4D97-AF65-F5344CB8AC3E}">
        <p14:creationId xmlns:p14="http://schemas.microsoft.com/office/powerpoint/2010/main" val="1372709029"/>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D6365E27-771C-43D4-8B76-F20FB0E2BD76}"/>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GB" sz="2800" dirty="0">
                <a:solidFill>
                  <a:srgbClr val="000000"/>
                </a:solidFill>
                <a:latin typeface="Arial"/>
              </a:rPr>
              <a:t>Objective</a:t>
            </a:r>
            <a:endParaRPr kumimoji="0" lang="en-US" sz="2800" b="1" i="0" u="none" strike="noStrike" kern="0" cap="none" spc="0" normalizeH="0" baseline="0" noProof="0" dirty="0">
              <a:ln>
                <a:noFill/>
              </a:ln>
              <a:solidFill>
                <a:srgbClr val="000000"/>
              </a:solidFill>
              <a:effectLst/>
              <a:uLnTx/>
              <a:uFillTx/>
              <a:latin typeface="Arial"/>
              <a:ea typeface="+mj-ea"/>
              <a:cs typeface="+mj-cs"/>
            </a:endParaRPr>
          </a:p>
        </p:txBody>
      </p:sp>
      <p:sp>
        <p:nvSpPr>
          <p:cNvPr id="7" name="TextBox 6">
            <a:extLst>
              <a:ext uri="{FF2B5EF4-FFF2-40B4-BE49-F238E27FC236}">
                <a16:creationId xmlns:a16="http://schemas.microsoft.com/office/drawing/2014/main" id="{F6FD07F3-0174-47D7-9A9F-37E3ACC61D57}"/>
              </a:ext>
            </a:extLst>
          </p:cNvPr>
          <p:cNvSpPr txBox="1"/>
          <p:nvPr/>
        </p:nvSpPr>
        <p:spPr>
          <a:xfrm>
            <a:off x="0" y="-2"/>
            <a:ext cx="9144000" cy="430887"/>
          </a:xfrm>
          <a:prstGeom prst="rect">
            <a:avLst/>
          </a:prstGeom>
          <a:solidFill>
            <a:srgbClr val="7030A0"/>
          </a:solidFill>
        </p:spPr>
        <p:txBody>
          <a:bodyPr wrap="square" lIns="91440" tIns="45720" rIns="91440" bIns="45720" rtlCol="0">
            <a:spAutoFit/>
          </a:bodyPr>
          <a:lstStyle/>
          <a:p>
            <a:pPr lvl="0" fontAlgn="auto">
              <a:spcBef>
                <a:spcPts val="600"/>
              </a:spcBef>
              <a:spcAft>
                <a:spcPts val="0"/>
              </a:spcAft>
              <a:defRPr/>
            </a:pPr>
            <a:r>
              <a:rPr lang="en-US" sz="1100" b="1" dirty="0">
                <a:solidFill>
                  <a:srgbClr val="FFFFFF"/>
                </a:solidFill>
              </a:rPr>
              <a:t>Lozano</a:t>
            </a:r>
            <a:r>
              <a:rPr kumimoji="0" lang="en-US" sz="1100" b="1" i="0" u="none" strike="noStrike" kern="1200" cap="none" spc="0" normalizeH="0" baseline="0" noProof="0" dirty="0">
                <a:ln>
                  <a:noFill/>
                </a:ln>
                <a:solidFill>
                  <a:srgbClr val="FFFFFF"/>
                </a:solidFill>
                <a:effectLst/>
                <a:uLnTx/>
                <a:uFillTx/>
                <a:latin typeface="Arial" charset="0"/>
                <a:ea typeface="+mn-ea"/>
                <a:cs typeface="+mn-cs"/>
              </a:rPr>
              <a:t> ML, et al. </a:t>
            </a:r>
            <a:r>
              <a:rPr lang="en-US" sz="1100" b="1" dirty="0">
                <a:solidFill>
                  <a:srgbClr val="FFFFFF"/>
                </a:solidFill>
              </a:rPr>
              <a:t>Biological And Clinical Factors That Favor The Use Of A Specific TPO-RA In ITP Patients. Results From A Spanish Multicenter Study </a:t>
            </a:r>
          </a:p>
        </p:txBody>
      </p:sp>
      <p:sp>
        <p:nvSpPr>
          <p:cNvPr id="10" name="Content Placeholder 4">
            <a:extLst>
              <a:ext uri="{FF2B5EF4-FFF2-40B4-BE49-F238E27FC236}">
                <a16:creationId xmlns:a16="http://schemas.microsoft.com/office/drawing/2014/main" id="{88CDAE5E-6375-4E3B-A1A4-297FF7176D2D}"/>
              </a:ext>
            </a:extLst>
          </p:cNvPr>
          <p:cNvSpPr>
            <a:spLocks noGrp="1"/>
          </p:cNvSpPr>
          <p:nvPr>
            <p:ph idx="1"/>
          </p:nvPr>
        </p:nvSpPr>
        <p:spPr>
          <a:xfrm>
            <a:off x="512763" y="1462088"/>
            <a:ext cx="8415337" cy="1463989"/>
          </a:xfrm>
        </p:spPr>
        <p:txBody>
          <a:bodyPr/>
          <a:lstStyle/>
          <a:p>
            <a:pPr>
              <a:spcBef>
                <a:spcPts val="400"/>
              </a:spcBef>
              <a:buClr>
                <a:srgbClr val="7030A0"/>
              </a:buClr>
              <a:buFont typeface="Wingdings" panose="05000000000000000000" pitchFamily="2" charset="2"/>
              <a:buChar char="§"/>
            </a:pPr>
            <a:r>
              <a:rPr lang="en-US" sz="2000" dirty="0"/>
              <a:t>In the absence of randomized clinical trials indicating which is the best choice of a TPO-RA for an individual patient, the aim of the study was to analyze biological and clinical factors leading physicians and/or patients to the use of a particular TPO-RA.</a:t>
            </a:r>
            <a:endParaRPr lang="en-US" sz="2000" baseline="30000" dirty="0"/>
          </a:p>
        </p:txBody>
      </p:sp>
      <p:pic>
        <p:nvPicPr>
          <p:cNvPr id="12" name="Picture 2" descr="C:\Users\mmiglins\Desktop\House.png">
            <a:hlinkClick r:id="rId3" action="ppaction://hlinksldjump"/>
            <a:extLst>
              <a:ext uri="{FF2B5EF4-FFF2-40B4-BE49-F238E27FC236}">
                <a16:creationId xmlns:a16="http://schemas.microsoft.com/office/drawing/2014/main" id="{906D41E8-6535-46BA-8F9A-E52D37533AC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5C6D8FE-9C70-4798-9638-7ACE7982E438}"/>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r>
              <a:rPr lang="en-US" sz="900" dirty="0"/>
              <a:t>TPO-RA, thrombopoietin receptor agonist</a:t>
            </a:r>
          </a:p>
        </p:txBody>
      </p:sp>
    </p:spTree>
    <p:extLst>
      <p:ext uri="{BB962C8B-B14F-4D97-AF65-F5344CB8AC3E}">
        <p14:creationId xmlns:p14="http://schemas.microsoft.com/office/powerpoint/2010/main" val="847965042"/>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D6365E27-771C-43D4-8B76-F20FB0E2BD76}"/>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Arial"/>
                <a:ea typeface="+mj-ea"/>
                <a:cs typeface="+mj-cs"/>
              </a:rPr>
              <a:t>Methods</a:t>
            </a:r>
            <a:endParaRPr kumimoji="0" lang="en-US" sz="2800" b="1" i="0" u="none" strike="noStrike" kern="0" cap="none" spc="0" normalizeH="0" baseline="0" noProof="0" dirty="0">
              <a:ln>
                <a:noFill/>
              </a:ln>
              <a:solidFill>
                <a:srgbClr val="000000"/>
              </a:solidFill>
              <a:effectLst/>
              <a:uLnTx/>
              <a:uFillTx/>
              <a:latin typeface="Arial"/>
              <a:ea typeface="+mj-ea"/>
              <a:cs typeface="+mj-cs"/>
            </a:endParaRPr>
          </a:p>
        </p:txBody>
      </p:sp>
      <p:sp>
        <p:nvSpPr>
          <p:cNvPr id="7" name="TextBox 6">
            <a:extLst>
              <a:ext uri="{FF2B5EF4-FFF2-40B4-BE49-F238E27FC236}">
                <a16:creationId xmlns:a16="http://schemas.microsoft.com/office/drawing/2014/main" id="{F6FD07F3-0174-47D7-9A9F-37E3ACC61D57}"/>
              </a:ext>
            </a:extLst>
          </p:cNvPr>
          <p:cNvSpPr txBox="1"/>
          <p:nvPr/>
        </p:nvSpPr>
        <p:spPr>
          <a:xfrm>
            <a:off x="0" y="-2"/>
            <a:ext cx="9144000" cy="430887"/>
          </a:xfrm>
          <a:prstGeom prst="rect">
            <a:avLst/>
          </a:prstGeom>
          <a:solidFill>
            <a:srgbClr val="7030A0"/>
          </a:solidFill>
        </p:spPr>
        <p:txBody>
          <a:bodyPr wrap="square" lIns="91440" tIns="45720" rIns="91440" bIns="45720" rtlCol="0">
            <a:spAutoFit/>
          </a:bodyPr>
          <a:lstStyle/>
          <a:p>
            <a:pPr lvl="0" fontAlgn="auto">
              <a:spcBef>
                <a:spcPts val="600"/>
              </a:spcBef>
              <a:spcAft>
                <a:spcPts val="0"/>
              </a:spcAft>
              <a:defRPr/>
            </a:pPr>
            <a:r>
              <a:rPr lang="en-US" sz="1100" b="1" dirty="0">
                <a:solidFill>
                  <a:srgbClr val="FFFFFF"/>
                </a:solidFill>
              </a:rPr>
              <a:t>Lozano</a:t>
            </a:r>
            <a:r>
              <a:rPr kumimoji="0" lang="en-US" sz="1100" b="1" i="0" u="none" strike="noStrike" kern="1200" cap="none" spc="0" normalizeH="0" baseline="0" noProof="0" dirty="0">
                <a:ln>
                  <a:noFill/>
                </a:ln>
                <a:solidFill>
                  <a:srgbClr val="FFFFFF"/>
                </a:solidFill>
                <a:effectLst/>
                <a:uLnTx/>
                <a:uFillTx/>
                <a:latin typeface="Arial" charset="0"/>
                <a:ea typeface="+mn-ea"/>
                <a:cs typeface="+mn-cs"/>
              </a:rPr>
              <a:t> ML, et al. </a:t>
            </a:r>
            <a:r>
              <a:rPr lang="en-US" sz="1100" b="1" dirty="0">
                <a:solidFill>
                  <a:srgbClr val="FFFFFF"/>
                </a:solidFill>
              </a:rPr>
              <a:t>Biological And Clinical Factors That Favor The Use Of A Specific TPO-RA In ITP Patients. Results From A Spanish Multicenter Study </a:t>
            </a:r>
          </a:p>
        </p:txBody>
      </p:sp>
      <p:sp>
        <p:nvSpPr>
          <p:cNvPr id="10" name="Content Placeholder 4">
            <a:extLst>
              <a:ext uri="{FF2B5EF4-FFF2-40B4-BE49-F238E27FC236}">
                <a16:creationId xmlns:a16="http://schemas.microsoft.com/office/drawing/2014/main" id="{88CDAE5E-6375-4E3B-A1A4-297FF7176D2D}"/>
              </a:ext>
            </a:extLst>
          </p:cNvPr>
          <p:cNvSpPr>
            <a:spLocks noGrp="1"/>
          </p:cNvSpPr>
          <p:nvPr>
            <p:ph idx="1"/>
          </p:nvPr>
        </p:nvSpPr>
        <p:spPr>
          <a:xfrm>
            <a:off x="512763" y="1462088"/>
            <a:ext cx="8415337" cy="3933823"/>
          </a:xfrm>
        </p:spPr>
        <p:txBody>
          <a:bodyPr/>
          <a:lstStyle/>
          <a:p>
            <a:pPr>
              <a:spcBef>
                <a:spcPts val="400"/>
              </a:spcBef>
              <a:buClr>
                <a:srgbClr val="7030A0"/>
              </a:buClr>
              <a:buFont typeface="Wingdings" panose="05000000000000000000" pitchFamily="2" charset="2"/>
              <a:buChar char="§"/>
            </a:pPr>
            <a:r>
              <a:rPr lang="en-GB" sz="2000" dirty="0"/>
              <a:t>This was an observational, retrospective and multicenter study conducted in Spain from November 2016 to January 2018. The study was approved by the Clinical Research Ethics Committee of the Hospital General Universitario Morales Meseguer (Murcia, Spain). Written informed consent was obtained from every subject. The participant investigators had to recruit through the screening of the clinical records of all adult ITP patients who were seen in their respective site and who had initiated treatment with ROM or ELT as short- (intention to treat of &lt; 2 months) or long-term (intention to treat of &gt; 2 months) therapy from January 2012 to December 2014. Information on patient characteristics, diagnosis, history of disease and previous therapies, bleeding history, TPO-RA administration, and need for hospital medical care were collected from medical records.</a:t>
            </a:r>
            <a:endParaRPr lang="en-US" sz="2000" baseline="30000" dirty="0"/>
          </a:p>
        </p:txBody>
      </p:sp>
      <p:pic>
        <p:nvPicPr>
          <p:cNvPr id="12" name="Picture 2" descr="C:\Users\mmiglins\Desktop\House.png">
            <a:hlinkClick r:id="rId3" action="ppaction://hlinksldjump"/>
            <a:extLst>
              <a:ext uri="{FF2B5EF4-FFF2-40B4-BE49-F238E27FC236}">
                <a16:creationId xmlns:a16="http://schemas.microsoft.com/office/drawing/2014/main" id="{7AA76BE7-7BB0-41E5-B8C8-A97926AA8F6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FC45EDE6-692A-458C-9666-A4E0E0F1DD8B}"/>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r>
              <a:rPr lang="en-US" sz="900" dirty="0"/>
              <a:t>ELT, </a:t>
            </a:r>
            <a:r>
              <a:rPr lang="en-US" sz="900" dirty="0" err="1"/>
              <a:t>eltrombopag</a:t>
            </a:r>
            <a:r>
              <a:rPr lang="en-US" sz="900" dirty="0"/>
              <a:t>; ITP, immune thrombocytopenia; ROM, romiplostim; TPO-RA, thrombopoietin receptor agonist </a:t>
            </a:r>
          </a:p>
        </p:txBody>
      </p:sp>
    </p:spTree>
    <p:extLst>
      <p:ext uri="{BB962C8B-B14F-4D97-AF65-F5344CB8AC3E}">
        <p14:creationId xmlns:p14="http://schemas.microsoft.com/office/powerpoint/2010/main" val="3582373579"/>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D6365E27-771C-43D4-8B76-F20FB0E2BD76}"/>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GB" sz="2800" kern="0" dirty="0">
                <a:solidFill>
                  <a:srgbClr val="000000"/>
                </a:solidFill>
                <a:latin typeface="Arial"/>
              </a:rPr>
              <a:t>Results</a:t>
            </a:r>
            <a:endParaRPr kumimoji="0" lang="en-US" sz="2800" b="1" i="0" u="none" strike="noStrike" kern="0" cap="none" spc="0" normalizeH="0" baseline="0" noProof="0" dirty="0">
              <a:ln>
                <a:noFill/>
              </a:ln>
              <a:solidFill>
                <a:srgbClr val="000000"/>
              </a:solidFill>
              <a:effectLst/>
              <a:uLnTx/>
              <a:uFillTx/>
              <a:latin typeface="Arial"/>
              <a:ea typeface="+mj-ea"/>
              <a:cs typeface="+mj-cs"/>
            </a:endParaRPr>
          </a:p>
        </p:txBody>
      </p:sp>
      <p:sp>
        <p:nvSpPr>
          <p:cNvPr id="7" name="TextBox 6">
            <a:extLst>
              <a:ext uri="{FF2B5EF4-FFF2-40B4-BE49-F238E27FC236}">
                <a16:creationId xmlns:a16="http://schemas.microsoft.com/office/drawing/2014/main" id="{F6FD07F3-0174-47D7-9A9F-37E3ACC61D57}"/>
              </a:ext>
            </a:extLst>
          </p:cNvPr>
          <p:cNvSpPr txBox="1"/>
          <p:nvPr/>
        </p:nvSpPr>
        <p:spPr>
          <a:xfrm>
            <a:off x="0" y="-2"/>
            <a:ext cx="9144000" cy="430887"/>
          </a:xfrm>
          <a:prstGeom prst="rect">
            <a:avLst/>
          </a:prstGeom>
          <a:solidFill>
            <a:srgbClr val="7030A0"/>
          </a:solidFill>
        </p:spPr>
        <p:txBody>
          <a:bodyPr wrap="square" lIns="91440" tIns="45720" rIns="91440" bIns="45720" rtlCol="0">
            <a:spAutoFit/>
          </a:bodyPr>
          <a:lstStyle/>
          <a:p>
            <a:pPr lvl="0" fontAlgn="auto">
              <a:spcBef>
                <a:spcPts val="600"/>
              </a:spcBef>
              <a:spcAft>
                <a:spcPts val="0"/>
              </a:spcAft>
              <a:defRPr/>
            </a:pPr>
            <a:r>
              <a:rPr lang="en-US" sz="1100" b="1" dirty="0">
                <a:solidFill>
                  <a:srgbClr val="FFFFFF"/>
                </a:solidFill>
              </a:rPr>
              <a:t>Lozano</a:t>
            </a:r>
            <a:r>
              <a:rPr kumimoji="0" lang="en-US" sz="1100" b="1" i="0" u="none" strike="noStrike" kern="1200" cap="none" spc="0" normalizeH="0" baseline="0" noProof="0" dirty="0">
                <a:ln>
                  <a:noFill/>
                </a:ln>
                <a:solidFill>
                  <a:srgbClr val="FFFFFF"/>
                </a:solidFill>
                <a:effectLst/>
                <a:uLnTx/>
                <a:uFillTx/>
                <a:latin typeface="Arial" charset="0"/>
                <a:ea typeface="+mn-ea"/>
                <a:cs typeface="+mn-cs"/>
              </a:rPr>
              <a:t> ML, et al. </a:t>
            </a:r>
            <a:r>
              <a:rPr lang="en-US" sz="1100" b="1" dirty="0">
                <a:solidFill>
                  <a:srgbClr val="FFFFFF"/>
                </a:solidFill>
              </a:rPr>
              <a:t>Biological And Clinical Factors That Favor The Use Of A Specific TPO-RA In ITP Patients. Results From A Spanish Multicenter Study </a:t>
            </a:r>
          </a:p>
        </p:txBody>
      </p:sp>
      <p:sp>
        <p:nvSpPr>
          <p:cNvPr id="10" name="Content Placeholder 4">
            <a:extLst>
              <a:ext uri="{FF2B5EF4-FFF2-40B4-BE49-F238E27FC236}">
                <a16:creationId xmlns:a16="http://schemas.microsoft.com/office/drawing/2014/main" id="{88CDAE5E-6375-4E3B-A1A4-297FF7176D2D}"/>
              </a:ext>
            </a:extLst>
          </p:cNvPr>
          <p:cNvSpPr>
            <a:spLocks noGrp="1"/>
          </p:cNvSpPr>
          <p:nvPr>
            <p:ph idx="1"/>
          </p:nvPr>
        </p:nvSpPr>
        <p:spPr>
          <a:xfrm>
            <a:off x="512762" y="1462088"/>
            <a:ext cx="8415338" cy="2490934"/>
          </a:xfrm>
        </p:spPr>
        <p:txBody>
          <a:bodyPr/>
          <a:lstStyle/>
          <a:p>
            <a:pPr>
              <a:spcBef>
                <a:spcPts val="400"/>
              </a:spcBef>
              <a:buClr>
                <a:srgbClr val="7030A0"/>
              </a:buClr>
              <a:buFont typeface="Wingdings" panose="05000000000000000000" pitchFamily="2" charset="2"/>
              <a:buChar char="§"/>
            </a:pPr>
            <a:r>
              <a:rPr lang="en-GB" sz="1800" dirty="0"/>
              <a:t>A minority of patients (n = 25) started TPO-RA as short-term therapy with an intention to treat of &lt; 2 months (14 ROM, 11 ELT). The most frequent single indication for a transient use of TPO-RA was to increase platelet counts before a scheduled surgery; all patients (n = 6) received ROM in this scenario. No differences were observed between ROM and ELT in terms of gender, baseline platelet counts, time to achieve platelets &gt; 50 x 10</a:t>
            </a:r>
            <a:r>
              <a:rPr lang="en-GB" sz="1800" baseline="30000" dirty="0"/>
              <a:t>9</a:t>
            </a:r>
            <a:r>
              <a:rPr lang="en-GB" sz="1800" dirty="0"/>
              <a:t>/L, nor maximal platelet counts after short-time TPO-RA treatment (Table 1).</a:t>
            </a:r>
          </a:p>
          <a:p>
            <a:pPr marL="0" indent="0">
              <a:spcBef>
                <a:spcPts val="1200"/>
              </a:spcBef>
              <a:buNone/>
            </a:pPr>
            <a:r>
              <a:rPr lang="en-GB" sz="1800" b="1" dirty="0"/>
              <a:t>Table 1. Short-term Use of TPO-RAs</a:t>
            </a:r>
            <a:endParaRPr lang="en-US" sz="1800" b="1" baseline="30000" dirty="0"/>
          </a:p>
          <a:p>
            <a:pPr marL="0" indent="0">
              <a:spcBef>
                <a:spcPts val="400"/>
              </a:spcBef>
              <a:buNone/>
            </a:pPr>
            <a:endParaRPr lang="en-US" sz="1800" baseline="30000" dirty="0"/>
          </a:p>
        </p:txBody>
      </p:sp>
      <p:pic>
        <p:nvPicPr>
          <p:cNvPr id="15" name="Picture 2" descr="C:\Users\mmiglins\Desktop\House.png">
            <a:hlinkClick r:id="rId3" action="ppaction://hlinksldjump"/>
            <a:extLst>
              <a:ext uri="{FF2B5EF4-FFF2-40B4-BE49-F238E27FC236}">
                <a16:creationId xmlns:a16="http://schemas.microsoft.com/office/drawing/2014/main" id="{12C5B2D7-F463-4FE3-97B0-2D2E73842D44}"/>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666798C-3BE3-4E2E-AE7F-920ED5750A1F}"/>
              </a:ext>
            </a:extLst>
          </p:cNvPr>
          <p:cNvSpPr txBox="1"/>
          <p:nvPr/>
        </p:nvSpPr>
        <p:spPr>
          <a:xfrm>
            <a:off x="1158918" y="6303162"/>
            <a:ext cx="4203395" cy="230832"/>
          </a:xfrm>
          <a:prstGeom prst="rect">
            <a:avLst/>
          </a:prstGeom>
          <a:noFill/>
        </p:spPr>
        <p:txBody>
          <a:bodyPr wrap="none" rtlCol="0">
            <a:spAutoFit/>
          </a:bodyPr>
          <a:lstStyle/>
          <a:p>
            <a:r>
              <a:rPr lang="en-GB" sz="900" baseline="30000" dirty="0"/>
              <a:t>1</a:t>
            </a:r>
            <a:r>
              <a:rPr lang="en-GB" sz="900" dirty="0"/>
              <a:t>Patients’ comorbidities, tooth extraction, lack of response to previous TPO-RA</a:t>
            </a:r>
          </a:p>
        </p:txBody>
      </p:sp>
      <p:pic>
        <p:nvPicPr>
          <p:cNvPr id="11" name="Picture 10" descr="A screenshot of a cell phone&#10;&#10;Description generated with very high confidence">
            <a:extLst>
              <a:ext uri="{FF2B5EF4-FFF2-40B4-BE49-F238E27FC236}">
                <a16:creationId xmlns:a16="http://schemas.microsoft.com/office/drawing/2014/main" id="{6285BE0B-2912-46C0-9560-61B89E11E1D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83" t="3856" r="583"/>
          <a:stretch/>
        </p:blipFill>
        <p:spPr>
          <a:xfrm>
            <a:off x="1288354" y="3882080"/>
            <a:ext cx="6681804" cy="2421082"/>
          </a:xfrm>
          <a:prstGeom prst="rect">
            <a:avLst/>
          </a:prstGeom>
        </p:spPr>
      </p:pic>
      <p:sp>
        <p:nvSpPr>
          <p:cNvPr id="12" name="Title 1">
            <a:extLst>
              <a:ext uri="{FF2B5EF4-FFF2-40B4-BE49-F238E27FC236}">
                <a16:creationId xmlns:a16="http://schemas.microsoft.com/office/drawing/2014/main" id="{DC72A9A7-75A3-4829-947A-F32B5D0202E1}"/>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r>
              <a:rPr lang="en-US" sz="900" dirty="0"/>
              <a:t>ELT, </a:t>
            </a:r>
            <a:r>
              <a:rPr lang="en-US" sz="900" dirty="0" err="1"/>
              <a:t>eltrombopag</a:t>
            </a:r>
            <a:r>
              <a:rPr lang="en-US" sz="900" dirty="0"/>
              <a:t>; ROM, romiplostim; TPO-RA, thrombopoietin receptor agonist </a:t>
            </a:r>
          </a:p>
        </p:txBody>
      </p:sp>
    </p:spTree>
    <p:extLst>
      <p:ext uri="{BB962C8B-B14F-4D97-AF65-F5344CB8AC3E}">
        <p14:creationId xmlns:p14="http://schemas.microsoft.com/office/powerpoint/2010/main" val="1373813361"/>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D6365E27-771C-43D4-8B76-F20FB0E2BD76}"/>
              </a:ext>
            </a:extLst>
          </p:cNvPr>
          <p:cNvSpPr txBox="1">
            <a:spLocks/>
          </p:cNvSpPr>
          <p:nvPr/>
        </p:nvSpPr>
        <p:spPr bwMode="gray">
          <a:xfrm>
            <a:off x="512762"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GB" sz="2800" kern="0" dirty="0">
                <a:solidFill>
                  <a:srgbClr val="000000"/>
                </a:solidFill>
                <a:latin typeface="Arial"/>
              </a:rPr>
              <a:t>Results (</a:t>
            </a:r>
            <a:r>
              <a:rPr lang="en-GB" sz="2800" i="1" kern="0" dirty="0">
                <a:solidFill>
                  <a:srgbClr val="000000"/>
                </a:solidFill>
                <a:latin typeface="Arial"/>
              </a:rPr>
              <a:t>cont.</a:t>
            </a:r>
            <a:r>
              <a:rPr lang="en-GB" sz="2800" kern="0" dirty="0">
                <a:solidFill>
                  <a:srgbClr val="000000"/>
                </a:solidFill>
                <a:latin typeface="Arial"/>
              </a:rPr>
              <a:t>)</a:t>
            </a:r>
            <a:endParaRPr kumimoji="0" lang="en-US" sz="2800" b="1" i="0" u="none" strike="noStrike" kern="0" cap="none" spc="0" normalizeH="0" baseline="0" noProof="0" dirty="0">
              <a:ln>
                <a:noFill/>
              </a:ln>
              <a:solidFill>
                <a:srgbClr val="000000"/>
              </a:solidFill>
              <a:effectLst/>
              <a:uLnTx/>
              <a:uFillTx/>
              <a:latin typeface="Arial"/>
              <a:ea typeface="+mj-ea"/>
              <a:cs typeface="+mj-cs"/>
            </a:endParaRPr>
          </a:p>
        </p:txBody>
      </p:sp>
      <p:sp>
        <p:nvSpPr>
          <p:cNvPr id="7" name="TextBox 6">
            <a:extLst>
              <a:ext uri="{FF2B5EF4-FFF2-40B4-BE49-F238E27FC236}">
                <a16:creationId xmlns:a16="http://schemas.microsoft.com/office/drawing/2014/main" id="{F6FD07F3-0174-47D7-9A9F-37E3ACC61D57}"/>
              </a:ext>
            </a:extLst>
          </p:cNvPr>
          <p:cNvSpPr txBox="1"/>
          <p:nvPr/>
        </p:nvSpPr>
        <p:spPr>
          <a:xfrm>
            <a:off x="0" y="-2"/>
            <a:ext cx="9144000" cy="430887"/>
          </a:xfrm>
          <a:prstGeom prst="rect">
            <a:avLst/>
          </a:prstGeom>
          <a:solidFill>
            <a:srgbClr val="7030A0"/>
          </a:solidFill>
        </p:spPr>
        <p:txBody>
          <a:bodyPr wrap="square" lIns="91440" tIns="45720" rIns="91440" bIns="45720" rtlCol="0">
            <a:spAutoFit/>
          </a:bodyPr>
          <a:lstStyle/>
          <a:p>
            <a:pPr lvl="0" fontAlgn="auto">
              <a:spcBef>
                <a:spcPts val="600"/>
              </a:spcBef>
              <a:spcAft>
                <a:spcPts val="0"/>
              </a:spcAft>
              <a:defRPr/>
            </a:pPr>
            <a:r>
              <a:rPr lang="en-US" sz="1100" b="1" dirty="0">
                <a:solidFill>
                  <a:srgbClr val="FFFFFF"/>
                </a:solidFill>
              </a:rPr>
              <a:t>Lozano</a:t>
            </a:r>
            <a:r>
              <a:rPr kumimoji="0" lang="en-US" sz="1100" b="1" i="0" u="none" strike="noStrike" kern="1200" cap="none" spc="0" normalizeH="0" baseline="0" noProof="0" dirty="0">
                <a:ln>
                  <a:noFill/>
                </a:ln>
                <a:solidFill>
                  <a:srgbClr val="FFFFFF"/>
                </a:solidFill>
                <a:effectLst/>
                <a:uLnTx/>
                <a:uFillTx/>
                <a:latin typeface="Arial" charset="0"/>
                <a:ea typeface="+mn-ea"/>
                <a:cs typeface="+mn-cs"/>
              </a:rPr>
              <a:t> ML, et al. </a:t>
            </a:r>
            <a:r>
              <a:rPr lang="en-US" sz="1100" b="1" dirty="0">
                <a:solidFill>
                  <a:srgbClr val="FFFFFF"/>
                </a:solidFill>
              </a:rPr>
              <a:t>Biological And Clinical Factors That Favor The Use Of A Specific TPO-RA In ITP Patients. Results From A Spanish Multicenter Study </a:t>
            </a:r>
          </a:p>
        </p:txBody>
      </p:sp>
      <p:sp>
        <p:nvSpPr>
          <p:cNvPr id="10" name="Content Placeholder 4">
            <a:extLst>
              <a:ext uri="{FF2B5EF4-FFF2-40B4-BE49-F238E27FC236}">
                <a16:creationId xmlns:a16="http://schemas.microsoft.com/office/drawing/2014/main" id="{88CDAE5E-6375-4E3B-A1A4-297FF7176D2D}"/>
              </a:ext>
            </a:extLst>
          </p:cNvPr>
          <p:cNvSpPr>
            <a:spLocks noGrp="1"/>
          </p:cNvSpPr>
          <p:nvPr>
            <p:ph idx="1"/>
          </p:nvPr>
        </p:nvSpPr>
        <p:spPr>
          <a:xfrm>
            <a:off x="512762" y="1462088"/>
            <a:ext cx="8415338" cy="4614847"/>
          </a:xfrm>
        </p:spPr>
        <p:txBody>
          <a:bodyPr/>
          <a:lstStyle/>
          <a:p>
            <a:pPr>
              <a:spcBef>
                <a:spcPts val="600"/>
              </a:spcBef>
              <a:buClr>
                <a:srgbClr val="7030A0"/>
              </a:buClr>
              <a:buFont typeface="Wingdings" panose="05000000000000000000" pitchFamily="2" charset="2"/>
              <a:buChar char="§"/>
            </a:pPr>
            <a:r>
              <a:rPr lang="en-GB" sz="1900" dirty="0"/>
              <a:t>The majority of patients (n = 121, median age of 63 years; range </a:t>
            </a:r>
            <a:br>
              <a:rPr lang="en-GB" sz="1900" dirty="0"/>
            </a:br>
            <a:r>
              <a:rPr lang="en-GB" sz="1900" dirty="0"/>
              <a:t>19–96 years; 58.7% female) initiated TPO-RA as long-term treatment (ROM 54; ELT 67). Sixty-eight percent of the patients met criteria for chronic, 16% for newly diagnosed and 16% for persistent ITP. There was a trend towards a preferential use of ELT in patients ≥ 65 years (52.2% vs. 35.2% for ROM, P = 0.061). Neither gender, liver disease, history of previous neoplasia or vascular events, phase of the disease, or responses to earlier lines of therapy were associated with the choice of TPO-RA.</a:t>
            </a:r>
          </a:p>
          <a:p>
            <a:pPr>
              <a:spcBef>
                <a:spcPts val="600"/>
              </a:spcBef>
              <a:buClr>
                <a:srgbClr val="7030A0"/>
              </a:buClr>
              <a:buFont typeface="Wingdings" panose="05000000000000000000" pitchFamily="2" charset="2"/>
              <a:buChar char="§"/>
            </a:pPr>
            <a:r>
              <a:rPr lang="en-GB" sz="1900" dirty="0"/>
              <a:t>We assessed the bleeding severity both at diagnosis and before initiation of TPO-RA therapy according to the Page score.</a:t>
            </a:r>
            <a:r>
              <a:rPr lang="en-GB" sz="1900" baseline="30000" dirty="0"/>
              <a:t>1 </a:t>
            </a:r>
            <a:r>
              <a:rPr lang="en-GB" sz="1900" dirty="0"/>
              <a:t>In univariate analysis, ROM was preferentially given to patients presenting with bleeding symptoms at diagnosis (66.7% of those receiving ROM) compared to 41.8% of bleeders among those receiving ELT (P = 0.006) (Figure 1A). The cumulative bleeding scale at diagnosis was also higher in those patients elected for treatment with ROM than ELT (median bleeding score at diagnosis 2 vs. 0; P = 0.003) (Figure 1B).</a:t>
            </a:r>
          </a:p>
        </p:txBody>
      </p:sp>
      <p:pic>
        <p:nvPicPr>
          <p:cNvPr id="14" name="Picture 2" descr="C:\Users\mmiglins\Desktop\House.png">
            <a:hlinkClick r:id="rId3" action="ppaction://hlinksldjump"/>
            <a:extLst>
              <a:ext uri="{FF2B5EF4-FFF2-40B4-BE49-F238E27FC236}">
                <a16:creationId xmlns:a16="http://schemas.microsoft.com/office/drawing/2014/main" id="{C21F9594-F3C3-4D78-ACC8-EBBB538E9B5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0E380ACB-7B95-4349-BFF5-B2B535BD1DC1}"/>
              </a:ext>
            </a:extLst>
          </p:cNvPr>
          <p:cNvSpPr txBox="1">
            <a:spLocks/>
          </p:cNvSpPr>
          <p:nvPr/>
        </p:nvSpPr>
        <p:spPr bwMode="auto">
          <a:xfrm>
            <a:off x="512763" y="6395494"/>
            <a:ext cx="8415337" cy="369332"/>
          </a:xfrm>
          <a:prstGeom prst="rect">
            <a:avLst/>
          </a:prstGeom>
          <a:noFill/>
          <a:ln w="9525">
            <a:noFill/>
            <a:miter lim="800000"/>
            <a:headEnd/>
            <a:tailEnd/>
          </a:ln>
        </p:spPr>
        <p:txBody>
          <a:bodyPr wrap="square" anchor="b">
            <a:spAutoFit/>
          </a:bodyPr>
          <a:lstStyle/>
          <a:p>
            <a:pPr algn="l"/>
            <a:r>
              <a:rPr lang="en-US" sz="900" dirty="0"/>
              <a:t>ELT, </a:t>
            </a:r>
            <a:r>
              <a:rPr lang="en-US" sz="900" dirty="0" err="1"/>
              <a:t>eltrombopag</a:t>
            </a:r>
            <a:r>
              <a:rPr lang="en-US" sz="900" dirty="0"/>
              <a:t>; ITP, immune thrombocytopenia; ROM, romiplostim; TPO-RA, thrombopoietin receptor agonist</a:t>
            </a:r>
            <a:endParaRPr lang="en-GB" sz="900" dirty="0"/>
          </a:p>
          <a:p>
            <a:pPr algn="l"/>
            <a:r>
              <a:rPr lang="en-GB" sz="900" dirty="0"/>
              <a:t>1. Page LK, et al. </a:t>
            </a:r>
            <a:r>
              <a:rPr lang="en-GB" sz="900" i="1" dirty="0"/>
              <a:t>Br J</a:t>
            </a:r>
            <a:r>
              <a:rPr lang="en-GB" sz="900" dirty="0"/>
              <a:t> </a:t>
            </a:r>
            <a:r>
              <a:rPr lang="en-GB" sz="900" i="1" dirty="0" err="1"/>
              <a:t>Haematol</a:t>
            </a:r>
            <a:r>
              <a:rPr lang="en-GB" sz="900" dirty="0"/>
              <a:t>. 2007;138:245-248. </a:t>
            </a:r>
            <a:endParaRPr lang="en-US" sz="900" dirty="0"/>
          </a:p>
        </p:txBody>
      </p:sp>
    </p:spTree>
    <p:extLst>
      <p:ext uri="{BB962C8B-B14F-4D97-AF65-F5344CB8AC3E}">
        <p14:creationId xmlns:p14="http://schemas.microsoft.com/office/powerpoint/2010/main" val="341369381"/>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D6365E27-771C-43D4-8B76-F20FB0E2BD76}"/>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lvl="0">
              <a:defRPr/>
            </a:pPr>
            <a:r>
              <a:rPr lang="en-GB" sz="2800" kern="0" dirty="0">
                <a:solidFill>
                  <a:srgbClr val="000000"/>
                </a:solidFill>
                <a:latin typeface="Arial"/>
              </a:rPr>
              <a:t>Results </a:t>
            </a:r>
            <a:r>
              <a:rPr lang="en-US" sz="2800" kern="0" dirty="0"/>
              <a:t>(</a:t>
            </a:r>
            <a:r>
              <a:rPr lang="en-US" sz="2800" i="1" kern="0" dirty="0"/>
              <a:t>cont.</a:t>
            </a:r>
            <a:r>
              <a:rPr lang="en-US" sz="2800" kern="0" dirty="0"/>
              <a:t>)</a:t>
            </a:r>
            <a:endParaRPr kumimoji="0" lang="en-US" sz="2800" b="1" i="0" u="none" strike="noStrike" kern="0" cap="none" spc="0" normalizeH="0" baseline="0" noProof="0" dirty="0">
              <a:ln>
                <a:noFill/>
              </a:ln>
              <a:solidFill>
                <a:srgbClr val="000000"/>
              </a:solidFill>
              <a:effectLst/>
              <a:uLnTx/>
              <a:uFillTx/>
              <a:latin typeface="Arial"/>
              <a:ea typeface="+mj-ea"/>
              <a:cs typeface="+mj-cs"/>
            </a:endParaRPr>
          </a:p>
        </p:txBody>
      </p:sp>
      <p:sp>
        <p:nvSpPr>
          <p:cNvPr id="7" name="TextBox 6">
            <a:extLst>
              <a:ext uri="{FF2B5EF4-FFF2-40B4-BE49-F238E27FC236}">
                <a16:creationId xmlns:a16="http://schemas.microsoft.com/office/drawing/2014/main" id="{F6FD07F3-0174-47D7-9A9F-37E3ACC61D57}"/>
              </a:ext>
            </a:extLst>
          </p:cNvPr>
          <p:cNvSpPr txBox="1"/>
          <p:nvPr/>
        </p:nvSpPr>
        <p:spPr>
          <a:xfrm>
            <a:off x="0" y="-2"/>
            <a:ext cx="9144000" cy="430887"/>
          </a:xfrm>
          <a:prstGeom prst="rect">
            <a:avLst/>
          </a:prstGeom>
          <a:solidFill>
            <a:srgbClr val="7030A0"/>
          </a:solidFill>
        </p:spPr>
        <p:txBody>
          <a:bodyPr wrap="square" lIns="91440" tIns="45720" rIns="91440" bIns="45720" rtlCol="0">
            <a:spAutoFit/>
          </a:bodyPr>
          <a:lstStyle/>
          <a:p>
            <a:pPr lvl="0" fontAlgn="auto">
              <a:spcBef>
                <a:spcPts val="600"/>
              </a:spcBef>
              <a:spcAft>
                <a:spcPts val="0"/>
              </a:spcAft>
              <a:defRPr/>
            </a:pPr>
            <a:r>
              <a:rPr lang="en-US" sz="1100" b="1" dirty="0">
                <a:solidFill>
                  <a:srgbClr val="FFFFFF"/>
                </a:solidFill>
              </a:rPr>
              <a:t>Lozano</a:t>
            </a:r>
            <a:r>
              <a:rPr kumimoji="0" lang="en-US" sz="1100" b="1" i="0" u="none" strike="noStrike" kern="1200" cap="none" spc="0" normalizeH="0" baseline="0" noProof="0" dirty="0">
                <a:ln>
                  <a:noFill/>
                </a:ln>
                <a:solidFill>
                  <a:srgbClr val="FFFFFF"/>
                </a:solidFill>
                <a:effectLst/>
                <a:uLnTx/>
                <a:uFillTx/>
                <a:latin typeface="Arial" charset="0"/>
                <a:ea typeface="+mn-ea"/>
                <a:cs typeface="+mn-cs"/>
              </a:rPr>
              <a:t> ML, et al. </a:t>
            </a:r>
            <a:r>
              <a:rPr lang="en-US" sz="1100" b="1" dirty="0">
                <a:solidFill>
                  <a:srgbClr val="FFFFFF"/>
                </a:solidFill>
              </a:rPr>
              <a:t>Biological And Clinical Factors That Favor The Use Of A Specific TPO-RA In ITP Patients. Results From A Spanish Multicenter Study </a:t>
            </a:r>
          </a:p>
        </p:txBody>
      </p:sp>
      <p:sp>
        <p:nvSpPr>
          <p:cNvPr id="10" name="Content Placeholder 4">
            <a:extLst>
              <a:ext uri="{FF2B5EF4-FFF2-40B4-BE49-F238E27FC236}">
                <a16:creationId xmlns:a16="http://schemas.microsoft.com/office/drawing/2014/main" id="{88CDAE5E-6375-4E3B-A1A4-297FF7176D2D}"/>
              </a:ext>
            </a:extLst>
          </p:cNvPr>
          <p:cNvSpPr>
            <a:spLocks noGrp="1"/>
          </p:cNvSpPr>
          <p:nvPr>
            <p:ph idx="1"/>
          </p:nvPr>
        </p:nvSpPr>
        <p:spPr>
          <a:xfrm>
            <a:off x="512762" y="1462088"/>
            <a:ext cx="8415338" cy="4947019"/>
          </a:xfrm>
        </p:spPr>
        <p:txBody>
          <a:bodyPr/>
          <a:lstStyle/>
          <a:p>
            <a:pPr marL="0" indent="0">
              <a:spcBef>
                <a:spcPts val="400"/>
              </a:spcBef>
              <a:buNone/>
            </a:pPr>
            <a:r>
              <a:rPr lang="en-GB" sz="1800" b="1" dirty="0"/>
              <a:t>Figure 1. Presence and Severity of Bleeding at Diagnosis and Choice of TPO-RA. Blue bars represent patients that were treated with ROM; red bars represent patients that received ELT</a:t>
            </a:r>
          </a:p>
          <a:p>
            <a:pPr marL="0" indent="0">
              <a:spcBef>
                <a:spcPts val="400"/>
              </a:spcBef>
              <a:buNone/>
            </a:pPr>
            <a:endParaRPr lang="en-GB" sz="1200" b="1" dirty="0"/>
          </a:p>
          <a:p>
            <a:pPr marL="0" indent="0">
              <a:spcBef>
                <a:spcPts val="400"/>
              </a:spcBef>
              <a:buNone/>
            </a:pPr>
            <a:endParaRPr lang="en-GB" sz="1200" b="1" dirty="0"/>
          </a:p>
          <a:p>
            <a:pPr marL="0" indent="0">
              <a:spcBef>
                <a:spcPts val="400"/>
              </a:spcBef>
              <a:buNone/>
            </a:pPr>
            <a:endParaRPr lang="en-GB" sz="1200" b="1" dirty="0"/>
          </a:p>
          <a:p>
            <a:pPr marL="0" indent="0">
              <a:spcBef>
                <a:spcPts val="400"/>
              </a:spcBef>
              <a:buNone/>
            </a:pPr>
            <a:endParaRPr lang="en-GB" sz="1800" b="1" dirty="0"/>
          </a:p>
          <a:p>
            <a:pPr marL="0" indent="0">
              <a:spcBef>
                <a:spcPts val="400"/>
              </a:spcBef>
              <a:buNone/>
            </a:pPr>
            <a:endParaRPr lang="en-GB" sz="1800" b="1" dirty="0"/>
          </a:p>
          <a:p>
            <a:pPr marL="0" indent="0">
              <a:spcBef>
                <a:spcPts val="400"/>
              </a:spcBef>
              <a:buNone/>
            </a:pPr>
            <a:endParaRPr lang="en-GB" sz="1800" b="1" dirty="0"/>
          </a:p>
          <a:p>
            <a:pPr marL="0" indent="0">
              <a:spcBef>
                <a:spcPts val="400"/>
              </a:spcBef>
              <a:buNone/>
            </a:pPr>
            <a:endParaRPr lang="en-GB" sz="1800" b="1" dirty="0"/>
          </a:p>
          <a:p>
            <a:pPr marL="0" indent="0">
              <a:spcBef>
                <a:spcPts val="400"/>
              </a:spcBef>
              <a:buNone/>
            </a:pPr>
            <a:endParaRPr lang="en-GB" sz="1800" b="1" dirty="0"/>
          </a:p>
          <a:p>
            <a:pPr marL="0" indent="0">
              <a:spcBef>
                <a:spcPts val="400"/>
              </a:spcBef>
              <a:buNone/>
            </a:pPr>
            <a:endParaRPr lang="en-GB" sz="1800" b="1" dirty="0"/>
          </a:p>
          <a:p>
            <a:pPr>
              <a:spcBef>
                <a:spcPts val="400"/>
              </a:spcBef>
              <a:buClr>
                <a:srgbClr val="7030A0"/>
              </a:buClr>
              <a:buFont typeface="Wingdings" panose="05000000000000000000" pitchFamily="2" charset="2"/>
              <a:buChar char="§"/>
            </a:pPr>
            <a:r>
              <a:rPr lang="en-GB" sz="1800" dirty="0"/>
              <a:t>At the time when TPO-RA was initiated, the risk of hemorrhage in terms of bleeding manifestations (median cumulative bleeding score of 1 and 0 for ROM and ELT, respectively; P = 0.037) (Figure 1C) or platelet counts (median 18 x 10</a:t>
            </a:r>
            <a:r>
              <a:rPr lang="en-GB" sz="1800" baseline="30000" dirty="0"/>
              <a:t>9</a:t>
            </a:r>
            <a:r>
              <a:rPr lang="en-GB" sz="1800" dirty="0"/>
              <a:t>/L vs. 25 x 10</a:t>
            </a:r>
            <a:r>
              <a:rPr lang="en-GB" sz="1800" baseline="30000" dirty="0"/>
              <a:t>9</a:t>
            </a:r>
            <a:r>
              <a:rPr lang="en-GB" sz="1800" dirty="0"/>
              <a:t>/L for ROM and ELT, respectively; P = 0.014) (Figure 1D) were also correlated with the selection of TPO-RA.</a:t>
            </a:r>
            <a:endParaRPr lang="en-GB" sz="1800" b="1" dirty="0"/>
          </a:p>
        </p:txBody>
      </p:sp>
      <p:pic>
        <p:nvPicPr>
          <p:cNvPr id="14" name="Picture 2" descr="C:\Users\mmiglins\Desktop\House.png">
            <a:hlinkClick r:id="rId3" action="ppaction://hlinksldjump"/>
            <a:extLst>
              <a:ext uri="{FF2B5EF4-FFF2-40B4-BE49-F238E27FC236}">
                <a16:creationId xmlns:a16="http://schemas.microsoft.com/office/drawing/2014/main" id="{BCD6AE37-566A-4CF8-A3E6-F454382ABE3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a clock&#10;&#10;Description generated with high confidence">
            <a:extLst>
              <a:ext uri="{FF2B5EF4-FFF2-40B4-BE49-F238E27FC236}">
                <a16:creationId xmlns:a16="http://schemas.microsoft.com/office/drawing/2014/main" id="{DD5E4123-2A6F-4C12-B122-8E79C641E37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17" t="3238" r="1499" b="1547"/>
          <a:stretch/>
        </p:blipFill>
        <p:spPr>
          <a:xfrm>
            <a:off x="558958" y="2340181"/>
            <a:ext cx="8322945" cy="2274418"/>
          </a:xfrm>
          <a:prstGeom prst="rect">
            <a:avLst/>
          </a:prstGeom>
        </p:spPr>
      </p:pic>
      <p:sp>
        <p:nvSpPr>
          <p:cNvPr id="8" name="Title 1">
            <a:extLst>
              <a:ext uri="{FF2B5EF4-FFF2-40B4-BE49-F238E27FC236}">
                <a16:creationId xmlns:a16="http://schemas.microsoft.com/office/drawing/2014/main" id="{E8E2D518-E852-4E68-8980-02F8DE515BFB}"/>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r>
              <a:rPr lang="en-GB" sz="900" dirty="0"/>
              <a:t>ELT, </a:t>
            </a:r>
            <a:r>
              <a:rPr lang="en-GB" sz="900" dirty="0" err="1"/>
              <a:t>eltrombopag</a:t>
            </a:r>
            <a:r>
              <a:rPr lang="en-GB" sz="900" dirty="0"/>
              <a:t>; ROM, romiplostim; TPO-RA, thrombopoietin receptor agonist  </a:t>
            </a:r>
            <a:endParaRPr lang="en-US" sz="900" dirty="0"/>
          </a:p>
        </p:txBody>
      </p:sp>
    </p:spTree>
    <p:extLst>
      <p:ext uri="{BB962C8B-B14F-4D97-AF65-F5344CB8AC3E}">
        <p14:creationId xmlns:p14="http://schemas.microsoft.com/office/powerpoint/2010/main" val="693970976"/>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D6365E27-771C-43D4-8B76-F20FB0E2BD76}"/>
              </a:ext>
            </a:extLst>
          </p:cNvPr>
          <p:cNvSpPr txBox="1">
            <a:spLocks/>
          </p:cNvSpPr>
          <p:nvPr/>
        </p:nvSpPr>
        <p:spPr bwMode="gray">
          <a:xfrm>
            <a:off x="512762"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Arial"/>
                <a:ea typeface="+mj-ea"/>
                <a:cs typeface="+mj-cs"/>
              </a:rPr>
              <a:t>Results (</a:t>
            </a:r>
            <a:r>
              <a:rPr kumimoji="0" lang="en-GB" sz="2800" b="1" i="1" u="none" strike="noStrike" kern="0" cap="none" spc="0" normalizeH="0" baseline="0" noProof="0" dirty="0">
                <a:ln>
                  <a:noFill/>
                </a:ln>
                <a:solidFill>
                  <a:srgbClr val="000000"/>
                </a:solidFill>
                <a:effectLst/>
                <a:uLnTx/>
                <a:uFillTx/>
                <a:latin typeface="Arial"/>
                <a:ea typeface="+mj-ea"/>
                <a:cs typeface="+mj-cs"/>
              </a:rPr>
              <a:t>cont.</a:t>
            </a:r>
            <a:r>
              <a:rPr kumimoji="0" lang="en-GB" sz="2800" b="1" i="0" u="none" strike="noStrike" kern="0" cap="none" spc="0" normalizeH="0" baseline="0" noProof="0" dirty="0">
                <a:ln>
                  <a:noFill/>
                </a:ln>
                <a:solidFill>
                  <a:srgbClr val="000000"/>
                </a:solidFill>
                <a:effectLst/>
                <a:uLnTx/>
                <a:uFillTx/>
                <a:latin typeface="Arial"/>
                <a:ea typeface="+mj-ea"/>
                <a:cs typeface="+mj-cs"/>
              </a:rPr>
              <a:t>)</a:t>
            </a:r>
            <a:endParaRPr kumimoji="0" lang="en-US" sz="2800" b="1" i="0" u="none" strike="noStrike" kern="0" cap="none" spc="0" normalizeH="0" baseline="0" noProof="0" dirty="0">
              <a:ln>
                <a:noFill/>
              </a:ln>
              <a:solidFill>
                <a:srgbClr val="000000"/>
              </a:solidFill>
              <a:effectLst/>
              <a:uLnTx/>
              <a:uFillTx/>
              <a:latin typeface="Arial"/>
              <a:ea typeface="+mj-ea"/>
              <a:cs typeface="+mj-cs"/>
            </a:endParaRPr>
          </a:p>
        </p:txBody>
      </p:sp>
      <p:sp>
        <p:nvSpPr>
          <p:cNvPr id="7" name="TextBox 6">
            <a:extLst>
              <a:ext uri="{FF2B5EF4-FFF2-40B4-BE49-F238E27FC236}">
                <a16:creationId xmlns:a16="http://schemas.microsoft.com/office/drawing/2014/main" id="{F6FD07F3-0174-47D7-9A9F-37E3ACC61D57}"/>
              </a:ext>
            </a:extLst>
          </p:cNvPr>
          <p:cNvSpPr txBox="1"/>
          <p:nvPr/>
        </p:nvSpPr>
        <p:spPr>
          <a:xfrm>
            <a:off x="0" y="-2"/>
            <a:ext cx="9144000" cy="430887"/>
          </a:xfrm>
          <a:prstGeom prst="rect">
            <a:avLst/>
          </a:prstGeom>
          <a:solidFill>
            <a:srgbClr val="7030A0"/>
          </a:solidFill>
        </p:spPr>
        <p:txBody>
          <a:bodyPr wrap="square" lIns="91440" tIns="45720" rIns="91440" bIns="4572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charset="0"/>
                <a:ea typeface="+mn-ea"/>
                <a:cs typeface="+mn-cs"/>
              </a:rPr>
              <a:t>Lozano ML, et al. Biological And Clinical Factors That Favor The Use Of A Specific TPO-RA In ITP Patients. Results From A Spanish Multicenter Study </a:t>
            </a:r>
          </a:p>
        </p:txBody>
      </p:sp>
      <p:sp>
        <p:nvSpPr>
          <p:cNvPr id="10" name="Content Placeholder 4">
            <a:extLst>
              <a:ext uri="{FF2B5EF4-FFF2-40B4-BE49-F238E27FC236}">
                <a16:creationId xmlns:a16="http://schemas.microsoft.com/office/drawing/2014/main" id="{88CDAE5E-6375-4E3B-A1A4-297FF7176D2D}"/>
              </a:ext>
            </a:extLst>
          </p:cNvPr>
          <p:cNvSpPr>
            <a:spLocks noGrp="1"/>
          </p:cNvSpPr>
          <p:nvPr>
            <p:ph idx="1"/>
          </p:nvPr>
        </p:nvSpPr>
        <p:spPr>
          <a:xfrm>
            <a:off x="512762" y="1462088"/>
            <a:ext cx="8415338" cy="2955167"/>
          </a:xfrm>
        </p:spPr>
        <p:txBody>
          <a:bodyPr/>
          <a:lstStyle/>
          <a:p>
            <a:pPr>
              <a:spcBef>
                <a:spcPts val="400"/>
              </a:spcBef>
              <a:buClr>
                <a:srgbClr val="7030A0"/>
              </a:buClr>
              <a:buFont typeface="Wingdings" panose="05000000000000000000" pitchFamily="2" charset="2"/>
              <a:buChar char="§"/>
            </a:pPr>
            <a:r>
              <a:rPr lang="en-GB" sz="1800" dirty="0"/>
              <a:t>Additionally, six months before the start of TPO-RA, the requirement for hospital care (emergency treatment or hospital admission) was higher in patients that were subsequently treated with ROM than those elected for ELT (55.6% vs. 31.8%; P = 0.009). In multivariate analysis with logistic regression, including the five variables that were significantly associated with the election of one particular TPO-RA, only platelet counts when TPO-RA were initiated correlated with the selection of TPO-RA (Table 2).</a:t>
            </a:r>
          </a:p>
          <a:p>
            <a:pPr marL="0" indent="0">
              <a:spcBef>
                <a:spcPts val="1200"/>
              </a:spcBef>
              <a:buNone/>
            </a:pPr>
            <a:r>
              <a:rPr lang="en-GB" sz="1800" b="1" dirty="0"/>
              <a:t>Table 2. Variables Influencing the Selection of TPO-RA in the Clinical Practice. Results Show the 95% CI of Choosing Romiplostim as First </a:t>
            </a:r>
            <a:br>
              <a:rPr lang="en-GB" sz="1800" b="1" dirty="0"/>
            </a:br>
            <a:r>
              <a:rPr lang="en-GB" sz="1800" b="1" dirty="0"/>
              <a:t>TPO-RA. Multivariate Model by Logistic Regression Results.</a:t>
            </a:r>
            <a:endParaRPr lang="en-GB" sz="1800" dirty="0"/>
          </a:p>
        </p:txBody>
      </p:sp>
      <p:sp>
        <p:nvSpPr>
          <p:cNvPr id="14" name="Title 1">
            <a:extLst>
              <a:ext uri="{FF2B5EF4-FFF2-40B4-BE49-F238E27FC236}">
                <a16:creationId xmlns:a16="http://schemas.microsoft.com/office/drawing/2014/main" id="{5F4179A9-733B-477A-A6C5-F1289DEDB88C}"/>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r>
              <a:rPr lang="en-GB" sz="900" dirty="0"/>
              <a:t>CI, confidence interval; ELT, </a:t>
            </a:r>
            <a:r>
              <a:rPr lang="en-GB" sz="900" dirty="0" err="1"/>
              <a:t>eltrombopag</a:t>
            </a:r>
            <a:r>
              <a:rPr lang="en-GB" sz="900" dirty="0"/>
              <a:t>;  TPO-RA, thrombopoietin receptor agonist</a:t>
            </a:r>
            <a:endParaRPr lang="en-US" sz="900" dirty="0"/>
          </a:p>
        </p:txBody>
      </p:sp>
      <p:pic>
        <p:nvPicPr>
          <p:cNvPr id="15" name="Picture 2" descr="C:\Users\mmiglins\Desktop\House.png">
            <a:hlinkClick r:id="rId3" action="ppaction://hlinksldjump"/>
            <a:extLst>
              <a:ext uri="{FF2B5EF4-FFF2-40B4-BE49-F238E27FC236}">
                <a16:creationId xmlns:a16="http://schemas.microsoft.com/office/drawing/2014/main" id="{BF964BD2-9960-402F-A19A-8F1EE87FA12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shot of a cell phone&#10;&#10;Description generated with very high confidence">
            <a:extLst>
              <a:ext uri="{FF2B5EF4-FFF2-40B4-BE49-F238E27FC236}">
                <a16:creationId xmlns:a16="http://schemas.microsoft.com/office/drawing/2014/main" id="{961BCBC4-1B11-4765-A012-2ACBAD1A13B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22" t="704" r="681" b="1719"/>
          <a:stretch/>
        </p:blipFill>
        <p:spPr>
          <a:xfrm>
            <a:off x="1482725" y="4322104"/>
            <a:ext cx="6178551" cy="2196222"/>
          </a:xfrm>
          <a:prstGeom prst="rect">
            <a:avLst/>
          </a:prstGeom>
        </p:spPr>
      </p:pic>
    </p:spTree>
    <p:extLst>
      <p:ext uri="{BB962C8B-B14F-4D97-AF65-F5344CB8AC3E}">
        <p14:creationId xmlns:p14="http://schemas.microsoft.com/office/powerpoint/2010/main" val="397815756"/>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D6365E27-771C-43D4-8B76-F20FB0E2BD76}"/>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GB" sz="2800" kern="0" dirty="0">
                <a:solidFill>
                  <a:srgbClr val="000000"/>
                </a:solidFill>
                <a:latin typeface="Arial"/>
              </a:rPr>
              <a:t>Discussion</a:t>
            </a:r>
            <a:endParaRPr kumimoji="0" lang="en-US" sz="2800" b="1" i="0" u="none" strike="noStrike" kern="0" cap="none" spc="0" normalizeH="0" baseline="0" noProof="0" dirty="0">
              <a:ln>
                <a:noFill/>
              </a:ln>
              <a:solidFill>
                <a:srgbClr val="000000"/>
              </a:solidFill>
              <a:effectLst/>
              <a:uLnTx/>
              <a:uFillTx/>
              <a:latin typeface="Arial"/>
              <a:ea typeface="+mj-ea"/>
              <a:cs typeface="+mj-cs"/>
            </a:endParaRPr>
          </a:p>
        </p:txBody>
      </p:sp>
      <p:sp>
        <p:nvSpPr>
          <p:cNvPr id="7" name="TextBox 6">
            <a:extLst>
              <a:ext uri="{FF2B5EF4-FFF2-40B4-BE49-F238E27FC236}">
                <a16:creationId xmlns:a16="http://schemas.microsoft.com/office/drawing/2014/main" id="{F6FD07F3-0174-47D7-9A9F-37E3ACC61D57}"/>
              </a:ext>
            </a:extLst>
          </p:cNvPr>
          <p:cNvSpPr txBox="1"/>
          <p:nvPr/>
        </p:nvSpPr>
        <p:spPr>
          <a:xfrm>
            <a:off x="0" y="-2"/>
            <a:ext cx="9144000" cy="430887"/>
          </a:xfrm>
          <a:prstGeom prst="rect">
            <a:avLst/>
          </a:prstGeom>
          <a:solidFill>
            <a:srgbClr val="7030A0"/>
          </a:solidFill>
        </p:spPr>
        <p:txBody>
          <a:bodyPr wrap="square" lIns="91440" tIns="45720" rIns="91440" bIns="4572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charset="0"/>
                <a:ea typeface="+mn-ea"/>
                <a:cs typeface="+mn-cs"/>
              </a:rPr>
              <a:t>Lozano ML, et al. Biological And Clinical Factors That Favor The Use Of A Specific TPO-RA In ITP Patients. Results From A Spanish Multicenter Study </a:t>
            </a:r>
          </a:p>
        </p:txBody>
      </p:sp>
      <p:sp>
        <p:nvSpPr>
          <p:cNvPr id="10" name="Content Placeholder 4">
            <a:extLst>
              <a:ext uri="{FF2B5EF4-FFF2-40B4-BE49-F238E27FC236}">
                <a16:creationId xmlns:a16="http://schemas.microsoft.com/office/drawing/2014/main" id="{88CDAE5E-6375-4E3B-A1A4-297FF7176D2D}"/>
              </a:ext>
            </a:extLst>
          </p:cNvPr>
          <p:cNvSpPr>
            <a:spLocks noGrp="1"/>
          </p:cNvSpPr>
          <p:nvPr>
            <p:ph idx="1"/>
          </p:nvPr>
        </p:nvSpPr>
        <p:spPr>
          <a:xfrm>
            <a:off x="512762" y="1462088"/>
            <a:ext cx="8415338" cy="3933821"/>
          </a:xfrm>
        </p:spPr>
        <p:txBody>
          <a:bodyPr/>
          <a:lstStyle/>
          <a:p>
            <a:pPr>
              <a:spcBef>
                <a:spcPts val="400"/>
              </a:spcBef>
              <a:buClr>
                <a:srgbClr val="7030A0"/>
              </a:buClr>
              <a:buFont typeface="Wingdings" panose="05000000000000000000" pitchFamily="2" charset="2"/>
              <a:buChar char="§"/>
            </a:pPr>
            <a:r>
              <a:rPr lang="en-GB" sz="2000" dirty="0"/>
              <a:t>Either ELT or ROM are reasonable and likely effective drugs for the therapy of ITP patients. Our observational data indicate that in a real world setting, the choice of one TPO-RA over the other for long-term treatment could be conditioned by attributes other than the conditions of administration of these drugs and/or patient’s preference. </a:t>
            </a:r>
          </a:p>
          <a:p>
            <a:pPr>
              <a:spcBef>
                <a:spcPts val="400"/>
              </a:spcBef>
              <a:buClr>
                <a:srgbClr val="7030A0"/>
              </a:buClr>
              <a:buFont typeface="Wingdings" panose="05000000000000000000" pitchFamily="2" charset="2"/>
              <a:buChar char="§"/>
            </a:pPr>
            <a:r>
              <a:rPr lang="en-GB" sz="2000" dirty="0"/>
              <a:t>In our multivariate analysis of the long-term use of TPO-RA, we found that the lower the platelet count the higher the likelihood of prescribing ROM over ELT. This suggests that the prescription of the TPO-RA could be related to some extent with the risk of bleeding before initiating treatment. In these situations, ROM, probably based on the wider dosage range of the drug that allows earlier responses with higher doses, and also to avoid dietary interferences and secure adherence to treatment when this may be an issue, may confer an advantage.</a:t>
            </a:r>
          </a:p>
        </p:txBody>
      </p:sp>
      <p:pic>
        <p:nvPicPr>
          <p:cNvPr id="12" name="Picture 2" descr="C:\Users\mmiglins\Desktop\House.png">
            <a:hlinkClick r:id="rId3" action="ppaction://hlinksldjump"/>
            <a:extLst>
              <a:ext uri="{FF2B5EF4-FFF2-40B4-BE49-F238E27FC236}">
                <a16:creationId xmlns:a16="http://schemas.microsoft.com/office/drawing/2014/main" id="{72087358-1F1F-4B14-8C21-7FC9B84078D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4430B872-4158-402D-A282-A9DB07BB513D}"/>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r>
              <a:rPr lang="en-US" sz="900" dirty="0"/>
              <a:t>ELT, </a:t>
            </a:r>
            <a:r>
              <a:rPr lang="en-US" sz="900" dirty="0" err="1"/>
              <a:t>eltrombopag</a:t>
            </a:r>
            <a:r>
              <a:rPr lang="en-US" sz="900" dirty="0"/>
              <a:t>; ITP, immune thrombocytopenia; ROM, romiplostim; TPO-RA, thrombopoietin receptor agonist </a:t>
            </a:r>
          </a:p>
        </p:txBody>
      </p:sp>
    </p:spTree>
    <p:extLst>
      <p:ext uri="{BB962C8B-B14F-4D97-AF65-F5344CB8AC3E}">
        <p14:creationId xmlns:p14="http://schemas.microsoft.com/office/powerpoint/2010/main" val="1120853314"/>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D6365E27-771C-43D4-8B76-F20FB0E2BD76}"/>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GB" sz="2800" kern="0" dirty="0">
                <a:solidFill>
                  <a:srgbClr val="000000"/>
                </a:solidFill>
                <a:latin typeface="Arial"/>
              </a:rPr>
              <a:t>Discussion (</a:t>
            </a:r>
            <a:r>
              <a:rPr lang="en-GB" sz="2800" i="1" kern="0" dirty="0">
                <a:solidFill>
                  <a:srgbClr val="000000"/>
                </a:solidFill>
                <a:latin typeface="Arial"/>
              </a:rPr>
              <a:t>cont.</a:t>
            </a:r>
            <a:r>
              <a:rPr lang="en-GB" sz="2800" kern="0" dirty="0">
                <a:solidFill>
                  <a:srgbClr val="000000"/>
                </a:solidFill>
                <a:latin typeface="Arial"/>
              </a:rPr>
              <a:t>)</a:t>
            </a:r>
            <a:endParaRPr kumimoji="0" lang="en-US" sz="2800" b="1" i="0" u="none" strike="noStrike" kern="0" cap="none" spc="0" normalizeH="0" baseline="0" noProof="0" dirty="0">
              <a:ln>
                <a:noFill/>
              </a:ln>
              <a:solidFill>
                <a:srgbClr val="000000"/>
              </a:solidFill>
              <a:effectLst/>
              <a:uLnTx/>
              <a:uFillTx/>
              <a:latin typeface="Arial"/>
              <a:ea typeface="+mj-ea"/>
              <a:cs typeface="+mj-cs"/>
            </a:endParaRPr>
          </a:p>
        </p:txBody>
      </p:sp>
      <p:sp>
        <p:nvSpPr>
          <p:cNvPr id="7" name="TextBox 6">
            <a:extLst>
              <a:ext uri="{FF2B5EF4-FFF2-40B4-BE49-F238E27FC236}">
                <a16:creationId xmlns:a16="http://schemas.microsoft.com/office/drawing/2014/main" id="{F6FD07F3-0174-47D7-9A9F-37E3ACC61D57}"/>
              </a:ext>
            </a:extLst>
          </p:cNvPr>
          <p:cNvSpPr txBox="1"/>
          <p:nvPr/>
        </p:nvSpPr>
        <p:spPr>
          <a:xfrm>
            <a:off x="0" y="-2"/>
            <a:ext cx="9144000" cy="430887"/>
          </a:xfrm>
          <a:prstGeom prst="rect">
            <a:avLst/>
          </a:prstGeom>
          <a:solidFill>
            <a:srgbClr val="7030A0"/>
          </a:solidFill>
        </p:spPr>
        <p:txBody>
          <a:bodyPr wrap="square" lIns="91440" tIns="45720" rIns="91440" bIns="4572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charset="0"/>
                <a:ea typeface="+mn-ea"/>
                <a:cs typeface="+mn-cs"/>
              </a:rPr>
              <a:t>Lozano ML, et al. Biological And Clinical Factors That Favor The Use Of A Specific TPO-RA In ITP Patients. Results From A Spanish Multicenter Study </a:t>
            </a:r>
          </a:p>
        </p:txBody>
      </p:sp>
      <p:sp>
        <p:nvSpPr>
          <p:cNvPr id="10" name="Content Placeholder 4">
            <a:extLst>
              <a:ext uri="{FF2B5EF4-FFF2-40B4-BE49-F238E27FC236}">
                <a16:creationId xmlns:a16="http://schemas.microsoft.com/office/drawing/2014/main" id="{88CDAE5E-6375-4E3B-A1A4-297FF7176D2D}"/>
              </a:ext>
            </a:extLst>
          </p:cNvPr>
          <p:cNvSpPr>
            <a:spLocks noGrp="1"/>
          </p:cNvSpPr>
          <p:nvPr>
            <p:ph idx="1"/>
          </p:nvPr>
        </p:nvSpPr>
        <p:spPr>
          <a:xfrm>
            <a:off x="512762" y="1462088"/>
            <a:ext cx="8415338" cy="4926475"/>
          </a:xfrm>
        </p:spPr>
        <p:txBody>
          <a:bodyPr/>
          <a:lstStyle/>
          <a:p>
            <a:pPr>
              <a:spcBef>
                <a:spcPts val="400"/>
              </a:spcBef>
              <a:buClr>
                <a:srgbClr val="7030A0"/>
              </a:buClr>
              <a:buFont typeface="Wingdings" panose="05000000000000000000" pitchFamily="2" charset="2"/>
              <a:buChar char="§"/>
            </a:pPr>
            <a:r>
              <a:rPr lang="en-GB" sz="2000" dirty="0"/>
              <a:t>Recently, by network analysis the probability of achieving early responses, i.e. platelet count ≥ 50 x 10</a:t>
            </a:r>
            <a:r>
              <a:rPr lang="en-GB" sz="2000" baseline="30000" dirty="0"/>
              <a:t>9</a:t>
            </a:r>
            <a:r>
              <a:rPr lang="en-GB" sz="2000" dirty="0"/>
              <a:t>/L at week 2 after the initiation of treatment of different second-line ITP therapies has been analyzed. While results showed that the surface under the cumulative ranking curve (SUCRA) seemed to determine the hierarchy of the earlier efficacy by ROM (80.8%) compared to ELT (59.0%),</a:t>
            </a:r>
            <a:r>
              <a:rPr lang="en-GB" sz="2000" baseline="30000" dirty="0"/>
              <a:t>1 </a:t>
            </a:r>
            <a:r>
              <a:rPr lang="en-GB" sz="2000" dirty="0"/>
              <a:t>however only a few randomized clinical trials were included, a limitation that may lead to unreliable assumptions. For that reason, head-to-head trials are critical to provide more evidence supporting the optimal therapy for an individual adult ITP patient.</a:t>
            </a:r>
          </a:p>
          <a:p>
            <a:pPr>
              <a:spcBef>
                <a:spcPts val="1200"/>
              </a:spcBef>
              <a:buClr>
                <a:srgbClr val="7030A0"/>
              </a:buClr>
              <a:buFont typeface="Wingdings" panose="05000000000000000000" pitchFamily="2" charset="2"/>
              <a:buChar char="§"/>
            </a:pPr>
            <a:r>
              <a:rPr lang="en-GB" sz="2000" dirty="0"/>
              <a:t>In conclusion, no specific determinants are considered in the choice of a particular TPO-RA over the other. However, when a rapid increase in platelets is desirable for ITP patients because of bleeding risks (especially related to particularly low platelet counts) or who need elective surgical procedure, our study reflects that in clinical practice the choice of ROM seems to be a preferable option.</a:t>
            </a:r>
            <a:endParaRPr lang="en-GB" sz="2000" baseline="30000" dirty="0"/>
          </a:p>
        </p:txBody>
      </p:sp>
      <p:pic>
        <p:nvPicPr>
          <p:cNvPr id="14" name="Picture 2" descr="C:\Users\mmiglins\Desktop\House.png">
            <a:hlinkClick r:id="rId3" action="ppaction://hlinksldjump"/>
            <a:extLst>
              <a:ext uri="{FF2B5EF4-FFF2-40B4-BE49-F238E27FC236}">
                <a16:creationId xmlns:a16="http://schemas.microsoft.com/office/drawing/2014/main" id="{51EBDA36-1BF3-45A2-A0F8-22D34F26C77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EF5F5055-76EC-441C-AC4C-90AF6BB9A6D8}"/>
              </a:ext>
            </a:extLst>
          </p:cNvPr>
          <p:cNvSpPr txBox="1">
            <a:spLocks/>
          </p:cNvSpPr>
          <p:nvPr/>
        </p:nvSpPr>
        <p:spPr bwMode="auto">
          <a:xfrm>
            <a:off x="512763" y="6395494"/>
            <a:ext cx="8415337" cy="369332"/>
          </a:xfrm>
          <a:prstGeom prst="rect">
            <a:avLst/>
          </a:prstGeom>
          <a:noFill/>
          <a:ln w="9525">
            <a:noFill/>
            <a:miter lim="800000"/>
            <a:headEnd/>
            <a:tailEnd/>
          </a:ln>
        </p:spPr>
        <p:txBody>
          <a:bodyPr wrap="square" anchor="b">
            <a:spAutoFit/>
          </a:bodyPr>
          <a:lstStyle/>
          <a:p>
            <a:pPr algn="l"/>
            <a:r>
              <a:rPr lang="en-US" sz="900" dirty="0"/>
              <a:t>ELT, </a:t>
            </a:r>
            <a:r>
              <a:rPr lang="en-US" sz="900" dirty="0" err="1"/>
              <a:t>eltrombopag</a:t>
            </a:r>
            <a:r>
              <a:rPr lang="en-US" sz="900" dirty="0"/>
              <a:t>; ITP, immune thrombocytopenia; ROM, romiplostim; TPO-RA, thrombopoietin receptor agonist </a:t>
            </a:r>
            <a:endParaRPr lang="en-GB" sz="900" dirty="0"/>
          </a:p>
          <a:p>
            <a:pPr algn="l"/>
            <a:r>
              <a:rPr lang="en-GB" sz="900" dirty="0"/>
              <a:t>1. Yang R, et al. </a:t>
            </a:r>
            <a:r>
              <a:rPr lang="en-GB" sz="900" i="1" dirty="0" err="1"/>
              <a:t>Hematology</a:t>
            </a:r>
            <a:r>
              <a:rPr lang="en-GB" sz="900" dirty="0"/>
              <a:t>. 2019;24:290-299. </a:t>
            </a:r>
            <a:endParaRPr lang="en-US" sz="900" dirty="0"/>
          </a:p>
        </p:txBody>
      </p:sp>
    </p:spTree>
    <p:extLst>
      <p:ext uri="{BB962C8B-B14F-4D97-AF65-F5344CB8AC3E}">
        <p14:creationId xmlns:p14="http://schemas.microsoft.com/office/powerpoint/2010/main" val="93572101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rgbClr val="00487E"/>
          </a:solidFill>
        </p:spPr>
        <p:txBody>
          <a:bodyPr wrap="square" lIns="91440" tIns="45720" rIns="91440" bIns="45720" rtlCol="0">
            <a:spAutoFit/>
          </a:bodyPr>
          <a:lstStyle/>
          <a:p>
            <a:pPr fontAlgn="auto">
              <a:spcBef>
                <a:spcPts val="600"/>
              </a:spcBef>
              <a:spcAft>
                <a:spcPts val="0"/>
              </a:spcAft>
              <a:defRPr/>
            </a:pPr>
            <a:r>
              <a:rPr lang="en-US" sz="1100" b="1" dirty="0" err="1">
                <a:solidFill>
                  <a:schemeClr val="bg1"/>
                </a:solidFill>
              </a:rPr>
              <a:t>Kuter</a:t>
            </a:r>
            <a:r>
              <a:rPr lang="en-US" sz="1100" b="1" dirty="0">
                <a:solidFill>
                  <a:schemeClr val="bg1"/>
                </a:solidFill>
              </a:rPr>
              <a:t> DJ, et al. </a:t>
            </a:r>
            <a:r>
              <a:rPr lang="en-US" sz="1100" b="1" dirty="0">
                <a:solidFill>
                  <a:srgbClr val="FFFFFF"/>
                </a:solidFill>
              </a:rPr>
              <a:t>Safety and Efficacy of Self-Administered Romiplostim in Patients with Immune Thrombocytopenia (ITP): Results of an Integrated Analysis of Five Clinical Trials</a:t>
            </a:r>
            <a:endParaRPr lang="en-US" sz="1100" b="1" dirty="0">
              <a:solidFill>
                <a:schemeClr val="bg1"/>
              </a:solidFill>
            </a:endParaRPr>
          </a:p>
        </p:txBody>
      </p:sp>
      <p:sp>
        <p:nvSpPr>
          <p:cNvPr id="4" name="Content Placeholder 3">
            <a:extLst>
              <a:ext uri="{FF2B5EF4-FFF2-40B4-BE49-F238E27FC236}">
                <a16:creationId xmlns:a16="http://schemas.microsoft.com/office/drawing/2014/main" id="{A753F258-9CBF-4CEB-976E-66B3F5A37597}"/>
              </a:ext>
            </a:extLst>
          </p:cNvPr>
          <p:cNvSpPr>
            <a:spLocks noGrp="1"/>
          </p:cNvSpPr>
          <p:nvPr>
            <p:ph idx="1"/>
          </p:nvPr>
        </p:nvSpPr>
        <p:spPr>
          <a:xfrm>
            <a:off x="512763" y="1462088"/>
            <a:ext cx="8415337" cy="3742958"/>
          </a:xfrm>
        </p:spPr>
        <p:txBody>
          <a:bodyPr/>
          <a:lstStyle/>
          <a:p>
            <a:pPr marL="0" indent="0">
              <a:lnSpc>
                <a:spcPct val="100000"/>
              </a:lnSpc>
              <a:spcBef>
                <a:spcPts val="1200"/>
              </a:spcBef>
              <a:buNone/>
            </a:pPr>
            <a:r>
              <a:rPr lang="en-GB" sz="2200" b="1" i="1" dirty="0"/>
              <a:t>A</a:t>
            </a:r>
            <a:r>
              <a:rPr lang="en-US" sz="2200" b="1" i="1" dirty="0" err="1"/>
              <a:t>nalysis</a:t>
            </a:r>
            <a:r>
              <a:rPr lang="en-US" sz="2200" b="1" i="1" dirty="0"/>
              <a:t> Participants</a:t>
            </a:r>
          </a:p>
          <a:p>
            <a:pPr>
              <a:buClr>
                <a:srgbClr val="00487E"/>
              </a:buClr>
              <a:buFont typeface="Wingdings" panose="05000000000000000000" pitchFamily="2" charset="2"/>
              <a:buChar char="§"/>
            </a:pPr>
            <a:r>
              <a:rPr lang="en-US" sz="2000" dirty="0"/>
              <a:t>This analysis integrates data from 5 clinical trials that assessed the use of romiplostim in individuals with ITP aged ≥ 18 years (Table 1), in which self-administration (defined as administration by the patient or a caregiver) was allowed</a:t>
            </a:r>
          </a:p>
          <a:p>
            <a:pPr marL="685800" lvl="1">
              <a:buClr>
                <a:srgbClr val="00487E"/>
              </a:buClr>
              <a:buFont typeface="Arial" panose="020B0604020202020204" pitchFamily="34" charset="0"/>
              <a:buChar char="–"/>
            </a:pPr>
            <a:r>
              <a:rPr lang="en-US" sz="1800" dirty="0"/>
              <a:t>Patients were eligible for self-administration after achieving a platelet count of ≥ 50 ×10</a:t>
            </a:r>
            <a:r>
              <a:rPr lang="en-US" sz="1800" baseline="30000" dirty="0"/>
              <a:t>9</a:t>
            </a:r>
            <a:r>
              <a:rPr lang="en-US" sz="1800" dirty="0"/>
              <a:t>/L without romiplostim dose adjustment for </a:t>
            </a:r>
            <a:br>
              <a:rPr lang="en-US" sz="1800" dirty="0"/>
            </a:br>
            <a:r>
              <a:rPr lang="en-US" sz="1800" dirty="0"/>
              <a:t>≥ 3 consecutive weeks at the discretion of investigators</a:t>
            </a:r>
          </a:p>
          <a:p>
            <a:pPr marL="685800" lvl="1">
              <a:buClr>
                <a:srgbClr val="00487E"/>
              </a:buClr>
              <a:buFont typeface="Arial" panose="020B0604020202020204" pitchFamily="34" charset="0"/>
              <a:buChar char="–"/>
            </a:pPr>
            <a:r>
              <a:rPr lang="en-US" sz="1800" dirty="0"/>
              <a:t>Patients could continue with self-administration as long as their romiplostim dose remained stable as assessed by platelet counts every </a:t>
            </a:r>
            <a:br>
              <a:rPr lang="en-US" sz="1800" dirty="0"/>
            </a:br>
            <a:r>
              <a:rPr lang="en-US" sz="1800" dirty="0"/>
              <a:t>4 weeks. If dose adjustments were needed, patients had to return to weekly clinic visits until the dose </a:t>
            </a:r>
            <a:r>
              <a:rPr lang="en-US" sz="1800" dirty="0" err="1"/>
              <a:t>stabilised</a:t>
            </a:r>
            <a:endParaRPr lang="en-US" dirty="0"/>
          </a:p>
        </p:txBody>
      </p:sp>
      <p:sp>
        <p:nvSpPr>
          <p:cNvPr id="10" name="Title 9">
            <a:extLst>
              <a:ext uri="{FF2B5EF4-FFF2-40B4-BE49-F238E27FC236}">
                <a16:creationId xmlns:a16="http://schemas.microsoft.com/office/drawing/2014/main" id="{4786BBB8-4122-427C-B236-36A08FBD0811}"/>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US" sz="2800" kern="0" dirty="0"/>
              <a:t>Methods</a:t>
            </a:r>
          </a:p>
        </p:txBody>
      </p:sp>
      <p:pic>
        <p:nvPicPr>
          <p:cNvPr id="6" name="Picture 2" descr="C:\Users\mmiglins\Desktop\House.png">
            <a:hlinkClick r:id="rId3" action="ppaction://hlinksldjump"/>
            <a:extLst>
              <a:ext uri="{FF2B5EF4-FFF2-40B4-BE49-F238E27FC236}">
                <a16:creationId xmlns:a16="http://schemas.microsoft.com/office/drawing/2014/main" id="{266C97CA-CDFF-46A0-9FAA-4A9BCD06A76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0B891CD4-BBD6-4735-8C98-166B4C06D7C1}"/>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buClrTx/>
            </a:pPr>
            <a:r>
              <a:rPr lang="en-US" sz="900" dirty="0"/>
              <a:t>ITP,  immune thrombocytopenia</a:t>
            </a:r>
          </a:p>
        </p:txBody>
      </p:sp>
    </p:spTree>
    <p:extLst>
      <p:ext uri="{BB962C8B-B14F-4D97-AF65-F5344CB8AC3E}">
        <p14:creationId xmlns:p14="http://schemas.microsoft.com/office/powerpoint/2010/main" val="3064331635"/>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412746" y="3201189"/>
            <a:ext cx="8515354" cy="3298418"/>
          </a:xfrm>
        </p:spPr>
        <p:txBody>
          <a:bodyPr/>
          <a:lstStyle/>
          <a:p>
            <a:endParaRPr lang="en-US" dirty="0"/>
          </a:p>
          <a:p>
            <a:pPr>
              <a:lnSpc>
                <a:spcPct val="100000"/>
              </a:lnSpc>
              <a:spcBef>
                <a:spcPts val="600"/>
              </a:spcBef>
            </a:pPr>
            <a:br>
              <a:rPr lang="en-US" sz="1200" baseline="30000" dirty="0"/>
            </a:br>
            <a:br>
              <a:rPr lang="en-US" sz="1200" baseline="30000" dirty="0"/>
            </a:br>
            <a:endParaRPr lang="en-US" sz="1200" dirty="0"/>
          </a:p>
        </p:txBody>
      </p:sp>
      <p:sp>
        <p:nvSpPr>
          <p:cNvPr id="10" name="TextBox 9">
            <a:extLst>
              <a:ext uri="{FF2B5EF4-FFF2-40B4-BE49-F238E27FC236}">
                <a16:creationId xmlns:a16="http://schemas.microsoft.com/office/drawing/2014/main" id="{74D043B4-8EB1-404C-943D-1ACA0D0C4536}"/>
              </a:ext>
            </a:extLst>
          </p:cNvPr>
          <p:cNvSpPr txBox="1"/>
          <p:nvPr/>
        </p:nvSpPr>
        <p:spPr>
          <a:xfrm>
            <a:off x="0" y="-2"/>
            <a:ext cx="9144000" cy="261610"/>
          </a:xfrm>
          <a:prstGeom prst="rect">
            <a:avLst/>
          </a:prstGeom>
          <a:solidFill>
            <a:srgbClr val="0070C0"/>
          </a:solidFill>
        </p:spPr>
        <p:txBody>
          <a:bodyPr wrap="square" lIns="91440" tIns="45720" rIns="91440" bIns="45720" rtlCol="0">
            <a:spAutoFit/>
          </a:bodyPr>
          <a:lstStyle/>
          <a:p>
            <a:pPr lvl="0" fontAlgn="auto">
              <a:spcBef>
                <a:spcPts val="600"/>
              </a:spcBef>
              <a:spcAft>
                <a:spcPts val="0"/>
              </a:spcAft>
              <a:defRPr/>
            </a:pPr>
            <a:r>
              <a:rPr kumimoji="0" lang="en-US" sz="1100" b="1" i="0" u="none" strike="noStrike" kern="1200" cap="none" spc="0" normalizeH="0" baseline="0" noProof="0" dirty="0">
                <a:ln>
                  <a:noFill/>
                </a:ln>
                <a:solidFill>
                  <a:srgbClr val="FFFFFF"/>
                </a:solidFill>
                <a:effectLst/>
                <a:uLnTx/>
                <a:uFillTx/>
                <a:latin typeface="Arial" charset="0"/>
                <a:ea typeface="+mn-ea"/>
                <a:cs typeface="+mn-cs"/>
              </a:rPr>
              <a:t>Lozano ML, et al. </a:t>
            </a:r>
            <a:r>
              <a:rPr lang="en-US" sz="1100" b="1" dirty="0">
                <a:solidFill>
                  <a:srgbClr val="FFFFFF"/>
                </a:solidFill>
              </a:rPr>
              <a:t>Prevalence And Risk Factors For Thrombosis In Adult ITP Patients Treated With TPO-RA</a:t>
            </a:r>
            <a:endParaRPr kumimoji="0" lang="en-US" sz="1100" b="1"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3" name="Title 1">
            <a:extLst>
              <a:ext uri="{FF2B5EF4-FFF2-40B4-BE49-F238E27FC236}">
                <a16:creationId xmlns:a16="http://schemas.microsoft.com/office/drawing/2014/main" id="{9C05B3C3-B8E7-43EE-A40D-A2EB89850371}"/>
              </a:ext>
            </a:extLst>
          </p:cNvPr>
          <p:cNvSpPr txBox="1">
            <a:spLocks/>
          </p:cNvSpPr>
          <p:nvPr/>
        </p:nvSpPr>
        <p:spPr bwMode="auto">
          <a:xfrm>
            <a:off x="5495108" y="6378928"/>
            <a:ext cx="3518263" cy="409339"/>
          </a:xfrm>
          <a:prstGeom prst="rect">
            <a:avLst/>
          </a:prstGeom>
          <a:noFill/>
          <a:ln w="9525">
            <a:noFill/>
            <a:miter lim="800000"/>
            <a:headEnd/>
            <a:tailEnd/>
          </a:ln>
        </p:spPr>
        <p:txBody>
          <a:bodyPr anchor="ctr"/>
          <a:lstStyle/>
          <a:p>
            <a:pPr algn="r" fontAlgn="auto">
              <a:spcBef>
                <a:spcPts val="0"/>
              </a:spcBef>
              <a:spcAft>
                <a:spcPts val="0"/>
              </a:spcAft>
              <a:defRPr/>
            </a:pPr>
            <a:r>
              <a:rPr lang="en-US" sz="1100" b="1" dirty="0">
                <a:solidFill>
                  <a:srgbClr val="000000"/>
                </a:solidFill>
              </a:rPr>
              <a:t>European Hematology Association (EHA) 2019</a:t>
            </a:r>
          </a:p>
          <a:p>
            <a:pPr algn="r" fontAlgn="auto">
              <a:spcBef>
                <a:spcPts val="0"/>
              </a:spcBef>
              <a:spcAft>
                <a:spcPts val="0"/>
              </a:spcAft>
              <a:defRPr/>
            </a:pPr>
            <a:r>
              <a:rPr lang="en-US" sz="1100" b="1" dirty="0">
                <a:solidFill>
                  <a:srgbClr val="000000"/>
                </a:solidFill>
              </a:rPr>
              <a:t>June 13–16, 2019; Amsterdam, Netherlands</a:t>
            </a:r>
          </a:p>
        </p:txBody>
      </p:sp>
      <p:sp>
        <p:nvSpPr>
          <p:cNvPr id="14" name="Title 4">
            <a:extLst>
              <a:ext uri="{FF2B5EF4-FFF2-40B4-BE49-F238E27FC236}">
                <a16:creationId xmlns:a16="http://schemas.microsoft.com/office/drawing/2014/main" id="{3F551B4D-D6EA-4AF2-9EE9-5BE7A663A753}"/>
              </a:ext>
            </a:extLst>
          </p:cNvPr>
          <p:cNvSpPr txBox="1">
            <a:spLocks/>
          </p:cNvSpPr>
          <p:nvPr/>
        </p:nvSpPr>
        <p:spPr bwMode="gray">
          <a:xfrm>
            <a:off x="504824" y="1275644"/>
            <a:ext cx="8421624" cy="211852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20000"/>
              </a:spcBef>
              <a:spcAft>
                <a:spcPct val="0"/>
              </a:spcAft>
              <a:defRPr sz="3800" b="1">
                <a:solidFill>
                  <a:srgbClr val="007CC2"/>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a:lnSpc>
                <a:spcPct val="100000"/>
              </a:lnSpc>
              <a:spcBef>
                <a:spcPts val="1200"/>
              </a:spcBef>
            </a:pPr>
            <a:r>
              <a:rPr lang="en-US" sz="2800" dirty="0">
                <a:latin typeface="+mn-lt"/>
              </a:rPr>
              <a:t>Prevalence And Risk Factors For Thrombosis In Adult ITP Patients Treated With TPO-RA</a:t>
            </a:r>
            <a:endParaRPr lang="en-US" sz="2800" kern="0" dirty="0">
              <a:latin typeface="+mn-lt"/>
            </a:endParaRPr>
          </a:p>
        </p:txBody>
      </p:sp>
      <p:sp>
        <p:nvSpPr>
          <p:cNvPr id="15" name="Subtitle 5">
            <a:extLst>
              <a:ext uri="{FF2B5EF4-FFF2-40B4-BE49-F238E27FC236}">
                <a16:creationId xmlns:a16="http://schemas.microsoft.com/office/drawing/2014/main" id="{FAD1F5DC-E037-4E94-806C-B60632ECAB26}"/>
              </a:ext>
            </a:extLst>
          </p:cNvPr>
          <p:cNvSpPr txBox="1">
            <a:spLocks/>
          </p:cNvSpPr>
          <p:nvPr/>
        </p:nvSpPr>
        <p:spPr bwMode="gray">
          <a:xfrm>
            <a:off x="504824" y="3417388"/>
            <a:ext cx="8470364" cy="293261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lnSpc>
                <a:spcPct val="115000"/>
              </a:lnSpc>
              <a:spcBef>
                <a:spcPct val="35000"/>
              </a:spcBef>
              <a:spcAft>
                <a:spcPct val="0"/>
              </a:spcAft>
              <a:buClr>
                <a:schemeClr val="accent1"/>
              </a:buClr>
              <a:buFontTx/>
              <a:buNone/>
              <a:defRPr sz="20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0" fontAlgn="base" hangingPunct="0">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a:lnSpc>
                <a:spcPct val="100000"/>
              </a:lnSpc>
              <a:spcBef>
                <a:spcPts val="600"/>
              </a:spcBef>
            </a:pPr>
            <a:r>
              <a:rPr lang="en-US" sz="1800" b="1" kern="0" dirty="0"/>
              <a:t>María L Lozano</a:t>
            </a:r>
            <a:r>
              <a:rPr lang="en-US" sz="1800" b="1" kern="0" baseline="30000" dirty="0"/>
              <a:t>1</a:t>
            </a:r>
            <a:r>
              <a:rPr lang="en-US" sz="1800" b="1" kern="0" dirty="0"/>
              <a:t>; María E Mingot</a:t>
            </a:r>
            <a:r>
              <a:rPr lang="en-US" sz="1800" b="1" kern="0" baseline="30000" dirty="0"/>
              <a:t>2</a:t>
            </a:r>
            <a:r>
              <a:rPr lang="en-US" sz="1800" b="1" kern="0" dirty="0"/>
              <a:t>; María Perera</a:t>
            </a:r>
            <a:r>
              <a:rPr lang="en-US" sz="1800" b="1" kern="0" baseline="30000" dirty="0"/>
              <a:t>3</a:t>
            </a:r>
            <a:r>
              <a:rPr lang="en-US" sz="1800" b="1" kern="0" dirty="0"/>
              <a:t>; Isidro Jarque</a:t>
            </a:r>
            <a:r>
              <a:rPr lang="en-US" sz="1800" b="1" kern="0" baseline="30000" dirty="0"/>
              <a:t>4</a:t>
            </a:r>
            <a:r>
              <a:rPr lang="en-US" sz="1800" b="1" kern="0" dirty="0"/>
              <a:t>; Rosa Campos</a:t>
            </a:r>
            <a:r>
              <a:rPr lang="en-US" sz="1800" b="1" kern="0" baseline="30000" dirty="0"/>
              <a:t>5</a:t>
            </a:r>
            <a:r>
              <a:rPr lang="en-US" sz="1800" b="1" kern="0" dirty="0"/>
              <a:t>; Tomás J González</a:t>
            </a:r>
            <a:r>
              <a:rPr lang="en-US" sz="1800" b="1" kern="0" baseline="30000" dirty="0"/>
              <a:t>6</a:t>
            </a:r>
            <a:r>
              <a:rPr lang="en-US" sz="1800" b="1" kern="0" dirty="0"/>
              <a:t>; Gonzalo Carreño</a:t>
            </a:r>
            <a:r>
              <a:rPr lang="en-US" sz="1800" b="1" kern="0" baseline="30000" dirty="0"/>
              <a:t>7</a:t>
            </a:r>
            <a:r>
              <a:rPr lang="en-US" sz="1800" b="1" kern="0" dirty="0"/>
              <a:t>; Nuria Bermejo</a:t>
            </a:r>
            <a:r>
              <a:rPr lang="en-US" sz="1800" b="1" kern="0" baseline="30000" dirty="0"/>
              <a:t>8</a:t>
            </a:r>
            <a:r>
              <a:rPr lang="en-US" sz="1800" b="1" kern="0" dirty="0"/>
              <a:t>; María F López</a:t>
            </a:r>
            <a:r>
              <a:rPr lang="en-US" sz="1800" b="1" kern="0" baseline="30000" dirty="0"/>
              <a:t>9</a:t>
            </a:r>
            <a:r>
              <a:rPr lang="en-US" sz="1800" b="1" kern="0" dirty="0"/>
              <a:t>; Aurora De Andrés</a:t>
            </a:r>
            <a:r>
              <a:rPr lang="en-US" sz="1800" b="1" kern="0" baseline="30000" dirty="0"/>
              <a:t>10</a:t>
            </a:r>
            <a:r>
              <a:rPr lang="en-US" sz="1800" b="1" kern="0" dirty="0"/>
              <a:t>; David Valcárcel</a:t>
            </a:r>
            <a:r>
              <a:rPr lang="en-US" sz="1800" b="1" kern="0" baseline="30000" dirty="0"/>
              <a:t>11</a:t>
            </a:r>
            <a:r>
              <a:rPr lang="en-US" sz="1800" b="1" kern="0" dirty="0"/>
              <a:t>; Felipe Casado</a:t>
            </a:r>
            <a:r>
              <a:rPr lang="en-US" sz="1800" b="1" kern="0" baseline="30000" dirty="0"/>
              <a:t>12</a:t>
            </a:r>
            <a:r>
              <a:rPr lang="en-US" sz="1800" b="1" kern="0" dirty="0"/>
              <a:t>; María T Álvarez</a:t>
            </a:r>
            <a:r>
              <a:rPr lang="en-US" sz="1800" b="1" kern="0" baseline="30000" dirty="0"/>
              <a:t>13</a:t>
            </a:r>
            <a:r>
              <a:rPr lang="en-US" sz="1800" b="1" kern="0" dirty="0"/>
              <a:t>; María I Orts</a:t>
            </a:r>
            <a:r>
              <a:rPr lang="en-US" sz="1800" b="1" kern="0" baseline="30000" dirty="0"/>
              <a:t>14</a:t>
            </a:r>
            <a:r>
              <a:rPr lang="en-US" sz="1800" b="1" kern="0" dirty="0"/>
              <a:t>; Silvana Novelli</a:t>
            </a:r>
            <a:r>
              <a:rPr lang="en-US" sz="1800" b="1" kern="0" baseline="30000" dirty="0"/>
              <a:t>15</a:t>
            </a:r>
            <a:r>
              <a:rPr lang="en-US" sz="1800" b="1" kern="0" dirty="0"/>
              <a:t>; José R González</a:t>
            </a:r>
            <a:r>
              <a:rPr lang="en-US" sz="1800" b="1" kern="0" baseline="30000" dirty="0"/>
              <a:t>16</a:t>
            </a:r>
            <a:r>
              <a:rPr lang="en-US" sz="1800" b="1" kern="0" dirty="0"/>
              <a:t>; </a:t>
            </a:r>
            <a:r>
              <a:rPr lang="en-US" sz="1800" b="1" kern="0" dirty="0" err="1"/>
              <a:t>Estefanía</a:t>
            </a:r>
            <a:r>
              <a:rPr lang="en-US" sz="1800" b="1" kern="0" dirty="0"/>
              <a:t> Bolaños</a:t>
            </a:r>
            <a:r>
              <a:rPr lang="en-US" sz="1800" b="1" kern="0" baseline="30000" dirty="0"/>
              <a:t>17</a:t>
            </a:r>
            <a:r>
              <a:rPr lang="en-US" sz="1800" b="1" kern="0" dirty="0"/>
              <a:t>; Manuel Rodríguez</a:t>
            </a:r>
            <a:r>
              <a:rPr lang="en-US" sz="1800" b="1" kern="0" baseline="30000" dirty="0"/>
              <a:t>18</a:t>
            </a:r>
            <a:r>
              <a:rPr lang="en-US" sz="1800" b="1" kern="0" dirty="0"/>
              <a:t>; Elisa Orna</a:t>
            </a:r>
            <a:r>
              <a:rPr lang="en-US" sz="1800" b="1" kern="0" baseline="30000" dirty="0"/>
              <a:t>19</a:t>
            </a:r>
            <a:r>
              <a:rPr lang="en-US" sz="1800" b="1" kern="0" dirty="0"/>
              <a:t>; Vicente Vicente</a:t>
            </a:r>
            <a:r>
              <a:rPr lang="en-US" sz="1800" b="1" kern="0" baseline="30000" dirty="0"/>
              <a:t>1</a:t>
            </a:r>
            <a:endParaRPr lang="en-US" sz="1800" kern="0" baseline="30000" dirty="0"/>
          </a:p>
          <a:p>
            <a:pPr>
              <a:lnSpc>
                <a:spcPct val="100000"/>
              </a:lnSpc>
              <a:spcBef>
                <a:spcPts val="600"/>
              </a:spcBef>
            </a:pPr>
            <a:r>
              <a:rPr lang="en-GB" sz="1200" kern="0" baseline="30000" dirty="0"/>
              <a:t>1</a:t>
            </a:r>
            <a:r>
              <a:rPr lang="en-GB" sz="1200" kern="0" dirty="0"/>
              <a:t>Hospital Morales Meseguer; </a:t>
            </a:r>
            <a:r>
              <a:rPr lang="en-GB" sz="1200" kern="0" baseline="30000" dirty="0"/>
              <a:t>2</a:t>
            </a:r>
            <a:r>
              <a:rPr lang="en-GB" sz="1200" kern="0" dirty="0"/>
              <a:t>Complejo </a:t>
            </a:r>
            <a:r>
              <a:rPr lang="en-GB" sz="1200" kern="0" dirty="0" err="1"/>
              <a:t>Hospitalario</a:t>
            </a:r>
            <a:r>
              <a:rPr lang="en-GB" sz="1200" kern="0" dirty="0"/>
              <a:t> Regional de Málaga; </a:t>
            </a:r>
            <a:r>
              <a:rPr lang="en-GB" sz="1200" kern="0" baseline="30000" dirty="0"/>
              <a:t>3</a:t>
            </a:r>
            <a:r>
              <a:rPr lang="en-GB" sz="1200" kern="0" dirty="0"/>
              <a:t>Complejo </a:t>
            </a:r>
            <a:r>
              <a:rPr lang="en-GB" sz="1200" kern="0" dirty="0" err="1"/>
              <a:t>Hospitalario</a:t>
            </a:r>
            <a:r>
              <a:rPr lang="en-GB" sz="1200" kern="0" dirty="0"/>
              <a:t> Universitario de Gran </a:t>
            </a:r>
            <a:r>
              <a:rPr lang="en-GB" sz="1200" kern="0" dirty="0" err="1"/>
              <a:t>Canaria</a:t>
            </a:r>
            <a:r>
              <a:rPr lang="en-GB" sz="1200" kern="0" dirty="0"/>
              <a:t> Dr. </a:t>
            </a:r>
            <a:r>
              <a:rPr lang="en-GB" sz="1200" kern="0" dirty="0" err="1"/>
              <a:t>Negrín</a:t>
            </a:r>
            <a:r>
              <a:rPr lang="en-GB" sz="1200" kern="0" dirty="0"/>
              <a:t>; </a:t>
            </a:r>
            <a:r>
              <a:rPr lang="en-GB" sz="1200" kern="0" baseline="30000" dirty="0"/>
              <a:t>4</a:t>
            </a:r>
            <a:r>
              <a:rPr lang="en-GB" sz="1200" kern="0" dirty="0"/>
              <a:t>Hospital </a:t>
            </a:r>
            <a:r>
              <a:rPr lang="en-GB" sz="1200" kern="0" dirty="0" err="1"/>
              <a:t>Universitari</a:t>
            </a:r>
            <a:r>
              <a:rPr lang="en-GB" sz="1200" kern="0" dirty="0"/>
              <a:t> i </a:t>
            </a:r>
            <a:r>
              <a:rPr lang="en-GB" sz="1200" kern="0" dirty="0" err="1"/>
              <a:t>Politècnic</a:t>
            </a:r>
            <a:r>
              <a:rPr lang="en-GB" sz="1200" kern="0" dirty="0"/>
              <a:t> La Fe; </a:t>
            </a:r>
            <a:r>
              <a:rPr lang="en-GB" sz="1200" kern="0" baseline="30000" dirty="0"/>
              <a:t>5</a:t>
            </a:r>
            <a:r>
              <a:rPr lang="en-GB" sz="1200" kern="0" dirty="0"/>
              <a:t>Hopital de </a:t>
            </a:r>
            <a:r>
              <a:rPr lang="en-GB" sz="1200" kern="0" dirty="0" err="1"/>
              <a:t>Especialidades</a:t>
            </a:r>
            <a:r>
              <a:rPr lang="en-GB" sz="1200" kern="0" dirty="0"/>
              <a:t> de Jerez de la Frontera; </a:t>
            </a:r>
            <a:r>
              <a:rPr lang="en-GB" sz="1200" kern="0" baseline="30000" dirty="0"/>
              <a:t>6</a:t>
            </a:r>
            <a:r>
              <a:rPr lang="en-GB" sz="1200" kern="0" dirty="0"/>
              <a:t>Hospital Universitario de Burgos; </a:t>
            </a:r>
            <a:r>
              <a:rPr lang="en-GB" sz="1200" kern="0" baseline="30000" dirty="0"/>
              <a:t>7</a:t>
            </a:r>
            <a:r>
              <a:rPr lang="en-GB" sz="1200" kern="0" dirty="0"/>
              <a:t>Hospital Universitario 12 de </a:t>
            </a:r>
            <a:r>
              <a:rPr lang="en-GB" sz="1200" kern="0" dirty="0" err="1"/>
              <a:t>Octubre</a:t>
            </a:r>
            <a:r>
              <a:rPr lang="en-GB" sz="1200" kern="0" dirty="0"/>
              <a:t>; </a:t>
            </a:r>
            <a:r>
              <a:rPr lang="en-GB" sz="1200" kern="0" baseline="30000" dirty="0"/>
              <a:t>8 </a:t>
            </a:r>
            <a:r>
              <a:rPr lang="en-GB" sz="1200" kern="0" dirty="0"/>
              <a:t>Hospital San Pedro de </a:t>
            </a:r>
            <a:r>
              <a:rPr lang="en-GB" sz="1200" kern="0" dirty="0" err="1"/>
              <a:t>Alcántara</a:t>
            </a:r>
            <a:r>
              <a:rPr lang="en-GB" sz="1200" kern="0" dirty="0"/>
              <a:t>; </a:t>
            </a:r>
            <a:r>
              <a:rPr lang="en-GB" sz="1200" kern="0" baseline="30000" dirty="0"/>
              <a:t>9</a:t>
            </a:r>
            <a:r>
              <a:rPr lang="en-GB" sz="1200" kern="0" dirty="0"/>
              <a:t>Hospital Universitario a </a:t>
            </a:r>
            <a:r>
              <a:rPr lang="en-GB" sz="1200" kern="0" dirty="0" err="1"/>
              <a:t>Coruña</a:t>
            </a:r>
            <a:r>
              <a:rPr lang="en-GB" sz="1200" kern="0" dirty="0"/>
              <a:t>; </a:t>
            </a:r>
            <a:r>
              <a:rPr lang="en-GB" sz="1200" kern="0" baseline="30000" dirty="0"/>
              <a:t>10</a:t>
            </a:r>
            <a:r>
              <a:rPr lang="en-GB" sz="1200" kern="0" dirty="0"/>
              <a:t>Complexo </a:t>
            </a:r>
            <a:r>
              <a:rPr lang="en-GB" sz="1200" kern="0" dirty="0" err="1"/>
              <a:t>Hospitalario</a:t>
            </a:r>
            <a:r>
              <a:rPr lang="en-GB" sz="1200" kern="0" dirty="0"/>
              <a:t> Universitario de Santiago; </a:t>
            </a:r>
            <a:r>
              <a:rPr lang="en-GB" sz="1200" kern="0" baseline="30000" dirty="0"/>
              <a:t>11</a:t>
            </a:r>
            <a:r>
              <a:rPr lang="en-GB" sz="1200" kern="0" dirty="0"/>
              <a:t>Hospital </a:t>
            </a:r>
            <a:r>
              <a:rPr lang="en-GB" sz="1200" kern="0" dirty="0" err="1"/>
              <a:t>Universitari</a:t>
            </a:r>
            <a:r>
              <a:rPr lang="en-GB" sz="1200" kern="0" dirty="0"/>
              <a:t> </a:t>
            </a:r>
            <a:r>
              <a:rPr lang="en-GB" sz="1200" kern="0" dirty="0" err="1"/>
              <a:t>Vall</a:t>
            </a:r>
            <a:r>
              <a:rPr lang="en-GB" sz="1200" kern="0" dirty="0"/>
              <a:t> </a:t>
            </a:r>
            <a:r>
              <a:rPr lang="en-GB" sz="1200" kern="0" dirty="0" err="1"/>
              <a:t>d’Hebron</a:t>
            </a:r>
            <a:r>
              <a:rPr lang="en-GB" sz="1200" kern="0" dirty="0"/>
              <a:t>;</a:t>
            </a:r>
            <a:r>
              <a:rPr lang="en-GB" sz="1200" kern="0" baseline="30000" dirty="0"/>
              <a:t> 12</a:t>
            </a:r>
            <a:r>
              <a:rPr lang="en-GB" sz="1200" kern="0" dirty="0"/>
              <a:t>Hospital</a:t>
            </a:r>
            <a:r>
              <a:rPr lang="en-GB" sz="1200" kern="0" baseline="30000" dirty="0"/>
              <a:t> </a:t>
            </a:r>
            <a:r>
              <a:rPr lang="en-GB" sz="1200" kern="0" dirty="0"/>
              <a:t>Virgen de la </a:t>
            </a:r>
            <a:r>
              <a:rPr lang="en-GB" sz="1200" kern="0" dirty="0" err="1"/>
              <a:t>Salud</a:t>
            </a:r>
            <a:r>
              <a:rPr lang="en-GB" sz="1200" kern="0" dirty="0"/>
              <a:t>; </a:t>
            </a:r>
            <a:r>
              <a:rPr lang="en-GB" sz="1200" kern="0" baseline="30000" dirty="0"/>
              <a:t>13</a:t>
            </a:r>
            <a:r>
              <a:rPr lang="en-GB" sz="1200" kern="0" dirty="0"/>
              <a:t>Hospital Universitario La Paz; </a:t>
            </a:r>
            <a:r>
              <a:rPr lang="en-GB" sz="1200" kern="0" baseline="30000" dirty="0"/>
              <a:t>14</a:t>
            </a:r>
            <a:r>
              <a:rPr lang="en-GB" sz="1200" kern="0" dirty="0"/>
              <a:t>Hospital de Sagunto; </a:t>
            </a:r>
            <a:r>
              <a:rPr lang="en-GB" sz="1200" kern="0" baseline="30000" dirty="0"/>
              <a:t>15</a:t>
            </a:r>
            <a:r>
              <a:rPr lang="en-GB" sz="1200" kern="0" dirty="0"/>
              <a:t>Hospital de la Santa </a:t>
            </a:r>
            <a:r>
              <a:rPr lang="en-GB" sz="1200" kern="0" dirty="0" err="1"/>
              <a:t>Creu</a:t>
            </a:r>
            <a:r>
              <a:rPr lang="en-GB" sz="1200" kern="0" dirty="0"/>
              <a:t> i Sant Pau; </a:t>
            </a:r>
            <a:r>
              <a:rPr lang="en-GB" sz="1200" kern="0" baseline="30000" dirty="0"/>
              <a:t>16</a:t>
            </a:r>
            <a:r>
              <a:rPr lang="en-GB" sz="1200" kern="0" dirty="0"/>
              <a:t>Hospital Universitario de Salamanca; </a:t>
            </a:r>
            <a:r>
              <a:rPr lang="en-GB" sz="1200" kern="0" baseline="30000" dirty="0"/>
              <a:t>17</a:t>
            </a:r>
            <a:r>
              <a:rPr lang="en-GB" sz="1200" kern="0" dirty="0"/>
              <a:t>Hospital </a:t>
            </a:r>
            <a:r>
              <a:rPr lang="en-GB" sz="1200" kern="0" dirty="0" err="1"/>
              <a:t>Clínico</a:t>
            </a:r>
            <a:r>
              <a:rPr lang="en-GB" sz="1200" kern="0" dirty="0"/>
              <a:t> San Carlos; </a:t>
            </a:r>
            <a:r>
              <a:rPr lang="en-GB" sz="1200" kern="0" baseline="30000" dirty="0"/>
              <a:t>18</a:t>
            </a:r>
            <a:r>
              <a:rPr lang="en-GB" sz="1200" kern="0" dirty="0"/>
              <a:t>Hospital Álvaro </a:t>
            </a:r>
            <a:r>
              <a:rPr lang="en-GB" sz="1200" kern="0" dirty="0" err="1"/>
              <a:t>Cunqueiro</a:t>
            </a:r>
            <a:r>
              <a:rPr lang="en-GB" sz="1200" kern="0" dirty="0"/>
              <a:t>; </a:t>
            </a:r>
            <a:r>
              <a:rPr lang="en-GB" sz="1200" kern="0" baseline="30000" dirty="0"/>
              <a:t>19</a:t>
            </a:r>
            <a:r>
              <a:rPr lang="en-GB" sz="1200" kern="0" dirty="0"/>
              <a:t>Hospital </a:t>
            </a:r>
            <a:r>
              <a:rPr lang="en-GB" sz="1200" kern="0" dirty="0" err="1"/>
              <a:t>Universitari</a:t>
            </a:r>
            <a:r>
              <a:rPr lang="en-GB" sz="1200" kern="0" dirty="0"/>
              <a:t> Germans </a:t>
            </a:r>
            <a:r>
              <a:rPr lang="en-GB" sz="1200" kern="0" dirty="0" err="1"/>
              <a:t>Trias</a:t>
            </a:r>
            <a:r>
              <a:rPr lang="en-GB" sz="1200" kern="0" dirty="0"/>
              <a:t> i Pujol</a:t>
            </a:r>
            <a:endParaRPr lang="en-US" sz="1200" kern="0" dirty="0"/>
          </a:p>
        </p:txBody>
      </p:sp>
      <p:pic>
        <p:nvPicPr>
          <p:cNvPr id="9" name="Picture 2" descr="C:\Users\mmiglins\Desktop\House.png">
            <a:hlinkClick r:id="rId3" action="ppaction://hlinksldjump"/>
            <a:extLst>
              <a:ext uri="{FF2B5EF4-FFF2-40B4-BE49-F238E27FC236}">
                <a16:creationId xmlns:a16="http://schemas.microsoft.com/office/drawing/2014/main" id="{06200E19-1298-4A09-A826-18EE29902F5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8D3E96B-18E5-4151-837C-48142B27313B}"/>
              </a:ext>
            </a:extLst>
          </p:cNvPr>
          <p:cNvSpPr txBox="1">
            <a:spLocks/>
          </p:cNvSpPr>
          <p:nvPr/>
        </p:nvSpPr>
        <p:spPr bwMode="auto">
          <a:xfrm>
            <a:off x="504824" y="6378927"/>
            <a:ext cx="3518263" cy="409339"/>
          </a:xfrm>
          <a:prstGeom prst="rect">
            <a:avLst/>
          </a:prstGeom>
          <a:noFill/>
          <a:ln w="9525">
            <a:noFill/>
            <a:miter lim="800000"/>
            <a:headEnd/>
            <a:tailEnd/>
          </a:ln>
        </p:spPr>
        <p:txBody>
          <a:bodyPr anchor="ctr"/>
          <a:lstStyle/>
          <a:p>
            <a:pPr algn="l" fontAlgn="auto">
              <a:spcBef>
                <a:spcPts val="0"/>
              </a:spcBef>
              <a:spcAft>
                <a:spcPts val="0"/>
              </a:spcAft>
              <a:defRPr/>
            </a:pPr>
            <a:r>
              <a:rPr lang="en-GB" sz="1600" b="1" dirty="0">
                <a:solidFill>
                  <a:srgbClr val="000000"/>
                </a:solidFill>
              </a:rPr>
              <a:t>A</a:t>
            </a:r>
            <a:r>
              <a:rPr lang="en-US" sz="1600" b="1" dirty="0" err="1">
                <a:solidFill>
                  <a:srgbClr val="000000"/>
                </a:solidFill>
              </a:rPr>
              <a:t>bstract</a:t>
            </a:r>
            <a:r>
              <a:rPr lang="en-US" sz="1600" b="1" dirty="0">
                <a:solidFill>
                  <a:srgbClr val="000000"/>
                </a:solidFill>
              </a:rPr>
              <a:t> #PS1580</a:t>
            </a:r>
          </a:p>
        </p:txBody>
      </p:sp>
    </p:spTree>
    <p:extLst>
      <p:ext uri="{BB962C8B-B14F-4D97-AF65-F5344CB8AC3E}">
        <p14:creationId xmlns:p14="http://schemas.microsoft.com/office/powerpoint/2010/main" val="2225799381"/>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D6365E27-771C-43D4-8B76-F20FB0E2BD76}"/>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Arial"/>
                <a:ea typeface="+mj-ea"/>
                <a:cs typeface="+mj-cs"/>
              </a:rPr>
              <a:t>Introduction</a:t>
            </a:r>
            <a:endParaRPr kumimoji="0" lang="en-US" sz="2800" b="1" i="0" u="none" strike="noStrike" kern="0" cap="none" spc="0" normalizeH="0" baseline="0" noProof="0" dirty="0">
              <a:ln>
                <a:noFill/>
              </a:ln>
              <a:solidFill>
                <a:srgbClr val="000000"/>
              </a:solidFill>
              <a:effectLst/>
              <a:uLnTx/>
              <a:uFillTx/>
              <a:latin typeface="Arial"/>
              <a:ea typeface="+mj-ea"/>
              <a:cs typeface="+mj-cs"/>
            </a:endParaRPr>
          </a:p>
        </p:txBody>
      </p:sp>
      <p:sp>
        <p:nvSpPr>
          <p:cNvPr id="10" name="Content Placeholder 4">
            <a:extLst>
              <a:ext uri="{FF2B5EF4-FFF2-40B4-BE49-F238E27FC236}">
                <a16:creationId xmlns:a16="http://schemas.microsoft.com/office/drawing/2014/main" id="{88CDAE5E-6375-4E3B-A1A4-297FF7176D2D}"/>
              </a:ext>
            </a:extLst>
          </p:cNvPr>
          <p:cNvSpPr>
            <a:spLocks noGrp="1"/>
          </p:cNvSpPr>
          <p:nvPr>
            <p:ph idx="1"/>
          </p:nvPr>
        </p:nvSpPr>
        <p:spPr>
          <a:xfrm>
            <a:off x="514351" y="1462088"/>
            <a:ext cx="8413749" cy="4502009"/>
          </a:xfrm>
        </p:spPr>
        <p:txBody>
          <a:bodyPr/>
          <a:lstStyle/>
          <a:p>
            <a:pPr>
              <a:spcBef>
                <a:spcPts val="400"/>
              </a:spcBef>
              <a:buClr>
                <a:schemeClr val="accent1">
                  <a:lumMod val="60000"/>
                  <a:lumOff val="40000"/>
                </a:schemeClr>
              </a:buClr>
              <a:buFont typeface="Wingdings" panose="05000000000000000000" pitchFamily="2" charset="2"/>
              <a:buChar char="§"/>
            </a:pPr>
            <a:r>
              <a:rPr lang="en-US" sz="2000" dirty="0"/>
              <a:t>Immune thrombocytopenia (ITP), a disease that represents the paradigm of acquired bleeding disorders, also associates with an increased risk of vascular events (VE). Thrombopoietin-receptor-agonists (TPO-RA) are effective treatments of ITP that could, however, have a potential for enhancing this thrombotic risk. Previous long-term TPO-RA clinical trials have shown that thrombotic events occurred in 6% of TPO-RA–treated ITP patients, with VE appearing to be more frequent in patients of older age and having at least 1 general risk factor for thrombosis.</a:t>
            </a:r>
            <a:r>
              <a:rPr lang="en-US" sz="2000" baseline="30000" dirty="0"/>
              <a:t>1 </a:t>
            </a:r>
          </a:p>
          <a:p>
            <a:pPr>
              <a:spcBef>
                <a:spcPts val="400"/>
              </a:spcBef>
              <a:buClr>
                <a:schemeClr val="accent1">
                  <a:lumMod val="60000"/>
                  <a:lumOff val="40000"/>
                </a:schemeClr>
              </a:buClr>
              <a:buFont typeface="Wingdings" panose="05000000000000000000" pitchFamily="2" charset="2"/>
              <a:buChar char="§"/>
            </a:pPr>
            <a:endParaRPr lang="en-US" sz="2000" baseline="30000" dirty="0"/>
          </a:p>
          <a:p>
            <a:pPr>
              <a:spcBef>
                <a:spcPts val="400"/>
              </a:spcBef>
              <a:buClr>
                <a:schemeClr val="accent1">
                  <a:lumMod val="60000"/>
                  <a:lumOff val="40000"/>
                </a:schemeClr>
              </a:buClr>
              <a:buFont typeface="Wingdings" panose="05000000000000000000" pitchFamily="2" charset="2"/>
              <a:buChar char="§"/>
            </a:pPr>
            <a:r>
              <a:rPr lang="en-US" sz="2000" dirty="0"/>
              <a:t>In both romiplostim (ROM) and eltrombopag (ELT) clinical studies, thrombotic events occurred with low, normal, or high platelet level, with no clear relationship with the average or actual dose of either drug, or with length of exposure. The calculated exposure-adjusted event rates (per 100 patient-years) in those trials were in the range of 2.5 to 7.5 VE per 100 patient-years.</a:t>
            </a:r>
            <a:r>
              <a:rPr lang="en-US" sz="2000" baseline="30000" dirty="0"/>
              <a:t>1 </a:t>
            </a:r>
          </a:p>
        </p:txBody>
      </p:sp>
      <p:sp>
        <p:nvSpPr>
          <p:cNvPr id="9" name="TextBox 8">
            <a:extLst>
              <a:ext uri="{FF2B5EF4-FFF2-40B4-BE49-F238E27FC236}">
                <a16:creationId xmlns:a16="http://schemas.microsoft.com/office/drawing/2014/main" id="{10D30599-CC26-4D83-A781-84F09E3C323E}"/>
              </a:ext>
            </a:extLst>
          </p:cNvPr>
          <p:cNvSpPr txBox="1"/>
          <p:nvPr/>
        </p:nvSpPr>
        <p:spPr>
          <a:xfrm>
            <a:off x="0" y="-2"/>
            <a:ext cx="9144000" cy="261610"/>
          </a:xfrm>
          <a:prstGeom prst="rect">
            <a:avLst/>
          </a:prstGeom>
          <a:solidFill>
            <a:srgbClr val="0070C0"/>
          </a:solidFill>
        </p:spPr>
        <p:txBody>
          <a:bodyPr wrap="square" lIns="91440" tIns="45720" rIns="91440" bIns="45720" rtlCol="0">
            <a:spAutoFit/>
          </a:bodyPr>
          <a:lstStyle/>
          <a:p>
            <a:pPr lvl="0" fontAlgn="auto">
              <a:spcBef>
                <a:spcPts val="600"/>
              </a:spcBef>
              <a:spcAft>
                <a:spcPts val="0"/>
              </a:spcAft>
              <a:defRPr/>
            </a:pPr>
            <a:r>
              <a:rPr kumimoji="0" lang="en-US" sz="1100" b="1" i="0" u="none" strike="noStrike" kern="1200" cap="none" spc="0" normalizeH="0" baseline="0" noProof="0" dirty="0">
                <a:ln>
                  <a:noFill/>
                </a:ln>
                <a:solidFill>
                  <a:srgbClr val="FFFFFF"/>
                </a:solidFill>
                <a:effectLst/>
                <a:uLnTx/>
                <a:uFillTx/>
                <a:latin typeface="Arial" charset="0"/>
                <a:ea typeface="+mn-ea"/>
                <a:cs typeface="+mn-cs"/>
              </a:rPr>
              <a:t>Lozano ML, et al. </a:t>
            </a:r>
            <a:r>
              <a:rPr lang="en-US" sz="1100" b="1" dirty="0">
                <a:solidFill>
                  <a:srgbClr val="FFFFFF"/>
                </a:solidFill>
              </a:rPr>
              <a:t>Prevalence And Risk Factors For Thrombosis In Adult ITP Patients Treated With TPO-RA</a:t>
            </a:r>
            <a:endParaRPr kumimoji="0" lang="en-US" sz="1100" b="1"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14" name="Picture 2" descr="C:\Users\mmiglins\Desktop\House.png">
            <a:hlinkClick r:id="rId3" action="ppaction://hlinksldjump"/>
            <a:extLst>
              <a:ext uri="{FF2B5EF4-FFF2-40B4-BE49-F238E27FC236}">
                <a16:creationId xmlns:a16="http://schemas.microsoft.com/office/drawing/2014/main" id="{CF4682F1-9050-4195-817F-528224D459E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8B0658A6-BBBA-4D32-98C9-47785DACD180}"/>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r>
              <a:rPr lang="en-US" sz="900" dirty="0"/>
              <a:t>1. </a:t>
            </a:r>
            <a:r>
              <a:rPr lang="en-US" sz="900" dirty="0" err="1"/>
              <a:t>Rodeghiero</a:t>
            </a:r>
            <a:r>
              <a:rPr lang="en-US" sz="900" dirty="0"/>
              <a:t> F. </a:t>
            </a:r>
            <a:r>
              <a:rPr lang="en-US" sz="900" i="1" dirty="0"/>
              <a:t>Am J </a:t>
            </a:r>
            <a:r>
              <a:rPr lang="en-US" sz="900" i="1" dirty="0" err="1"/>
              <a:t>Hematol</a:t>
            </a:r>
            <a:r>
              <a:rPr lang="en-US" sz="900" dirty="0"/>
              <a:t>. 2016;91:39-45. </a:t>
            </a:r>
          </a:p>
        </p:txBody>
      </p:sp>
    </p:spTree>
    <p:extLst>
      <p:ext uri="{BB962C8B-B14F-4D97-AF65-F5344CB8AC3E}">
        <p14:creationId xmlns:p14="http://schemas.microsoft.com/office/powerpoint/2010/main" val="1322080435"/>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D6365E27-771C-43D4-8B76-F20FB0E2BD76}"/>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GB" sz="2800" dirty="0">
                <a:solidFill>
                  <a:srgbClr val="000000"/>
                </a:solidFill>
                <a:latin typeface="Arial"/>
              </a:rPr>
              <a:t>Objectives</a:t>
            </a:r>
            <a:endParaRPr kumimoji="0" lang="en-US" sz="2800" b="1" i="0" u="none" strike="noStrike" kern="0" cap="none" spc="0" normalizeH="0" baseline="0" noProof="0" dirty="0">
              <a:ln>
                <a:noFill/>
              </a:ln>
              <a:solidFill>
                <a:srgbClr val="000000"/>
              </a:solidFill>
              <a:effectLst/>
              <a:uLnTx/>
              <a:uFillTx/>
              <a:latin typeface="Arial"/>
              <a:ea typeface="+mj-ea"/>
              <a:cs typeface="+mj-cs"/>
            </a:endParaRPr>
          </a:p>
        </p:txBody>
      </p:sp>
      <p:sp>
        <p:nvSpPr>
          <p:cNvPr id="10" name="Content Placeholder 4">
            <a:extLst>
              <a:ext uri="{FF2B5EF4-FFF2-40B4-BE49-F238E27FC236}">
                <a16:creationId xmlns:a16="http://schemas.microsoft.com/office/drawing/2014/main" id="{88CDAE5E-6375-4E3B-A1A4-297FF7176D2D}"/>
              </a:ext>
            </a:extLst>
          </p:cNvPr>
          <p:cNvSpPr>
            <a:spLocks noGrp="1"/>
          </p:cNvSpPr>
          <p:nvPr>
            <p:ph idx="1"/>
          </p:nvPr>
        </p:nvSpPr>
        <p:spPr>
          <a:xfrm>
            <a:off x="514351" y="1462088"/>
            <a:ext cx="8413749" cy="1068044"/>
          </a:xfrm>
        </p:spPr>
        <p:txBody>
          <a:bodyPr/>
          <a:lstStyle/>
          <a:p>
            <a:pPr>
              <a:spcBef>
                <a:spcPts val="400"/>
              </a:spcBef>
              <a:buClr>
                <a:schemeClr val="accent1">
                  <a:lumMod val="60000"/>
                  <a:lumOff val="40000"/>
                </a:schemeClr>
              </a:buClr>
              <a:buFont typeface="Wingdings" panose="05000000000000000000" pitchFamily="2" charset="2"/>
              <a:buChar char="§"/>
            </a:pPr>
            <a:r>
              <a:rPr lang="en-US" sz="2000" dirty="0"/>
              <a:t>The aims of this study were to determine the risk factors, circumstances, and prevalence of venous and arterial thrombosis in patients with primary ITP during long-term follow-up and treatment with TPO-RA. </a:t>
            </a:r>
          </a:p>
        </p:txBody>
      </p:sp>
      <p:sp>
        <p:nvSpPr>
          <p:cNvPr id="9" name="TextBox 8">
            <a:extLst>
              <a:ext uri="{FF2B5EF4-FFF2-40B4-BE49-F238E27FC236}">
                <a16:creationId xmlns:a16="http://schemas.microsoft.com/office/drawing/2014/main" id="{10D30599-CC26-4D83-A781-84F09E3C323E}"/>
              </a:ext>
            </a:extLst>
          </p:cNvPr>
          <p:cNvSpPr txBox="1"/>
          <p:nvPr/>
        </p:nvSpPr>
        <p:spPr>
          <a:xfrm>
            <a:off x="0" y="-2"/>
            <a:ext cx="9144000" cy="261610"/>
          </a:xfrm>
          <a:prstGeom prst="rect">
            <a:avLst/>
          </a:prstGeom>
          <a:solidFill>
            <a:srgbClr val="0070C0"/>
          </a:solidFill>
        </p:spPr>
        <p:txBody>
          <a:bodyPr wrap="square" lIns="91440" tIns="45720" rIns="91440" bIns="45720" rtlCol="0">
            <a:spAutoFit/>
          </a:bodyPr>
          <a:lstStyle/>
          <a:p>
            <a:pPr lvl="0" fontAlgn="auto">
              <a:spcBef>
                <a:spcPts val="600"/>
              </a:spcBef>
              <a:spcAft>
                <a:spcPts val="0"/>
              </a:spcAft>
              <a:defRPr/>
            </a:pPr>
            <a:r>
              <a:rPr kumimoji="0" lang="en-US" sz="1100" b="1" i="0" u="none" strike="noStrike" kern="1200" cap="none" spc="0" normalizeH="0" baseline="0" noProof="0" dirty="0">
                <a:ln>
                  <a:noFill/>
                </a:ln>
                <a:solidFill>
                  <a:srgbClr val="FFFFFF"/>
                </a:solidFill>
                <a:effectLst/>
                <a:uLnTx/>
                <a:uFillTx/>
                <a:latin typeface="Arial" charset="0"/>
                <a:ea typeface="+mn-ea"/>
                <a:cs typeface="+mn-cs"/>
              </a:rPr>
              <a:t>Lozano ML, et al. </a:t>
            </a:r>
            <a:r>
              <a:rPr lang="en-US" sz="1100" b="1" dirty="0">
                <a:solidFill>
                  <a:srgbClr val="FFFFFF"/>
                </a:solidFill>
              </a:rPr>
              <a:t>Prevalence And Risk Factors For Thrombosis In Adult ITP Patients Treated With TPO-RA</a:t>
            </a:r>
            <a:endParaRPr kumimoji="0" lang="en-US" sz="1100" b="1"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12" name="Picture 2" descr="C:\Users\mmiglins\Desktop\House.png">
            <a:hlinkClick r:id="rId3" action="ppaction://hlinksldjump"/>
            <a:extLst>
              <a:ext uri="{FF2B5EF4-FFF2-40B4-BE49-F238E27FC236}">
                <a16:creationId xmlns:a16="http://schemas.microsoft.com/office/drawing/2014/main" id="{338CC732-4B9C-462D-9864-353307710C55}"/>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F3FBF66C-193A-4813-9706-04C27936FE6F}"/>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r>
              <a:rPr lang="en-US" sz="900" dirty="0"/>
              <a:t>ITP, immune thrombocytopenia; TPO-RA, thrombopoietin receptor agonist </a:t>
            </a:r>
          </a:p>
        </p:txBody>
      </p:sp>
    </p:spTree>
    <p:extLst>
      <p:ext uri="{BB962C8B-B14F-4D97-AF65-F5344CB8AC3E}">
        <p14:creationId xmlns:p14="http://schemas.microsoft.com/office/powerpoint/2010/main" val="1895092684"/>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D6365E27-771C-43D4-8B76-F20FB0E2BD76}"/>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Arial"/>
                <a:ea typeface="+mj-ea"/>
                <a:cs typeface="+mj-cs"/>
              </a:rPr>
              <a:t>Methods</a:t>
            </a:r>
            <a:endParaRPr kumimoji="0" lang="en-US" sz="2800" b="1" i="0" u="none" strike="noStrike" kern="0" cap="none" spc="0" normalizeH="0" baseline="0" noProof="0" dirty="0">
              <a:ln>
                <a:noFill/>
              </a:ln>
              <a:solidFill>
                <a:srgbClr val="000000"/>
              </a:solidFill>
              <a:effectLst/>
              <a:uLnTx/>
              <a:uFillTx/>
              <a:latin typeface="Arial"/>
              <a:ea typeface="+mj-ea"/>
              <a:cs typeface="+mj-cs"/>
            </a:endParaRPr>
          </a:p>
        </p:txBody>
      </p:sp>
      <p:sp>
        <p:nvSpPr>
          <p:cNvPr id="10" name="Content Placeholder 4">
            <a:extLst>
              <a:ext uri="{FF2B5EF4-FFF2-40B4-BE49-F238E27FC236}">
                <a16:creationId xmlns:a16="http://schemas.microsoft.com/office/drawing/2014/main" id="{88CDAE5E-6375-4E3B-A1A4-297FF7176D2D}"/>
              </a:ext>
            </a:extLst>
          </p:cNvPr>
          <p:cNvSpPr>
            <a:spLocks noGrp="1"/>
          </p:cNvSpPr>
          <p:nvPr>
            <p:ph idx="1"/>
          </p:nvPr>
        </p:nvSpPr>
        <p:spPr>
          <a:xfrm>
            <a:off x="514351" y="1462088"/>
            <a:ext cx="8413749" cy="3461599"/>
          </a:xfrm>
        </p:spPr>
        <p:txBody>
          <a:bodyPr/>
          <a:lstStyle/>
          <a:p>
            <a:pPr>
              <a:spcBef>
                <a:spcPts val="400"/>
              </a:spcBef>
              <a:buClr>
                <a:schemeClr val="accent1">
                  <a:lumMod val="60000"/>
                  <a:lumOff val="40000"/>
                </a:schemeClr>
              </a:buClr>
              <a:buFont typeface="Wingdings" panose="05000000000000000000" pitchFamily="2" charset="2"/>
              <a:buChar char="§"/>
            </a:pPr>
            <a:r>
              <a:rPr lang="en-US" sz="2000" dirty="0"/>
              <a:t>This was an observational, retrospective and multicenter study conducted in Spain from November 2016 to January 2018. The study was approved by the Clinical Research Ethics Committee of the Hospital General Universitario Morales Meseguer (Murcia, Spain). Written informed consent was obtained from every subject. The participant investigators had to recruit through the screening of the clinical records of all adult ITP patients who were seen in their respective site who had initiated treatment with ROM or ELT as long-term therapy from January 2012 to December 2014. Information on patient characteristics was collected from medical records to assess and compare possible circumstances and risk factors of ITP patients with and without VE. </a:t>
            </a:r>
          </a:p>
        </p:txBody>
      </p:sp>
      <p:sp>
        <p:nvSpPr>
          <p:cNvPr id="9" name="TextBox 8">
            <a:extLst>
              <a:ext uri="{FF2B5EF4-FFF2-40B4-BE49-F238E27FC236}">
                <a16:creationId xmlns:a16="http://schemas.microsoft.com/office/drawing/2014/main" id="{10D30599-CC26-4D83-A781-84F09E3C323E}"/>
              </a:ext>
            </a:extLst>
          </p:cNvPr>
          <p:cNvSpPr txBox="1"/>
          <p:nvPr/>
        </p:nvSpPr>
        <p:spPr>
          <a:xfrm>
            <a:off x="0" y="-2"/>
            <a:ext cx="9144000" cy="261610"/>
          </a:xfrm>
          <a:prstGeom prst="rect">
            <a:avLst/>
          </a:prstGeom>
          <a:solidFill>
            <a:srgbClr val="0070C0"/>
          </a:solidFill>
        </p:spPr>
        <p:txBody>
          <a:bodyPr wrap="square" lIns="91440" tIns="45720" rIns="91440" bIns="45720" rtlCol="0">
            <a:spAutoFit/>
          </a:bodyPr>
          <a:lstStyle/>
          <a:p>
            <a:pPr lvl="0" fontAlgn="auto">
              <a:spcBef>
                <a:spcPts val="600"/>
              </a:spcBef>
              <a:spcAft>
                <a:spcPts val="0"/>
              </a:spcAft>
              <a:defRPr/>
            </a:pPr>
            <a:r>
              <a:rPr kumimoji="0" lang="en-US" sz="1100" b="1" i="0" u="none" strike="noStrike" kern="1200" cap="none" spc="0" normalizeH="0" baseline="0" noProof="0" dirty="0">
                <a:ln>
                  <a:noFill/>
                </a:ln>
                <a:solidFill>
                  <a:srgbClr val="FFFFFF"/>
                </a:solidFill>
                <a:effectLst/>
                <a:uLnTx/>
                <a:uFillTx/>
                <a:latin typeface="Arial" charset="0"/>
                <a:ea typeface="+mn-ea"/>
                <a:cs typeface="+mn-cs"/>
              </a:rPr>
              <a:t>Lozano ML, et al. </a:t>
            </a:r>
            <a:r>
              <a:rPr lang="en-US" sz="1100" b="1" dirty="0">
                <a:solidFill>
                  <a:srgbClr val="FFFFFF"/>
                </a:solidFill>
              </a:rPr>
              <a:t>Prevalence And Risk Factors For Thrombosis In Adult ITP Patients Treated With TPO-RA</a:t>
            </a:r>
            <a:endParaRPr kumimoji="0" lang="en-US" sz="1100" b="1"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12" name="Picture 2" descr="C:\Users\mmiglins\Desktop\House.png">
            <a:hlinkClick r:id="rId3" action="ppaction://hlinksldjump"/>
            <a:extLst>
              <a:ext uri="{FF2B5EF4-FFF2-40B4-BE49-F238E27FC236}">
                <a16:creationId xmlns:a16="http://schemas.microsoft.com/office/drawing/2014/main" id="{6EF30AE8-AA50-4553-B422-8AC28F483B0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B0D6CE8A-126B-4262-B071-7E5C3C819ED1}"/>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r>
              <a:rPr lang="en-US" sz="900" dirty="0"/>
              <a:t>ELT, </a:t>
            </a:r>
            <a:r>
              <a:rPr lang="en-US" sz="900" dirty="0" err="1"/>
              <a:t>eltrombopag</a:t>
            </a:r>
            <a:r>
              <a:rPr lang="en-US" sz="900" dirty="0"/>
              <a:t>; ITP, immune thrombocytopenia; VE, vascular event </a:t>
            </a:r>
          </a:p>
        </p:txBody>
      </p:sp>
    </p:spTree>
    <p:extLst>
      <p:ext uri="{BB962C8B-B14F-4D97-AF65-F5344CB8AC3E}">
        <p14:creationId xmlns:p14="http://schemas.microsoft.com/office/powerpoint/2010/main" val="974859008"/>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D6365E27-771C-43D4-8B76-F20FB0E2BD76}"/>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GB" sz="2800" kern="0" dirty="0">
                <a:solidFill>
                  <a:srgbClr val="000000"/>
                </a:solidFill>
                <a:latin typeface="Arial"/>
              </a:rPr>
              <a:t>Results</a:t>
            </a:r>
            <a:endParaRPr kumimoji="0" lang="en-US" sz="2800" b="1" i="0" u="none" strike="noStrike" kern="0" cap="none" spc="0" normalizeH="0" baseline="0" noProof="0" dirty="0">
              <a:ln>
                <a:noFill/>
              </a:ln>
              <a:solidFill>
                <a:srgbClr val="000000"/>
              </a:solidFill>
              <a:effectLst/>
              <a:uLnTx/>
              <a:uFillTx/>
              <a:latin typeface="Arial"/>
              <a:ea typeface="+mj-ea"/>
              <a:cs typeface="+mj-cs"/>
            </a:endParaRPr>
          </a:p>
        </p:txBody>
      </p:sp>
      <p:sp>
        <p:nvSpPr>
          <p:cNvPr id="10" name="Content Placeholder 4">
            <a:extLst>
              <a:ext uri="{FF2B5EF4-FFF2-40B4-BE49-F238E27FC236}">
                <a16:creationId xmlns:a16="http://schemas.microsoft.com/office/drawing/2014/main" id="{88CDAE5E-6375-4E3B-A1A4-297FF7176D2D}"/>
              </a:ext>
            </a:extLst>
          </p:cNvPr>
          <p:cNvSpPr>
            <a:spLocks noGrp="1"/>
          </p:cNvSpPr>
          <p:nvPr>
            <p:ph idx="1"/>
          </p:nvPr>
        </p:nvSpPr>
        <p:spPr>
          <a:xfrm>
            <a:off x="514351" y="1462088"/>
            <a:ext cx="8413749" cy="3703801"/>
          </a:xfrm>
        </p:spPr>
        <p:txBody>
          <a:bodyPr/>
          <a:lstStyle/>
          <a:p>
            <a:pPr>
              <a:spcBef>
                <a:spcPts val="400"/>
              </a:spcBef>
              <a:buClr>
                <a:schemeClr val="accent1">
                  <a:lumMod val="60000"/>
                  <a:lumOff val="40000"/>
                </a:schemeClr>
              </a:buClr>
              <a:buFont typeface="Wingdings" panose="05000000000000000000" pitchFamily="2" charset="2"/>
              <a:buChar char="§"/>
            </a:pPr>
            <a:r>
              <a:rPr lang="en-US" sz="1900" dirty="0"/>
              <a:t>A total of 121 patients (median age 63 years, range 19–96 years; 68% chronic phase), initiated TPO-RA (ROM 54; EPG 67). During a </a:t>
            </a:r>
            <a:br>
              <a:rPr lang="en-US" sz="1900" dirty="0"/>
            </a:br>
            <a:r>
              <a:rPr lang="en-US" sz="1900" dirty="0"/>
              <a:t>329.3 patient-year time under treatment (exposure to ROM and ELT of 161.03 and 168.27 patient-year, respectively) 15 patients experienced </a:t>
            </a:r>
            <a:br>
              <a:rPr lang="en-US" sz="1900" dirty="0"/>
            </a:br>
            <a:r>
              <a:rPr lang="en-US" sz="1900" dirty="0"/>
              <a:t>17 vascular episodes (9 arterial, 8 venous). </a:t>
            </a:r>
          </a:p>
          <a:p>
            <a:pPr>
              <a:spcBef>
                <a:spcPts val="400"/>
              </a:spcBef>
              <a:buClr>
                <a:schemeClr val="accent1">
                  <a:lumMod val="60000"/>
                  <a:lumOff val="40000"/>
                </a:schemeClr>
              </a:buClr>
              <a:buFont typeface="Wingdings" panose="05000000000000000000" pitchFamily="2" charset="2"/>
              <a:buChar char="§"/>
            </a:pPr>
            <a:endParaRPr lang="en-US" sz="1900" dirty="0"/>
          </a:p>
          <a:p>
            <a:pPr>
              <a:spcBef>
                <a:spcPts val="400"/>
              </a:spcBef>
              <a:buClr>
                <a:schemeClr val="accent1">
                  <a:lumMod val="60000"/>
                  <a:lumOff val="40000"/>
                </a:schemeClr>
              </a:buClr>
              <a:buFont typeface="Wingdings" panose="05000000000000000000" pitchFamily="2" charset="2"/>
              <a:buChar char="§"/>
            </a:pPr>
            <a:r>
              <a:rPr lang="en-US" sz="1900" dirty="0"/>
              <a:t>Seven events occurred with ROM, and 10 with ELT. The annualized risk was 4.2 and 5.9 VE/100 patient-years in ROM and ELT treated patients, respectively (median 5.2). The calculated incidence therefore was of </a:t>
            </a:r>
            <a:br>
              <a:rPr lang="en-US" sz="1900" dirty="0"/>
            </a:br>
            <a:r>
              <a:rPr lang="en-US" sz="1900" dirty="0"/>
              <a:t>one VE for every 17 patient-year receiving ELT, and one VE for every </a:t>
            </a:r>
            <a:br>
              <a:rPr lang="en-US" sz="1900" dirty="0"/>
            </a:br>
            <a:r>
              <a:rPr lang="en-US" sz="1900" dirty="0"/>
              <a:t>23 patient-year receiving ROM.</a:t>
            </a:r>
          </a:p>
        </p:txBody>
      </p:sp>
      <p:sp>
        <p:nvSpPr>
          <p:cNvPr id="9" name="TextBox 8">
            <a:extLst>
              <a:ext uri="{FF2B5EF4-FFF2-40B4-BE49-F238E27FC236}">
                <a16:creationId xmlns:a16="http://schemas.microsoft.com/office/drawing/2014/main" id="{10D30599-CC26-4D83-A781-84F09E3C323E}"/>
              </a:ext>
            </a:extLst>
          </p:cNvPr>
          <p:cNvSpPr txBox="1"/>
          <p:nvPr/>
        </p:nvSpPr>
        <p:spPr>
          <a:xfrm>
            <a:off x="0" y="-2"/>
            <a:ext cx="9144000" cy="261610"/>
          </a:xfrm>
          <a:prstGeom prst="rect">
            <a:avLst/>
          </a:prstGeom>
          <a:solidFill>
            <a:srgbClr val="0070C0"/>
          </a:solidFill>
        </p:spPr>
        <p:txBody>
          <a:bodyPr wrap="square" lIns="91440" tIns="45720" rIns="91440" bIns="45720" rtlCol="0">
            <a:spAutoFit/>
          </a:bodyPr>
          <a:lstStyle/>
          <a:p>
            <a:pPr lvl="0" fontAlgn="auto">
              <a:spcBef>
                <a:spcPts val="600"/>
              </a:spcBef>
              <a:spcAft>
                <a:spcPts val="0"/>
              </a:spcAft>
              <a:defRPr/>
            </a:pPr>
            <a:r>
              <a:rPr kumimoji="0" lang="en-US" sz="1100" b="1" i="0" u="none" strike="noStrike" kern="1200" cap="none" spc="0" normalizeH="0" baseline="0" noProof="0" dirty="0">
                <a:ln>
                  <a:noFill/>
                </a:ln>
                <a:solidFill>
                  <a:srgbClr val="FFFFFF"/>
                </a:solidFill>
                <a:effectLst/>
                <a:uLnTx/>
                <a:uFillTx/>
                <a:latin typeface="Arial" charset="0"/>
                <a:ea typeface="+mn-ea"/>
                <a:cs typeface="+mn-cs"/>
              </a:rPr>
              <a:t>Lozano ML, et al. </a:t>
            </a:r>
            <a:r>
              <a:rPr lang="en-US" sz="1100" b="1" dirty="0">
                <a:solidFill>
                  <a:srgbClr val="FFFFFF"/>
                </a:solidFill>
              </a:rPr>
              <a:t>Prevalence And Risk Factors For Thrombosis In Adult ITP Patients Treated With TPO-RA</a:t>
            </a:r>
            <a:endParaRPr kumimoji="0" lang="en-US" sz="1100" b="1"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12" name="Picture 2" descr="C:\Users\mmiglins\Desktop\House.png">
            <a:hlinkClick r:id="rId3" action="ppaction://hlinksldjump"/>
            <a:extLst>
              <a:ext uri="{FF2B5EF4-FFF2-40B4-BE49-F238E27FC236}">
                <a16:creationId xmlns:a16="http://schemas.microsoft.com/office/drawing/2014/main" id="{BA8A31D5-F485-49FF-912F-941C4D6DF8D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F87AA2F-A947-4596-9CE8-CCE6FA18D0B3}"/>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r>
              <a:rPr lang="en-US" sz="900" dirty="0"/>
              <a:t>ELT, </a:t>
            </a:r>
            <a:r>
              <a:rPr lang="en-US" sz="900" dirty="0" err="1"/>
              <a:t>eltrombopag</a:t>
            </a:r>
            <a:r>
              <a:rPr lang="en-US" sz="900" dirty="0"/>
              <a:t>; ITP, immune thrombocytopenia; ROM, romiplostim; TPO-RA, thrombopoietin receptor agonist; VE, vascular event </a:t>
            </a:r>
          </a:p>
        </p:txBody>
      </p:sp>
    </p:spTree>
    <p:extLst>
      <p:ext uri="{BB962C8B-B14F-4D97-AF65-F5344CB8AC3E}">
        <p14:creationId xmlns:p14="http://schemas.microsoft.com/office/powerpoint/2010/main" val="4089190468"/>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D6365E27-771C-43D4-8B76-F20FB0E2BD76}"/>
              </a:ext>
            </a:extLst>
          </p:cNvPr>
          <p:cNvSpPr txBox="1">
            <a:spLocks/>
          </p:cNvSpPr>
          <p:nvPr/>
        </p:nvSpPr>
        <p:spPr bwMode="gray">
          <a:xfrm>
            <a:off x="512763" y="-26613"/>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lvl="0">
              <a:defRPr/>
            </a:pPr>
            <a:r>
              <a:rPr lang="en-GB" sz="2800" kern="0" dirty="0">
                <a:solidFill>
                  <a:srgbClr val="000000"/>
                </a:solidFill>
                <a:latin typeface="Arial"/>
              </a:rPr>
              <a:t>Results </a:t>
            </a:r>
            <a:r>
              <a:rPr lang="en-US" sz="2800" kern="0" dirty="0"/>
              <a:t>(</a:t>
            </a:r>
            <a:r>
              <a:rPr lang="en-US" sz="2800" i="1" kern="0" dirty="0"/>
              <a:t>cont.</a:t>
            </a:r>
            <a:r>
              <a:rPr lang="en-US" sz="2800" kern="0" dirty="0"/>
              <a:t>)</a:t>
            </a:r>
            <a:endParaRPr kumimoji="0" lang="en-US" sz="2800" b="1" i="0" u="none" strike="noStrike" kern="0" cap="none" spc="0" normalizeH="0" baseline="0" noProof="0" dirty="0">
              <a:ln>
                <a:noFill/>
              </a:ln>
              <a:solidFill>
                <a:srgbClr val="000000"/>
              </a:solidFill>
              <a:effectLst/>
              <a:uLnTx/>
              <a:uFillTx/>
              <a:latin typeface="Arial"/>
              <a:ea typeface="+mj-ea"/>
              <a:cs typeface="+mj-cs"/>
            </a:endParaRPr>
          </a:p>
        </p:txBody>
      </p:sp>
      <p:sp>
        <p:nvSpPr>
          <p:cNvPr id="10" name="Content Placeholder 4">
            <a:extLst>
              <a:ext uri="{FF2B5EF4-FFF2-40B4-BE49-F238E27FC236}">
                <a16:creationId xmlns:a16="http://schemas.microsoft.com/office/drawing/2014/main" id="{88CDAE5E-6375-4E3B-A1A4-297FF7176D2D}"/>
              </a:ext>
            </a:extLst>
          </p:cNvPr>
          <p:cNvSpPr>
            <a:spLocks noGrp="1"/>
          </p:cNvSpPr>
          <p:nvPr>
            <p:ph idx="1"/>
          </p:nvPr>
        </p:nvSpPr>
        <p:spPr>
          <a:xfrm>
            <a:off x="728662" y="2725914"/>
            <a:ext cx="8415338" cy="468084"/>
          </a:xfrm>
        </p:spPr>
        <p:txBody>
          <a:bodyPr/>
          <a:lstStyle/>
          <a:p>
            <a:pPr marL="0" indent="0">
              <a:spcBef>
                <a:spcPts val="400"/>
              </a:spcBef>
              <a:buNone/>
            </a:pPr>
            <a:r>
              <a:rPr lang="en-GB" sz="2200" b="1" dirty="0"/>
              <a:t>Table 1. Time to Vascular Event (days)</a:t>
            </a:r>
            <a:endParaRPr lang="en-US" sz="1800" dirty="0"/>
          </a:p>
        </p:txBody>
      </p:sp>
      <p:sp>
        <p:nvSpPr>
          <p:cNvPr id="9" name="TextBox 8">
            <a:extLst>
              <a:ext uri="{FF2B5EF4-FFF2-40B4-BE49-F238E27FC236}">
                <a16:creationId xmlns:a16="http://schemas.microsoft.com/office/drawing/2014/main" id="{10D30599-CC26-4D83-A781-84F09E3C323E}"/>
              </a:ext>
            </a:extLst>
          </p:cNvPr>
          <p:cNvSpPr txBox="1"/>
          <p:nvPr/>
        </p:nvSpPr>
        <p:spPr>
          <a:xfrm>
            <a:off x="0" y="-2"/>
            <a:ext cx="9144000" cy="261610"/>
          </a:xfrm>
          <a:prstGeom prst="rect">
            <a:avLst/>
          </a:prstGeom>
          <a:solidFill>
            <a:srgbClr val="0070C0"/>
          </a:solidFill>
        </p:spPr>
        <p:txBody>
          <a:bodyPr wrap="square" lIns="91440" tIns="45720" rIns="91440" bIns="45720" rtlCol="0">
            <a:spAutoFit/>
          </a:bodyPr>
          <a:lstStyle/>
          <a:p>
            <a:pPr lvl="0" fontAlgn="auto">
              <a:spcBef>
                <a:spcPts val="600"/>
              </a:spcBef>
              <a:spcAft>
                <a:spcPts val="0"/>
              </a:spcAft>
              <a:defRPr/>
            </a:pPr>
            <a:r>
              <a:rPr kumimoji="0" lang="en-US" sz="1100" b="1" i="0" u="none" strike="noStrike" kern="1200" cap="none" spc="0" normalizeH="0" baseline="0" noProof="0" dirty="0">
                <a:ln>
                  <a:noFill/>
                </a:ln>
                <a:solidFill>
                  <a:srgbClr val="FFFFFF"/>
                </a:solidFill>
                <a:effectLst/>
                <a:uLnTx/>
                <a:uFillTx/>
                <a:latin typeface="Arial" charset="0"/>
                <a:ea typeface="+mn-ea"/>
                <a:cs typeface="+mn-cs"/>
              </a:rPr>
              <a:t>Lozano ML, et al. </a:t>
            </a:r>
            <a:r>
              <a:rPr lang="en-US" sz="1100" b="1" dirty="0">
                <a:solidFill>
                  <a:srgbClr val="FFFFFF"/>
                </a:solidFill>
              </a:rPr>
              <a:t>Prevalence And Risk Factors For Thrombosis In Adult ITP Patients Treated With TPO-RA</a:t>
            </a:r>
            <a:endParaRPr kumimoji="0" lang="en-US" sz="1100" b="1"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2" name="Picture 1">
            <a:extLst>
              <a:ext uri="{FF2B5EF4-FFF2-40B4-BE49-F238E27FC236}">
                <a16:creationId xmlns:a16="http://schemas.microsoft.com/office/drawing/2014/main" id="{F72D9225-7A80-476B-90FE-2A1B5C22A918}"/>
              </a:ext>
            </a:extLst>
          </p:cNvPr>
          <p:cNvPicPr>
            <a:picLocks noChangeAspect="1"/>
          </p:cNvPicPr>
          <p:nvPr/>
        </p:nvPicPr>
        <p:blipFill>
          <a:blip r:embed="rId3"/>
          <a:stretch>
            <a:fillRect/>
          </a:stretch>
        </p:blipFill>
        <p:spPr>
          <a:xfrm>
            <a:off x="1629171" y="3178792"/>
            <a:ext cx="5931126" cy="3260749"/>
          </a:xfrm>
          <a:prstGeom prst="rect">
            <a:avLst/>
          </a:prstGeom>
        </p:spPr>
      </p:pic>
      <p:pic>
        <p:nvPicPr>
          <p:cNvPr id="15" name="Picture 2" descr="C:\Users\mmiglins\Desktop\House.png">
            <a:hlinkClick r:id="rId4" action="ppaction://hlinksldjump"/>
            <a:extLst>
              <a:ext uri="{FF2B5EF4-FFF2-40B4-BE49-F238E27FC236}">
                <a16:creationId xmlns:a16="http://schemas.microsoft.com/office/drawing/2014/main" id="{C5E20B47-6128-4340-8ABC-9491F7B7EE5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3567BCEF-7FD6-4999-9BE2-9A2945388D50}"/>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buClrTx/>
            </a:pPr>
            <a:r>
              <a:rPr lang="en-GB" sz="900" dirty="0"/>
              <a:t>TPO-RA, thrombopoietin receptor agonist</a:t>
            </a:r>
            <a:endParaRPr lang="en-US" sz="900" dirty="0"/>
          </a:p>
        </p:txBody>
      </p:sp>
      <p:sp>
        <p:nvSpPr>
          <p:cNvPr id="11" name="Content Placeholder 4">
            <a:extLst>
              <a:ext uri="{FF2B5EF4-FFF2-40B4-BE49-F238E27FC236}">
                <a16:creationId xmlns:a16="http://schemas.microsoft.com/office/drawing/2014/main" id="{F09425A2-026B-4032-9029-16AE10969CAF}"/>
              </a:ext>
            </a:extLst>
          </p:cNvPr>
          <p:cNvSpPr txBox="1">
            <a:spLocks/>
          </p:cNvSpPr>
          <p:nvPr/>
        </p:nvSpPr>
        <p:spPr bwMode="gray">
          <a:xfrm>
            <a:off x="443231" y="1145348"/>
            <a:ext cx="8484869" cy="148611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0" fontAlgn="base" hangingPunct="0">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a:spcBef>
                <a:spcPts val="400"/>
              </a:spcBef>
              <a:buClr>
                <a:schemeClr val="accent1">
                  <a:lumMod val="60000"/>
                  <a:lumOff val="40000"/>
                </a:schemeClr>
              </a:buClr>
              <a:buFont typeface="Wingdings" panose="05000000000000000000" pitchFamily="2" charset="2"/>
              <a:buChar char="§"/>
            </a:pPr>
            <a:r>
              <a:rPr lang="en-US" sz="1800" dirty="0"/>
              <a:t>Most VE occurred in the first year of TPO-RA therapy (median </a:t>
            </a:r>
            <a:br>
              <a:rPr lang="en-US" sz="1800" dirty="0"/>
            </a:br>
            <a:r>
              <a:rPr lang="en-US" sz="1800" dirty="0"/>
              <a:t>276 days; range 5–1183), with a trend toward earlier events under ROM than ELT (127 days vs. 360 days, respectively; P = 0.070). In the case of ischemic events the median time to arterial events was 165 vs. 606 days in ROM and ELT treated patients; P = 0.029 (Table 1). </a:t>
            </a:r>
          </a:p>
          <a:p>
            <a:pPr marL="0" indent="0">
              <a:spcBef>
                <a:spcPts val="400"/>
              </a:spcBef>
              <a:buClr>
                <a:schemeClr val="accent1">
                  <a:lumMod val="60000"/>
                  <a:lumOff val="40000"/>
                </a:schemeClr>
              </a:buClr>
              <a:buNone/>
            </a:pPr>
            <a:endParaRPr lang="en-GB" sz="1800" kern="0" dirty="0"/>
          </a:p>
          <a:p>
            <a:pPr marL="0" indent="0">
              <a:spcBef>
                <a:spcPts val="400"/>
              </a:spcBef>
              <a:buFontTx/>
              <a:buNone/>
            </a:pPr>
            <a:endParaRPr lang="en-US" sz="1800" kern="0" dirty="0"/>
          </a:p>
          <a:p>
            <a:pPr marL="0" indent="0">
              <a:spcBef>
                <a:spcPts val="400"/>
              </a:spcBef>
              <a:buFontTx/>
              <a:buNone/>
            </a:pPr>
            <a:r>
              <a:rPr lang="en-US" sz="1800" kern="0" dirty="0"/>
              <a:t> </a:t>
            </a:r>
          </a:p>
        </p:txBody>
      </p:sp>
    </p:spTree>
    <p:extLst>
      <p:ext uri="{BB962C8B-B14F-4D97-AF65-F5344CB8AC3E}">
        <p14:creationId xmlns:p14="http://schemas.microsoft.com/office/powerpoint/2010/main" val="2666387301"/>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D6365E27-771C-43D4-8B76-F20FB0E2BD76}"/>
              </a:ext>
            </a:extLst>
          </p:cNvPr>
          <p:cNvSpPr txBox="1">
            <a:spLocks/>
          </p:cNvSpPr>
          <p:nvPr/>
        </p:nvSpPr>
        <p:spPr bwMode="gray">
          <a:xfrm>
            <a:off x="512762"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GB" sz="2800" kern="0" dirty="0">
                <a:solidFill>
                  <a:srgbClr val="000000"/>
                </a:solidFill>
                <a:latin typeface="Arial"/>
              </a:rPr>
              <a:t>Results (</a:t>
            </a:r>
            <a:r>
              <a:rPr lang="en-GB" sz="2800" i="1" kern="0" dirty="0">
                <a:solidFill>
                  <a:srgbClr val="000000"/>
                </a:solidFill>
                <a:latin typeface="Arial"/>
              </a:rPr>
              <a:t>cont.</a:t>
            </a:r>
            <a:r>
              <a:rPr lang="en-GB" sz="2800" kern="0" dirty="0">
                <a:solidFill>
                  <a:srgbClr val="000000"/>
                </a:solidFill>
                <a:latin typeface="Arial"/>
              </a:rPr>
              <a:t>)</a:t>
            </a:r>
            <a:endParaRPr kumimoji="0" lang="en-US" sz="2800" b="1" i="0" u="none" strike="noStrike" kern="0" cap="none" spc="0" normalizeH="0" baseline="0" noProof="0" dirty="0">
              <a:ln>
                <a:noFill/>
              </a:ln>
              <a:solidFill>
                <a:srgbClr val="000000"/>
              </a:solidFill>
              <a:effectLst/>
              <a:uLnTx/>
              <a:uFillTx/>
              <a:latin typeface="Arial"/>
              <a:ea typeface="+mj-ea"/>
              <a:cs typeface="+mj-cs"/>
            </a:endParaRPr>
          </a:p>
        </p:txBody>
      </p:sp>
      <p:sp>
        <p:nvSpPr>
          <p:cNvPr id="10" name="Content Placeholder 4">
            <a:extLst>
              <a:ext uri="{FF2B5EF4-FFF2-40B4-BE49-F238E27FC236}">
                <a16:creationId xmlns:a16="http://schemas.microsoft.com/office/drawing/2014/main" id="{88CDAE5E-6375-4E3B-A1A4-297FF7176D2D}"/>
              </a:ext>
            </a:extLst>
          </p:cNvPr>
          <p:cNvSpPr>
            <a:spLocks noGrp="1"/>
          </p:cNvSpPr>
          <p:nvPr>
            <p:ph idx="1"/>
          </p:nvPr>
        </p:nvSpPr>
        <p:spPr>
          <a:xfrm>
            <a:off x="512762" y="1462088"/>
            <a:ext cx="8415338" cy="4926477"/>
          </a:xfrm>
        </p:spPr>
        <p:txBody>
          <a:bodyPr/>
          <a:lstStyle/>
          <a:p>
            <a:pPr>
              <a:spcBef>
                <a:spcPts val="1200"/>
              </a:spcBef>
              <a:buClr>
                <a:schemeClr val="accent1">
                  <a:lumMod val="60000"/>
                  <a:lumOff val="40000"/>
                </a:schemeClr>
              </a:buClr>
              <a:buFont typeface="Wingdings" panose="05000000000000000000" pitchFamily="2" charset="2"/>
              <a:buChar char="§"/>
            </a:pPr>
            <a:r>
              <a:rPr lang="en-US" sz="1900" dirty="0"/>
              <a:t>The comorbidities of patients that subsequently developed included </a:t>
            </a:r>
            <a:br>
              <a:rPr lang="en-US" sz="1900" dirty="0"/>
            </a:br>
            <a:r>
              <a:rPr lang="en-US" sz="1900" dirty="0"/>
              <a:t>one patient presenting with antiphospholipid antibodies, five having been diagnosed with neoplasia, one with vascular peripheral disease, and two with hypothyroidism — one of whom also had renal disease. </a:t>
            </a:r>
          </a:p>
          <a:p>
            <a:pPr>
              <a:spcBef>
                <a:spcPts val="1200"/>
              </a:spcBef>
              <a:buClr>
                <a:schemeClr val="accent1">
                  <a:lumMod val="60000"/>
                  <a:lumOff val="40000"/>
                </a:schemeClr>
              </a:buClr>
              <a:buFont typeface="Wingdings" panose="05000000000000000000" pitchFamily="2" charset="2"/>
              <a:buChar char="§"/>
            </a:pPr>
            <a:r>
              <a:rPr lang="en-US" sz="1900" dirty="0"/>
              <a:t>There were no significant differences in the 15 patients vs. the 106 patients that did not suffer from VE in terms of gender, age, diabetes, hypertension, previous VEs, nor time on prednisone as 1</a:t>
            </a:r>
            <a:r>
              <a:rPr lang="en-US" sz="1900" baseline="30000" dirty="0"/>
              <a:t>st </a:t>
            </a:r>
            <a:r>
              <a:rPr lang="en-US" sz="1900" dirty="0"/>
              <a:t>line therapy. </a:t>
            </a:r>
          </a:p>
          <a:p>
            <a:pPr>
              <a:spcBef>
                <a:spcPts val="1200"/>
              </a:spcBef>
              <a:buClr>
                <a:schemeClr val="accent1">
                  <a:lumMod val="60000"/>
                  <a:lumOff val="40000"/>
                </a:schemeClr>
              </a:buClr>
              <a:buFont typeface="Wingdings" panose="05000000000000000000" pitchFamily="2" charset="2"/>
              <a:buChar char="§"/>
            </a:pPr>
            <a:r>
              <a:rPr lang="en-US" sz="1900" dirty="0"/>
              <a:t>In the bivariate analysis the factors associated with the occurrence of a thromboembolic or ischemic event were previous splenectomy </a:t>
            </a:r>
            <a:br>
              <a:rPr lang="en-US" sz="1900" dirty="0"/>
            </a:br>
            <a:r>
              <a:rPr lang="en-US" sz="1900" dirty="0"/>
              <a:t>(53.3% vs. 25.5%; P = 0.026), chronic phase of the disease (93.3% vs. 64.1%; P = 0.024) and a personal history of malignancy (33.0% vs. 2.8%; </a:t>
            </a:r>
            <a:br>
              <a:rPr lang="en-US" sz="1900" dirty="0"/>
            </a:br>
            <a:r>
              <a:rPr lang="en-US" sz="1900" dirty="0"/>
              <a:t>P &lt; 0.001). When the TPO-RA was started, all patients were reported to have sustained complete remission of previous neoplasias (1 colon carcinoma; 1 Burkitt lymphoma; 1 bladder cancer; 1 breast cancer; </a:t>
            </a:r>
            <a:br>
              <a:rPr lang="en-US" sz="1900" dirty="0"/>
            </a:br>
            <a:r>
              <a:rPr lang="en-US" sz="1900" dirty="0"/>
              <a:t>1 patient with history of thyroid, breast and ovarian tumors) and none of them were receiving any cancer-specific therapies. </a:t>
            </a:r>
          </a:p>
        </p:txBody>
      </p:sp>
      <p:sp>
        <p:nvSpPr>
          <p:cNvPr id="9" name="TextBox 8">
            <a:extLst>
              <a:ext uri="{FF2B5EF4-FFF2-40B4-BE49-F238E27FC236}">
                <a16:creationId xmlns:a16="http://schemas.microsoft.com/office/drawing/2014/main" id="{10D30599-CC26-4D83-A781-84F09E3C323E}"/>
              </a:ext>
            </a:extLst>
          </p:cNvPr>
          <p:cNvSpPr txBox="1"/>
          <p:nvPr/>
        </p:nvSpPr>
        <p:spPr>
          <a:xfrm>
            <a:off x="0" y="-2"/>
            <a:ext cx="9144000" cy="261610"/>
          </a:xfrm>
          <a:prstGeom prst="rect">
            <a:avLst/>
          </a:prstGeom>
          <a:solidFill>
            <a:srgbClr val="0070C0"/>
          </a:solidFill>
        </p:spPr>
        <p:txBody>
          <a:bodyPr wrap="square" lIns="91440" tIns="45720" rIns="91440" bIns="45720" rtlCol="0">
            <a:spAutoFit/>
          </a:bodyPr>
          <a:lstStyle/>
          <a:p>
            <a:pPr lvl="0" fontAlgn="auto">
              <a:spcBef>
                <a:spcPts val="600"/>
              </a:spcBef>
              <a:spcAft>
                <a:spcPts val="0"/>
              </a:spcAft>
              <a:defRPr/>
            </a:pPr>
            <a:r>
              <a:rPr kumimoji="0" lang="en-US" sz="1100" b="1" i="0" u="none" strike="noStrike" kern="1200" cap="none" spc="0" normalizeH="0" baseline="0" noProof="0" dirty="0">
                <a:ln>
                  <a:noFill/>
                </a:ln>
                <a:solidFill>
                  <a:srgbClr val="FFFFFF"/>
                </a:solidFill>
                <a:effectLst/>
                <a:uLnTx/>
                <a:uFillTx/>
                <a:latin typeface="Arial" charset="0"/>
                <a:ea typeface="+mn-ea"/>
                <a:cs typeface="+mn-cs"/>
              </a:rPr>
              <a:t>Lozano ML, et al. </a:t>
            </a:r>
            <a:r>
              <a:rPr lang="en-US" sz="1100" b="1" dirty="0">
                <a:solidFill>
                  <a:srgbClr val="FFFFFF"/>
                </a:solidFill>
              </a:rPr>
              <a:t>Prevalence And Risk Factors For Thrombosis In Adult ITP Patients Treated With TPO-RA</a:t>
            </a:r>
            <a:endParaRPr kumimoji="0" lang="en-US" sz="1100" b="1"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12" name="Picture 2" descr="C:\Users\mmiglins\Desktop\House.png">
            <a:hlinkClick r:id="rId3" action="ppaction://hlinksldjump"/>
            <a:extLst>
              <a:ext uri="{FF2B5EF4-FFF2-40B4-BE49-F238E27FC236}">
                <a16:creationId xmlns:a16="http://schemas.microsoft.com/office/drawing/2014/main" id="{1740AEA5-EE5B-4DF3-9A9B-42E5A390C985}"/>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BC36DAC8-0A89-4EA2-9E57-204CA2F84688}"/>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r>
              <a:rPr lang="en-US" sz="900" dirty="0"/>
              <a:t>TPO-RA, thrombopoietin receptor agonist; VE, vascular event </a:t>
            </a:r>
          </a:p>
        </p:txBody>
      </p:sp>
    </p:spTree>
    <p:extLst>
      <p:ext uri="{BB962C8B-B14F-4D97-AF65-F5344CB8AC3E}">
        <p14:creationId xmlns:p14="http://schemas.microsoft.com/office/powerpoint/2010/main" val="3463929"/>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D6365E27-771C-43D4-8B76-F20FB0E2BD76}"/>
              </a:ext>
            </a:extLst>
          </p:cNvPr>
          <p:cNvSpPr txBox="1">
            <a:spLocks/>
          </p:cNvSpPr>
          <p:nvPr/>
        </p:nvSpPr>
        <p:spPr bwMode="gray">
          <a:xfrm>
            <a:off x="512762"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GB" sz="2800" kern="0" dirty="0">
                <a:solidFill>
                  <a:srgbClr val="000000"/>
                </a:solidFill>
                <a:latin typeface="Arial"/>
              </a:rPr>
              <a:t>Results (</a:t>
            </a:r>
            <a:r>
              <a:rPr lang="en-GB" sz="2800" i="1" kern="0" dirty="0">
                <a:solidFill>
                  <a:srgbClr val="000000"/>
                </a:solidFill>
                <a:latin typeface="Arial"/>
              </a:rPr>
              <a:t>cont.</a:t>
            </a:r>
            <a:r>
              <a:rPr lang="en-GB" sz="2800" kern="0" dirty="0">
                <a:solidFill>
                  <a:srgbClr val="000000"/>
                </a:solidFill>
                <a:latin typeface="Arial"/>
              </a:rPr>
              <a:t>)</a:t>
            </a:r>
            <a:endParaRPr kumimoji="0" lang="en-US" sz="2800" b="1" i="0" u="none" strike="noStrike" kern="0" cap="none" spc="0" normalizeH="0" baseline="0" noProof="0" dirty="0">
              <a:ln>
                <a:noFill/>
              </a:ln>
              <a:solidFill>
                <a:srgbClr val="000000"/>
              </a:solidFill>
              <a:effectLst/>
              <a:uLnTx/>
              <a:uFillTx/>
              <a:latin typeface="Arial"/>
              <a:ea typeface="+mj-ea"/>
              <a:cs typeface="+mj-cs"/>
            </a:endParaRPr>
          </a:p>
        </p:txBody>
      </p:sp>
      <p:sp>
        <p:nvSpPr>
          <p:cNvPr id="10" name="Content Placeholder 4">
            <a:extLst>
              <a:ext uri="{FF2B5EF4-FFF2-40B4-BE49-F238E27FC236}">
                <a16:creationId xmlns:a16="http://schemas.microsoft.com/office/drawing/2014/main" id="{88CDAE5E-6375-4E3B-A1A4-297FF7176D2D}"/>
              </a:ext>
            </a:extLst>
          </p:cNvPr>
          <p:cNvSpPr>
            <a:spLocks noGrp="1"/>
          </p:cNvSpPr>
          <p:nvPr>
            <p:ph idx="1"/>
          </p:nvPr>
        </p:nvSpPr>
        <p:spPr>
          <a:xfrm>
            <a:off x="512762" y="1462088"/>
            <a:ext cx="8484869" cy="2094622"/>
          </a:xfrm>
        </p:spPr>
        <p:txBody>
          <a:bodyPr/>
          <a:lstStyle/>
          <a:p>
            <a:pPr>
              <a:spcBef>
                <a:spcPts val="400"/>
              </a:spcBef>
              <a:buClr>
                <a:schemeClr val="accent1">
                  <a:lumMod val="60000"/>
                  <a:lumOff val="40000"/>
                </a:schemeClr>
              </a:buClr>
              <a:buFont typeface="Wingdings" panose="05000000000000000000" pitchFamily="2" charset="2"/>
              <a:buChar char="§"/>
            </a:pPr>
            <a:r>
              <a:rPr lang="en-US" sz="2000" dirty="0"/>
              <a:t>In multivariate analysis with logistic regression, in ITP patients suffering from a VE during TPO-RA, only past medical history of malignancy remained significantly associated with the occurrence of thromboembolic or ischemic event (odds ratio 28.3, 95% confidence interval 4.3 to 188.3; P = 0.001) (Table 2). </a:t>
            </a:r>
          </a:p>
          <a:p>
            <a:pPr marL="0" indent="0">
              <a:spcBef>
                <a:spcPts val="400"/>
              </a:spcBef>
              <a:buNone/>
            </a:pPr>
            <a:endParaRPr lang="en-GB" sz="1800" dirty="0"/>
          </a:p>
          <a:p>
            <a:pPr marL="0" indent="0">
              <a:spcBef>
                <a:spcPts val="400"/>
              </a:spcBef>
              <a:buNone/>
            </a:pPr>
            <a:r>
              <a:rPr lang="en-GB" sz="1800" b="1" dirty="0"/>
              <a:t>Table 2. Predictors of Vascular Events in Patients Being Treated With </a:t>
            </a:r>
            <a:br>
              <a:rPr lang="en-GB" sz="1800" b="1" dirty="0"/>
            </a:br>
            <a:r>
              <a:rPr lang="en-GB" sz="1800" b="1" dirty="0"/>
              <a:t>TPO-RAs. Multivariate Model by Logistic Regression Results.</a:t>
            </a:r>
            <a:endParaRPr lang="en-US" sz="1800" b="1" dirty="0"/>
          </a:p>
          <a:p>
            <a:pPr marL="0" indent="0">
              <a:spcBef>
                <a:spcPts val="400"/>
              </a:spcBef>
              <a:buNone/>
            </a:pPr>
            <a:endParaRPr lang="en-US" sz="1800" dirty="0"/>
          </a:p>
          <a:p>
            <a:pPr marL="0" indent="0">
              <a:spcBef>
                <a:spcPts val="400"/>
              </a:spcBef>
              <a:buNone/>
            </a:pPr>
            <a:r>
              <a:rPr lang="en-US" sz="1800" dirty="0"/>
              <a:t> </a:t>
            </a:r>
          </a:p>
        </p:txBody>
      </p:sp>
      <p:sp>
        <p:nvSpPr>
          <p:cNvPr id="9" name="TextBox 8">
            <a:extLst>
              <a:ext uri="{FF2B5EF4-FFF2-40B4-BE49-F238E27FC236}">
                <a16:creationId xmlns:a16="http://schemas.microsoft.com/office/drawing/2014/main" id="{10D30599-CC26-4D83-A781-84F09E3C323E}"/>
              </a:ext>
            </a:extLst>
          </p:cNvPr>
          <p:cNvSpPr txBox="1"/>
          <p:nvPr/>
        </p:nvSpPr>
        <p:spPr>
          <a:xfrm>
            <a:off x="0" y="-2"/>
            <a:ext cx="9144000" cy="261610"/>
          </a:xfrm>
          <a:prstGeom prst="rect">
            <a:avLst/>
          </a:prstGeom>
          <a:solidFill>
            <a:srgbClr val="0070C0"/>
          </a:solidFill>
        </p:spPr>
        <p:txBody>
          <a:bodyPr wrap="square" lIns="91440" tIns="45720" rIns="91440" bIns="45720" rtlCol="0">
            <a:spAutoFit/>
          </a:bodyPr>
          <a:lstStyle/>
          <a:p>
            <a:pPr lvl="0" fontAlgn="auto">
              <a:spcBef>
                <a:spcPts val="600"/>
              </a:spcBef>
              <a:spcAft>
                <a:spcPts val="0"/>
              </a:spcAft>
              <a:defRPr/>
            </a:pPr>
            <a:r>
              <a:rPr kumimoji="0" lang="en-US" sz="1100" b="1" i="0" u="none" strike="noStrike" kern="1200" cap="none" spc="0" normalizeH="0" baseline="0" noProof="0" dirty="0">
                <a:ln>
                  <a:noFill/>
                </a:ln>
                <a:solidFill>
                  <a:srgbClr val="FFFFFF"/>
                </a:solidFill>
                <a:effectLst/>
                <a:uLnTx/>
                <a:uFillTx/>
                <a:latin typeface="Arial" charset="0"/>
                <a:ea typeface="+mn-ea"/>
                <a:cs typeface="+mn-cs"/>
              </a:rPr>
              <a:t>Lozano ML, et al. </a:t>
            </a:r>
            <a:r>
              <a:rPr lang="en-US" sz="1100" b="1" dirty="0">
                <a:solidFill>
                  <a:srgbClr val="FFFFFF"/>
                </a:solidFill>
              </a:rPr>
              <a:t>Prevalence And Risk Factors For Thrombosis In Adult ITP Patients Treated With TPO-RA</a:t>
            </a:r>
            <a:endParaRPr kumimoji="0" lang="en-US" sz="1100" b="1"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15" name="Picture 2" descr="C:\Users\mmiglins\Desktop\House.png">
            <a:hlinkClick r:id="rId3" action="ppaction://hlinksldjump"/>
            <a:extLst>
              <a:ext uri="{FF2B5EF4-FFF2-40B4-BE49-F238E27FC236}">
                <a16:creationId xmlns:a16="http://schemas.microsoft.com/office/drawing/2014/main" id="{BC673038-5008-439C-897F-A00A8F27160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meter&#10;&#10;Description generated with high confidence">
            <a:extLst>
              <a:ext uri="{FF2B5EF4-FFF2-40B4-BE49-F238E27FC236}">
                <a16:creationId xmlns:a16="http://schemas.microsoft.com/office/drawing/2014/main" id="{5C8CB526-C222-462C-B9FF-9A77C3A08F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130" y="3935908"/>
            <a:ext cx="8334375" cy="1905000"/>
          </a:xfrm>
          <a:prstGeom prst="rect">
            <a:avLst/>
          </a:prstGeom>
        </p:spPr>
      </p:pic>
      <p:sp>
        <p:nvSpPr>
          <p:cNvPr id="11" name="Title 1">
            <a:extLst>
              <a:ext uri="{FF2B5EF4-FFF2-40B4-BE49-F238E27FC236}">
                <a16:creationId xmlns:a16="http://schemas.microsoft.com/office/drawing/2014/main" id="{25570389-CBE3-44EA-9E76-916A68D2CB1E}"/>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r>
              <a:rPr lang="en-GB" sz="900" dirty="0"/>
              <a:t>CI, confidence interval;</a:t>
            </a:r>
            <a:r>
              <a:rPr lang="en-US" sz="900" dirty="0"/>
              <a:t> ITP, immune thrombocytopenia; </a:t>
            </a:r>
            <a:r>
              <a:rPr lang="en-GB" sz="900" dirty="0"/>
              <a:t>OR, odds ratio</a:t>
            </a:r>
            <a:r>
              <a:rPr lang="en-US" sz="900" dirty="0"/>
              <a:t>; TPO-RA, thrombopoietin receptor agonist; VE, vascular event </a:t>
            </a:r>
          </a:p>
        </p:txBody>
      </p:sp>
    </p:spTree>
    <p:extLst>
      <p:ext uri="{BB962C8B-B14F-4D97-AF65-F5344CB8AC3E}">
        <p14:creationId xmlns:p14="http://schemas.microsoft.com/office/powerpoint/2010/main" val="1116808000"/>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D6365E27-771C-43D4-8B76-F20FB0E2BD76}"/>
              </a:ext>
            </a:extLst>
          </p:cNvPr>
          <p:cNvSpPr txBox="1">
            <a:spLocks/>
          </p:cNvSpPr>
          <p:nvPr/>
        </p:nvSpPr>
        <p:spPr bwMode="gray">
          <a:xfrm>
            <a:off x="512762"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Arial"/>
                <a:ea typeface="+mj-ea"/>
                <a:cs typeface="+mj-cs"/>
              </a:rPr>
              <a:t>Discussion</a:t>
            </a:r>
            <a:endParaRPr kumimoji="0" lang="en-US" sz="2800" b="1" i="0" u="none" strike="noStrike" kern="0" cap="none" spc="0" normalizeH="0" baseline="0" noProof="0" dirty="0">
              <a:ln>
                <a:noFill/>
              </a:ln>
              <a:solidFill>
                <a:srgbClr val="000000"/>
              </a:solidFill>
              <a:effectLst/>
              <a:uLnTx/>
              <a:uFillTx/>
              <a:latin typeface="Arial"/>
              <a:ea typeface="+mj-ea"/>
              <a:cs typeface="+mj-cs"/>
            </a:endParaRPr>
          </a:p>
        </p:txBody>
      </p:sp>
      <p:sp>
        <p:nvSpPr>
          <p:cNvPr id="10" name="Content Placeholder 4">
            <a:extLst>
              <a:ext uri="{FF2B5EF4-FFF2-40B4-BE49-F238E27FC236}">
                <a16:creationId xmlns:a16="http://schemas.microsoft.com/office/drawing/2014/main" id="{88CDAE5E-6375-4E3B-A1A4-297FF7176D2D}"/>
              </a:ext>
            </a:extLst>
          </p:cNvPr>
          <p:cNvSpPr>
            <a:spLocks noGrp="1"/>
          </p:cNvSpPr>
          <p:nvPr>
            <p:ph idx="1"/>
          </p:nvPr>
        </p:nvSpPr>
        <p:spPr>
          <a:xfrm>
            <a:off x="512762" y="1462088"/>
            <a:ext cx="8415338" cy="4575136"/>
          </a:xfrm>
        </p:spPr>
        <p:txBody>
          <a:bodyPr/>
          <a:lstStyle/>
          <a:p>
            <a:pPr>
              <a:spcBef>
                <a:spcPts val="400"/>
              </a:spcBef>
              <a:buClr>
                <a:schemeClr val="accent1">
                  <a:lumMod val="60000"/>
                  <a:lumOff val="40000"/>
                </a:schemeClr>
              </a:buClr>
              <a:buFont typeface="Wingdings" panose="05000000000000000000" pitchFamily="2" charset="2"/>
              <a:buChar char="§"/>
            </a:pPr>
            <a:r>
              <a:rPr lang="en-US" sz="2000" dirty="0"/>
              <a:t>In this study, we describe an annualized risk of 5.2 VE/100 patient-years in TPO­-RA–treated patients. Venous and arterial thromboembolism are not frequent complications in ITP patients under TPO-RA, except in particular settings, such as in splenectomized and chronic patients. </a:t>
            </a:r>
          </a:p>
          <a:p>
            <a:pPr>
              <a:spcBef>
                <a:spcPts val="400"/>
              </a:spcBef>
              <a:buClr>
                <a:schemeClr val="accent1">
                  <a:lumMod val="60000"/>
                  <a:lumOff val="40000"/>
                </a:schemeClr>
              </a:buClr>
              <a:buFont typeface="Wingdings" panose="05000000000000000000" pitchFamily="2" charset="2"/>
              <a:buChar char="§"/>
            </a:pPr>
            <a:endParaRPr lang="en-US" sz="2000" dirty="0"/>
          </a:p>
          <a:p>
            <a:pPr>
              <a:spcBef>
                <a:spcPts val="400"/>
              </a:spcBef>
              <a:buClr>
                <a:schemeClr val="accent1">
                  <a:lumMod val="60000"/>
                  <a:lumOff val="40000"/>
                </a:schemeClr>
              </a:buClr>
              <a:buFont typeface="Wingdings" panose="05000000000000000000" pitchFamily="2" charset="2"/>
              <a:buChar char="§"/>
            </a:pPr>
            <a:r>
              <a:rPr lang="en-US" sz="2000" dirty="0"/>
              <a:t>Interestingly, we found that the history of malignancy was a strong factor associated with the occurrence of thromboembolic/ischemic events. It is well-known that active cancer is associated with a </a:t>
            </a:r>
            <a:br>
              <a:rPr lang="en-US" sz="2000" dirty="0"/>
            </a:br>
            <a:r>
              <a:rPr lang="en-US" sz="2000" dirty="0"/>
              <a:t>4- to 7-fold increased risk of venous thromboembolism compared with noncancer patients.</a:t>
            </a:r>
            <a:r>
              <a:rPr lang="en-US" sz="2000" baseline="30000" dirty="0"/>
              <a:t>1,2</a:t>
            </a:r>
            <a:r>
              <a:rPr lang="en-US" sz="2000" dirty="0"/>
              <a:t> While factors due to cancer per se (e.g. a hyper-coagulable state, or treatment-related effects) have been suggested to contribute to VE in cancer patients,</a:t>
            </a:r>
            <a:r>
              <a:rPr lang="en-US" sz="2000" baseline="30000" dirty="0"/>
              <a:t>3</a:t>
            </a:r>
            <a:r>
              <a:rPr lang="en-US" sz="2000" dirty="0"/>
              <a:t> all ITP patients included in this study were considered to be in remission from their previous neoplasia when the TPO-RA was initiated.</a:t>
            </a:r>
          </a:p>
        </p:txBody>
      </p:sp>
      <p:sp>
        <p:nvSpPr>
          <p:cNvPr id="9" name="TextBox 8">
            <a:extLst>
              <a:ext uri="{FF2B5EF4-FFF2-40B4-BE49-F238E27FC236}">
                <a16:creationId xmlns:a16="http://schemas.microsoft.com/office/drawing/2014/main" id="{10D30599-CC26-4D83-A781-84F09E3C323E}"/>
              </a:ext>
            </a:extLst>
          </p:cNvPr>
          <p:cNvSpPr txBox="1"/>
          <p:nvPr/>
        </p:nvSpPr>
        <p:spPr>
          <a:xfrm>
            <a:off x="0" y="-2"/>
            <a:ext cx="9144000" cy="261610"/>
          </a:xfrm>
          <a:prstGeom prst="rect">
            <a:avLst/>
          </a:prstGeom>
          <a:solidFill>
            <a:srgbClr val="0070C0"/>
          </a:solidFill>
        </p:spPr>
        <p:txBody>
          <a:bodyPr wrap="square" lIns="91440" tIns="45720" rIns="91440" bIns="45720" rtlCol="0">
            <a:spAutoFit/>
          </a:bodyPr>
          <a:lstStyle/>
          <a:p>
            <a:pPr lvl="0" fontAlgn="auto">
              <a:spcBef>
                <a:spcPts val="600"/>
              </a:spcBef>
              <a:spcAft>
                <a:spcPts val="0"/>
              </a:spcAft>
              <a:defRPr/>
            </a:pPr>
            <a:r>
              <a:rPr kumimoji="0" lang="en-US" sz="1100" b="1" i="0" u="none" strike="noStrike" kern="1200" cap="none" spc="0" normalizeH="0" baseline="0" noProof="0" dirty="0">
                <a:ln>
                  <a:noFill/>
                </a:ln>
                <a:solidFill>
                  <a:srgbClr val="FFFFFF"/>
                </a:solidFill>
                <a:effectLst/>
                <a:uLnTx/>
                <a:uFillTx/>
                <a:latin typeface="Arial" charset="0"/>
                <a:ea typeface="+mn-ea"/>
                <a:cs typeface="+mn-cs"/>
              </a:rPr>
              <a:t>Lozano ML, et al. </a:t>
            </a:r>
            <a:r>
              <a:rPr lang="en-US" sz="1100" b="1" dirty="0">
                <a:solidFill>
                  <a:srgbClr val="FFFFFF"/>
                </a:solidFill>
              </a:rPr>
              <a:t>Prevalence And Risk Factors For Thrombosis In Adult ITP Patients Treated With TPO-RA</a:t>
            </a:r>
            <a:endParaRPr kumimoji="0" lang="en-US" sz="1100" b="1"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15" name="Picture 2" descr="C:\Users\mmiglins\Desktop\House.png">
            <a:hlinkClick r:id="rId3" action="ppaction://hlinksldjump"/>
            <a:extLst>
              <a:ext uri="{FF2B5EF4-FFF2-40B4-BE49-F238E27FC236}">
                <a16:creationId xmlns:a16="http://schemas.microsoft.com/office/drawing/2014/main" id="{B8EAD778-C00A-41E7-B63D-BC4C5D1447D4}"/>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25FF31D1-FA08-4EB6-A4F0-5B16C325B5B5}"/>
              </a:ext>
            </a:extLst>
          </p:cNvPr>
          <p:cNvSpPr txBox="1">
            <a:spLocks/>
          </p:cNvSpPr>
          <p:nvPr/>
        </p:nvSpPr>
        <p:spPr bwMode="auto">
          <a:xfrm>
            <a:off x="512763" y="6256995"/>
            <a:ext cx="8415337" cy="507831"/>
          </a:xfrm>
          <a:prstGeom prst="rect">
            <a:avLst/>
          </a:prstGeom>
          <a:noFill/>
          <a:ln w="9525">
            <a:noFill/>
            <a:miter lim="800000"/>
            <a:headEnd/>
            <a:tailEnd/>
          </a:ln>
        </p:spPr>
        <p:txBody>
          <a:bodyPr wrap="square" anchor="b">
            <a:spAutoFit/>
          </a:bodyPr>
          <a:lstStyle/>
          <a:p>
            <a:pPr algn="l"/>
            <a:r>
              <a:rPr lang="en-US" sz="900" dirty="0"/>
              <a:t>ITP, immune thrombocytopenia; TPO-RA, thrombopoietin receptor agonist; VE, vascular event </a:t>
            </a:r>
          </a:p>
          <a:p>
            <a:pPr algn="l"/>
            <a:endParaRPr lang="en-US" sz="900" dirty="0"/>
          </a:p>
          <a:p>
            <a:pPr algn="l"/>
            <a:r>
              <a:rPr lang="en-US" sz="900" dirty="0"/>
              <a:t>1. </a:t>
            </a:r>
            <a:r>
              <a:rPr lang="en-US" sz="900" dirty="0" err="1"/>
              <a:t>Timp</a:t>
            </a:r>
            <a:r>
              <a:rPr lang="en-US" sz="900" dirty="0"/>
              <a:t> JF, et al. </a:t>
            </a:r>
            <a:r>
              <a:rPr lang="en-US" sz="900" i="1" dirty="0"/>
              <a:t>Blood.</a:t>
            </a:r>
            <a:r>
              <a:rPr lang="en-US" sz="900" dirty="0"/>
              <a:t> 2013;122:1712-1723. 2. Cohen AT, et al. </a:t>
            </a:r>
            <a:r>
              <a:rPr lang="en-US" sz="900" i="1" dirty="0" err="1"/>
              <a:t>Thromb</a:t>
            </a:r>
            <a:r>
              <a:rPr lang="en-US" sz="900" i="1" dirty="0"/>
              <a:t> </a:t>
            </a:r>
            <a:r>
              <a:rPr lang="en-US" sz="900" i="1" dirty="0" err="1"/>
              <a:t>Haemost</a:t>
            </a:r>
            <a:r>
              <a:rPr lang="en-US" sz="900" dirty="0"/>
              <a:t>. 2017;117:57-65. 3. </a:t>
            </a:r>
            <a:r>
              <a:rPr lang="en-US" sz="900" dirty="0" err="1"/>
              <a:t>Grisold</a:t>
            </a:r>
            <a:r>
              <a:rPr lang="en-US" sz="900" dirty="0"/>
              <a:t> W, et al. </a:t>
            </a:r>
            <a:r>
              <a:rPr lang="en-US" sz="900" i="1" dirty="0"/>
              <a:t>Acta Neurol Scand</a:t>
            </a:r>
            <a:r>
              <a:rPr lang="en-US" sz="900" dirty="0"/>
              <a:t>. 2009;119:1-16. </a:t>
            </a:r>
          </a:p>
        </p:txBody>
      </p:sp>
    </p:spTree>
    <p:extLst>
      <p:ext uri="{BB962C8B-B14F-4D97-AF65-F5344CB8AC3E}">
        <p14:creationId xmlns:p14="http://schemas.microsoft.com/office/powerpoint/2010/main" val="2116601987"/>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D6365E27-771C-43D4-8B76-F20FB0E2BD76}"/>
              </a:ext>
            </a:extLst>
          </p:cNvPr>
          <p:cNvSpPr txBox="1">
            <a:spLocks/>
          </p:cNvSpPr>
          <p:nvPr/>
        </p:nvSpPr>
        <p:spPr bwMode="gray">
          <a:xfrm>
            <a:off x="512762"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Arial"/>
                <a:ea typeface="+mj-ea"/>
                <a:cs typeface="+mj-cs"/>
              </a:rPr>
              <a:t>Discussion (</a:t>
            </a:r>
            <a:r>
              <a:rPr kumimoji="0" lang="en-GB" sz="2800" b="1" i="1" u="none" strike="noStrike" kern="0" cap="none" spc="0" normalizeH="0" baseline="0" noProof="0" dirty="0">
                <a:ln>
                  <a:noFill/>
                </a:ln>
                <a:solidFill>
                  <a:srgbClr val="000000"/>
                </a:solidFill>
                <a:effectLst/>
                <a:uLnTx/>
                <a:uFillTx/>
                <a:latin typeface="Arial"/>
                <a:ea typeface="+mj-ea"/>
                <a:cs typeface="+mj-cs"/>
              </a:rPr>
              <a:t>cont.</a:t>
            </a:r>
            <a:r>
              <a:rPr kumimoji="0" lang="en-GB" sz="2800" b="1" i="0" u="none" strike="noStrike" kern="0" cap="none" spc="0" normalizeH="0" baseline="0" noProof="0" dirty="0">
                <a:ln>
                  <a:noFill/>
                </a:ln>
                <a:solidFill>
                  <a:srgbClr val="000000"/>
                </a:solidFill>
                <a:effectLst/>
                <a:uLnTx/>
                <a:uFillTx/>
                <a:latin typeface="Arial"/>
                <a:ea typeface="+mj-ea"/>
                <a:cs typeface="+mj-cs"/>
              </a:rPr>
              <a:t>)</a:t>
            </a:r>
            <a:endParaRPr kumimoji="0" lang="en-US" sz="2800" b="1" i="0" u="none" strike="noStrike" kern="0" cap="none" spc="0" normalizeH="0" baseline="0" noProof="0" dirty="0">
              <a:ln>
                <a:noFill/>
              </a:ln>
              <a:solidFill>
                <a:srgbClr val="000000"/>
              </a:solidFill>
              <a:effectLst/>
              <a:uLnTx/>
              <a:uFillTx/>
              <a:latin typeface="Arial"/>
              <a:ea typeface="+mj-ea"/>
              <a:cs typeface="+mj-cs"/>
            </a:endParaRPr>
          </a:p>
        </p:txBody>
      </p:sp>
      <p:sp>
        <p:nvSpPr>
          <p:cNvPr id="10" name="Content Placeholder 4">
            <a:extLst>
              <a:ext uri="{FF2B5EF4-FFF2-40B4-BE49-F238E27FC236}">
                <a16:creationId xmlns:a16="http://schemas.microsoft.com/office/drawing/2014/main" id="{88CDAE5E-6375-4E3B-A1A4-297FF7176D2D}"/>
              </a:ext>
            </a:extLst>
          </p:cNvPr>
          <p:cNvSpPr>
            <a:spLocks noGrp="1"/>
          </p:cNvSpPr>
          <p:nvPr>
            <p:ph idx="1"/>
          </p:nvPr>
        </p:nvSpPr>
        <p:spPr>
          <a:xfrm>
            <a:off x="512762" y="1462088"/>
            <a:ext cx="8427370" cy="4655123"/>
          </a:xfrm>
        </p:spPr>
        <p:txBody>
          <a:bodyPr/>
          <a:lstStyle/>
          <a:p>
            <a:pPr>
              <a:spcBef>
                <a:spcPts val="400"/>
              </a:spcBef>
              <a:buClr>
                <a:schemeClr val="accent1">
                  <a:lumMod val="60000"/>
                  <a:lumOff val="40000"/>
                </a:schemeClr>
              </a:buClr>
              <a:buFont typeface="Wingdings" panose="05000000000000000000" pitchFamily="2" charset="2"/>
              <a:buChar char="§"/>
            </a:pPr>
            <a:r>
              <a:rPr lang="en-US" sz="2000" dirty="0"/>
              <a:t>There are limited data that suggest that the mechanisms resulting in an increased risk of VE in cancer (be it an inherent pro-thrombotic risk or past treatment related-chemotherapy or radiotherapy-effect) may persist even after the cancer is in remission.</a:t>
            </a:r>
            <a:r>
              <a:rPr lang="en-US" sz="2000" baseline="30000" dirty="0"/>
              <a:t>1</a:t>
            </a:r>
            <a:r>
              <a:rPr lang="en-US" sz="2000" dirty="0"/>
              <a:t> However, in our study the risk of VE in ITP patients with a history of previous neoplasia who developed a vascular complication while on TPO-RA was disproportional (28-fold increased risk) compared to conventional risk factors, or to even cancer in the absence of TPO-RA therapy, suggesting a novel association of history of previous neoplasia with thrombotic events in ITP patients under TPO-RA therapy. </a:t>
            </a:r>
          </a:p>
          <a:p>
            <a:pPr>
              <a:spcBef>
                <a:spcPts val="400"/>
              </a:spcBef>
              <a:buClr>
                <a:schemeClr val="accent1">
                  <a:lumMod val="60000"/>
                  <a:lumOff val="40000"/>
                </a:schemeClr>
              </a:buClr>
              <a:buFont typeface="Wingdings" panose="05000000000000000000" pitchFamily="2" charset="2"/>
              <a:buChar char="§"/>
            </a:pPr>
            <a:endParaRPr lang="en-US" sz="2000" dirty="0"/>
          </a:p>
          <a:p>
            <a:pPr>
              <a:spcBef>
                <a:spcPts val="400"/>
              </a:spcBef>
              <a:buClr>
                <a:schemeClr val="accent1">
                  <a:lumMod val="60000"/>
                  <a:lumOff val="40000"/>
                </a:schemeClr>
              </a:buClr>
              <a:buFont typeface="Wingdings" panose="05000000000000000000" pitchFamily="2" charset="2"/>
              <a:buChar char="§"/>
            </a:pPr>
            <a:r>
              <a:rPr lang="en-US" sz="2000" dirty="0"/>
              <a:t>Although further research is warranted, this association highlights the importance of the evaluation of comorbidities, including the history of malignancies, in patients with primary ITP and take them into account when managing the care of these patients. </a:t>
            </a:r>
          </a:p>
        </p:txBody>
      </p:sp>
      <p:sp>
        <p:nvSpPr>
          <p:cNvPr id="9" name="TextBox 8">
            <a:extLst>
              <a:ext uri="{FF2B5EF4-FFF2-40B4-BE49-F238E27FC236}">
                <a16:creationId xmlns:a16="http://schemas.microsoft.com/office/drawing/2014/main" id="{10D30599-CC26-4D83-A781-84F09E3C323E}"/>
              </a:ext>
            </a:extLst>
          </p:cNvPr>
          <p:cNvSpPr txBox="1"/>
          <p:nvPr/>
        </p:nvSpPr>
        <p:spPr>
          <a:xfrm>
            <a:off x="2036" y="-2"/>
            <a:ext cx="9144000" cy="261610"/>
          </a:xfrm>
          <a:prstGeom prst="rect">
            <a:avLst/>
          </a:prstGeom>
          <a:solidFill>
            <a:srgbClr val="0070C0"/>
          </a:solidFill>
        </p:spPr>
        <p:txBody>
          <a:bodyPr wrap="square" lIns="91440" tIns="45720" rIns="91440" bIns="45720" rtlCol="0">
            <a:spAutoFit/>
          </a:bodyPr>
          <a:lstStyle/>
          <a:p>
            <a:pPr lvl="0" fontAlgn="auto">
              <a:spcBef>
                <a:spcPts val="600"/>
              </a:spcBef>
              <a:spcAft>
                <a:spcPts val="0"/>
              </a:spcAft>
              <a:defRPr/>
            </a:pPr>
            <a:r>
              <a:rPr kumimoji="0" lang="en-US" sz="1100" b="1" i="0" u="none" strike="noStrike" kern="1200" cap="none" spc="0" normalizeH="0" baseline="0" noProof="0" dirty="0">
                <a:ln>
                  <a:noFill/>
                </a:ln>
                <a:solidFill>
                  <a:srgbClr val="FFFFFF"/>
                </a:solidFill>
                <a:effectLst/>
                <a:uLnTx/>
                <a:uFillTx/>
                <a:latin typeface="Arial" charset="0"/>
                <a:ea typeface="+mn-ea"/>
                <a:cs typeface="+mn-cs"/>
              </a:rPr>
              <a:t>Lozano ML, et al. </a:t>
            </a:r>
            <a:r>
              <a:rPr lang="en-US" sz="1100" b="1" dirty="0">
                <a:solidFill>
                  <a:srgbClr val="FFFFFF"/>
                </a:solidFill>
              </a:rPr>
              <a:t>Prevalence And Risk Factors For Thrombosis In Adult ITP Patients Treated With TPO-RA</a:t>
            </a:r>
            <a:endParaRPr kumimoji="0" lang="en-US" sz="1100" b="1"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17" name="Picture 2" descr="C:\Users\mmiglins\Desktop\House.png">
            <a:hlinkClick r:id="rId3" action="ppaction://hlinksldjump"/>
            <a:extLst>
              <a:ext uri="{FF2B5EF4-FFF2-40B4-BE49-F238E27FC236}">
                <a16:creationId xmlns:a16="http://schemas.microsoft.com/office/drawing/2014/main" id="{EA5902EE-9FCC-447D-8453-EC2E4AD87DE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68E9144D-CAB7-4F0E-BA92-0C98CE2E81FF}"/>
              </a:ext>
            </a:extLst>
          </p:cNvPr>
          <p:cNvSpPr txBox="1">
            <a:spLocks/>
          </p:cNvSpPr>
          <p:nvPr/>
        </p:nvSpPr>
        <p:spPr bwMode="auto">
          <a:xfrm>
            <a:off x="512763" y="6395494"/>
            <a:ext cx="8415337" cy="369332"/>
          </a:xfrm>
          <a:prstGeom prst="rect">
            <a:avLst/>
          </a:prstGeom>
          <a:noFill/>
          <a:ln w="9525">
            <a:noFill/>
            <a:miter lim="800000"/>
            <a:headEnd/>
            <a:tailEnd/>
          </a:ln>
        </p:spPr>
        <p:txBody>
          <a:bodyPr wrap="square" anchor="b">
            <a:spAutoFit/>
          </a:bodyPr>
          <a:lstStyle/>
          <a:p>
            <a:pPr algn="l"/>
            <a:r>
              <a:rPr lang="en-US" sz="900" dirty="0"/>
              <a:t>ITP, immune thrombocytopenia; TPO-RA, thrombopoietin receptor agonist; VE, vascular event </a:t>
            </a:r>
          </a:p>
          <a:p>
            <a:pPr algn="l"/>
            <a:r>
              <a:rPr lang="en-US" sz="900" dirty="0"/>
              <a:t>1. Lau KK, et al. </a:t>
            </a:r>
            <a:r>
              <a:rPr lang="en-US" sz="900" i="1" dirty="0" err="1"/>
              <a:t>PLoS</a:t>
            </a:r>
            <a:r>
              <a:rPr lang="en-US" sz="900" i="1" dirty="0"/>
              <a:t> One</a:t>
            </a:r>
            <a:r>
              <a:rPr lang="en-US" sz="900" dirty="0"/>
              <a:t>. 2014;9:e88283.</a:t>
            </a:r>
          </a:p>
        </p:txBody>
      </p:sp>
    </p:spTree>
    <p:extLst>
      <p:ext uri="{BB962C8B-B14F-4D97-AF65-F5344CB8AC3E}">
        <p14:creationId xmlns:p14="http://schemas.microsoft.com/office/powerpoint/2010/main" val="97717413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rgbClr val="00487E"/>
          </a:solidFill>
        </p:spPr>
        <p:txBody>
          <a:bodyPr wrap="square" lIns="91440" tIns="45720" rIns="91440" bIns="45720" rtlCol="0">
            <a:spAutoFit/>
          </a:bodyPr>
          <a:lstStyle/>
          <a:p>
            <a:pPr fontAlgn="auto">
              <a:spcBef>
                <a:spcPts val="600"/>
              </a:spcBef>
              <a:spcAft>
                <a:spcPts val="0"/>
              </a:spcAft>
              <a:defRPr/>
            </a:pPr>
            <a:r>
              <a:rPr lang="en-US" sz="1100" b="1" dirty="0" err="1">
                <a:solidFill>
                  <a:schemeClr val="bg1"/>
                </a:solidFill>
              </a:rPr>
              <a:t>Kuter</a:t>
            </a:r>
            <a:r>
              <a:rPr lang="en-US" sz="1100" b="1" dirty="0">
                <a:solidFill>
                  <a:schemeClr val="bg1"/>
                </a:solidFill>
              </a:rPr>
              <a:t> DJ, et al. </a:t>
            </a:r>
            <a:r>
              <a:rPr lang="en-US" sz="1100" b="1" dirty="0">
                <a:solidFill>
                  <a:srgbClr val="FFFFFF"/>
                </a:solidFill>
              </a:rPr>
              <a:t>Safety and Efficacy of Self-Administered Romiplostim in Patients with Immune Thrombocytopenia (ITP): Results of an Integrated Analysis of Five Clinical Trials</a:t>
            </a:r>
            <a:endParaRPr lang="en-US" sz="1100" b="1" dirty="0">
              <a:solidFill>
                <a:schemeClr val="bg1"/>
              </a:solidFill>
            </a:endParaRPr>
          </a:p>
        </p:txBody>
      </p:sp>
      <p:sp>
        <p:nvSpPr>
          <p:cNvPr id="5" name="Content Placeholder 4">
            <a:extLst>
              <a:ext uri="{FF2B5EF4-FFF2-40B4-BE49-F238E27FC236}">
                <a16:creationId xmlns:a16="http://schemas.microsoft.com/office/drawing/2014/main" id="{709E51C5-83DE-479B-9A5C-B4894C1CC972}"/>
              </a:ext>
            </a:extLst>
          </p:cNvPr>
          <p:cNvSpPr>
            <a:spLocks noGrp="1"/>
          </p:cNvSpPr>
          <p:nvPr>
            <p:ph idx="1"/>
          </p:nvPr>
        </p:nvSpPr>
        <p:spPr>
          <a:xfrm>
            <a:off x="512763" y="1462088"/>
            <a:ext cx="8415337" cy="4530750"/>
          </a:xfrm>
        </p:spPr>
        <p:txBody>
          <a:bodyPr/>
          <a:lstStyle/>
          <a:p>
            <a:pPr marL="0" indent="0">
              <a:lnSpc>
                <a:spcPct val="100000"/>
              </a:lnSpc>
              <a:spcBef>
                <a:spcPts val="1200"/>
              </a:spcBef>
              <a:buClr>
                <a:srgbClr val="00487E"/>
              </a:buClr>
              <a:buNone/>
            </a:pPr>
            <a:r>
              <a:rPr lang="en-GB" sz="2200" b="1" i="1" dirty="0"/>
              <a:t>A</a:t>
            </a:r>
            <a:r>
              <a:rPr lang="en-US" sz="2200" b="1" i="1" dirty="0" err="1"/>
              <a:t>nalysis</a:t>
            </a:r>
            <a:r>
              <a:rPr lang="en-US" sz="2200" b="1" i="1" dirty="0"/>
              <a:t> Participants </a:t>
            </a:r>
            <a:r>
              <a:rPr lang="en-US" sz="2200" b="1" dirty="0"/>
              <a:t>(</a:t>
            </a:r>
            <a:r>
              <a:rPr lang="en-US" sz="2200" b="1" i="1" dirty="0"/>
              <a:t>cont.</a:t>
            </a:r>
            <a:r>
              <a:rPr lang="en-US" sz="2200" b="1" dirty="0"/>
              <a:t>)</a:t>
            </a:r>
          </a:p>
          <a:p>
            <a:pPr>
              <a:buClr>
                <a:srgbClr val="00487E"/>
              </a:buClr>
              <a:buFont typeface="Wingdings" panose="05000000000000000000" pitchFamily="2" charset="2"/>
              <a:buChar char="§"/>
            </a:pPr>
            <a:r>
              <a:rPr lang="en-US" sz="2000" dirty="0"/>
              <a:t>Patients who ever self-administered romiplostim in any of these </a:t>
            </a:r>
            <a:br>
              <a:rPr lang="en-US" sz="2000" dirty="0"/>
            </a:br>
            <a:r>
              <a:rPr lang="en-US" sz="2000" dirty="0"/>
              <a:t>5 trials comprised the self-administration (SA) group</a:t>
            </a:r>
          </a:p>
          <a:p>
            <a:pPr marL="685800" lvl="1">
              <a:buClr>
                <a:srgbClr val="00487E"/>
              </a:buClr>
              <a:buFont typeface="Arial" panose="020B0604020202020204" pitchFamily="34" charset="0"/>
              <a:buChar char="–"/>
            </a:pPr>
            <a:r>
              <a:rPr lang="en-US" sz="1800" dirty="0">
                <a:ea typeface="+mn-ea"/>
                <a:cs typeface="+mn-cs"/>
              </a:rPr>
              <a:t>The index date for the SA group was the first day a subject self-injected romiplostim</a:t>
            </a:r>
          </a:p>
          <a:p>
            <a:pPr>
              <a:buClr>
                <a:srgbClr val="00487E"/>
              </a:buClr>
              <a:buFont typeface="Wingdings" panose="05000000000000000000" pitchFamily="2" charset="2"/>
              <a:buChar char="§"/>
            </a:pPr>
            <a:r>
              <a:rPr lang="en-US" sz="2000" dirty="0"/>
              <a:t>The comparator was an HCP-dosed subgroup of patients from the </a:t>
            </a:r>
            <a:br>
              <a:rPr lang="en-US" sz="2000" dirty="0"/>
            </a:br>
            <a:r>
              <a:rPr lang="en-US" sz="2000" dirty="0"/>
              <a:t>5 trials (the HCP group)</a:t>
            </a:r>
          </a:p>
          <a:p>
            <a:pPr marL="685800" lvl="1">
              <a:buClr>
                <a:srgbClr val="00487E"/>
              </a:buClr>
              <a:buFont typeface="Arial" panose="020B0604020202020204" pitchFamily="34" charset="0"/>
              <a:buChar char="–"/>
            </a:pPr>
            <a:r>
              <a:rPr lang="en-US" sz="1800" dirty="0">
                <a:ea typeface="+mn-ea"/>
                <a:cs typeface="+mn-cs"/>
              </a:rPr>
              <a:t>Patients in the HCP comparator group were required to have received the same stable romiplostim dose for ≥ 5 consecutive weeks (duration selected to provide a conservative comparison) with platelet response and with all doses given by an HCP</a:t>
            </a:r>
          </a:p>
          <a:p>
            <a:pPr marL="685800" lvl="1">
              <a:buClr>
                <a:srgbClr val="00487E"/>
              </a:buClr>
              <a:buFont typeface="Arial" panose="020B0604020202020204" pitchFamily="34" charset="0"/>
              <a:buChar char="–"/>
            </a:pPr>
            <a:r>
              <a:rPr lang="en-US" sz="1800" dirty="0">
                <a:ea typeface="+mn-ea"/>
                <a:cs typeface="+mn-cs"/>
              </a:rPr>
              <a:t>The index date for the HCP group was the date of the first instance of the 5th consecutive stable dose across all studies in which the subject was enrolled</a:t>
            </a:r>
            <a:endParaRPr lang="en-US" sz="2200" b="1" i="1" dirty="0"/>
          </a:p>
        </p:txBody>
      </p:sp>
      <p:sp>
        <p:nvSpPr>
          <p:cNvPr id="8" name="Title 9">
            <a:extLst>
              <a:ext uri="{FF2B5EF4-FFF2-40B4-BE49-F238E27FC236}">
                <a16:creationId xmlns:a16="http://schemas.microsoft.com/office/drawing/2014/main" id="{4181F936-8CBF-421F-84DB-B8F8587D6F0F}"/>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US" sz="2800" kern="0" dirty="0"/>
              <a:t>Methods </a:t>
            </a:r>
            <a:r>
              <a:rPr lang="en-US" sz="2800" i="1" kern="0" dirty="0"/>
              <a:t>(cont.)</a:t>
            </a:r>
          </a:p>
        </p:txBody>
      </p:sp>
      <p:pic>
        <p:nvPicPr>
          <p:cNvPr id="6" name="Picture 2" descr="C:\Users\mmiglins\Desktop\House.png">
            <a:hlinkClick r:id="rId3" action="ppaction://hlinksldjump"/>
            <a:extLst>
              <a:ext uri="{FF2B5EF4-FFF2-40B4-BE49-F238E27FC236}">
                <a16:creationId xmlns:a16="http://schemas.microsoft.com/office/drawing/2014/main" id="{01F71A77-7486-45AA-9EA6-D59FA81676E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5FEF3D18-FB09-43DC-9231-BD9D65A0D3F6}"/>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buClrTx/>
            </a:pPr>
            <a:r>
              <a:rPr lang="en-US" sz="900" dirty="0"/>
              <a:t>HCP, healthcare provider</a:t>
            </a:r>
          </a:p>
        </p:txBody>
      </p:sp>
    </p:spTree>
    <p:extLst>
      <p:ext uri="{BB962C8B-B14F-4D97-AF65-F5344CB8AC3E}">
        <p14:creationId xmlns:p14="http://schemas.microsoft.com/office/powerpoint/2010/main" val="72864447"/>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412746" y="3201189"/>
            <a:ext cx="8515354" cy="3298418"/>
          </a:xfrm>
        </p:spPr>
        <p:txBody>
          <a:bodyPr/>
          <a:lstStyle/>
          <a:p>
            <a:endParaRPr lang="en-US" dirty="0"/>
          </a:p>
          <a:p>
            <a:pPr>
              <a:lnSpc>
                <a:spcPct val="100000"/>
              </a:lnSpc>
              <a:spcBef>
                <a:spcPts val="600"/>
              </a:spcBef>
            </a:pPr>
            <a:br>
              <a:rPr lang="en-US" sz="1200" baseline="30000" dirty="0"/>
            </a:br>
            <a:br>
              <a:rPr lang="en-US" sz="1200" baseline="30000" dirty="0"/>
            </a:br>
            <a:endParaRPr lang="en-US" sz="1200" dirty="0"/>
          </a:p>
        </p:txBody>
      </p:sp>
      <p:sp>
        <p:nvSpPr>
          <p:cNvPr id="10" name="TextBox 9">
            <a:extLst>
              <a:ext uri="{FF2B5EF4-FFF2-40B4-BE49-F238E27FC236}">
                <a16:creationId xmlns:a16="http://schemas.microsoft.com/office/drawing/2014/main" id="{74D043B4-8EB1-404C-943D-1ACA0D0C4536}"/>
              </a:ext>
            </a:extLst>
          </p:cNvPr>
          <p:cNvSpPr txBox="1"/>
          <p:nvPr/>
        </p:nvSpPr>
        <p:spPr>
          <a:xfrm>
            <a:off x="0" y="-2"/>
            <a:ext cx="9144000" cy="261610"/>
          </a:xfrm>
          <a:prstGeom prst="rect">
            <a:avLst/>
          </a:prstGeom>
          <a:solidFill>
            <a:srgbClr val="92D050"/>
          </a:solidFill>
        </p:spPr>
        <p:txBody>
          <a:bodyPr wrap="square" lIns="91440" tIns="45720" rIns="91440" bIns="45720" rtlCol="0">
            <a:spAutoFit/>
          </a:bodyPr>
          <a:lstStyle/>
          <a:p>
            <a:pPr fontAlgn="auto">
              <a:spcBef>
                <a:spcPts val="600"/>
              </a:spcBef>
              <a:spcAft>
                <a:spcPts val="0"/>
              </a:spcAft>
              <a:defRPr/>
            </a:pPr>
            <a:r>
              <a:rPr lang="en-US" sz="1100" b="1" dirty="0"/>
              <a:t>Lozano ML, et al. Predictors of Therapy Free Responses in ITP Patients Receiving TPO-RA. Results from a Spanish Multicenter Study</a:t>
            </a:r>
          </a:p>
        </p:txBody>
      </p:sp>
      <p:sp>
        <p:nvSpPr>
          <p:cNvPr id="13" name="Title 1">
            <a:extLst>
              <a:ext uri="{FF2B5EF4-FFF2-40B4-BE49-F238E27FC236}">
                <a16:creationId xmlns:a16="http://schemas.microsoft.com/office/drawing/2014/main" id="{A68B2A7F-D3CB-4232-A528-4F62D51AC1D5}"/>
              </a:ext>
            </a:extLst>
          </p:cNvPr>
          <p:cNvSpPr txBox="1">
            <a:spLocks/>
          </p:cNvSpPr>
          <p:nvPr/>
        </p:nvSpPr>
        <p:spPr bwMode="auto">
          <a:xfrm>
            <a:off x="5495108" y="6378928"/>
            <a:ext cx="3518263" cy="409339"/>
          </a:xfrm>
          <a:prstGeom prst="rect">
            <a:avLst/>
          </a:prstGeom>
          <a:noFill/>
          <a:ln w="9525">
            <a:noFill/>
            <a:miter lim="800000"/>
            <a:headEnd/>
            <a:tailEnd/>
          </a:ln>
        </p:spPr>
        <p:txBody>
          <a:bodyPr anchor="ctr"/>
          <a:lstStyle/>
          <a:p>
            <a:pPr algn="r" fontAlgn="auto">
              <a:spcBef>
                <a:spcPts val="0"/>
              </a:spcBef>
              <a:spcAft>
                <a:spcPts val="0"/>
              </a:spcAft>
              <a:defRPr/>
            </a:pPr>
            <a:r>
              <a:rPr lang="en-US" sz="1100" b="1" dirty="0">
                <a:solidFill>
                  <a:srgbClr val="000000"/>
                </a:solidFill>
              </a:rPr>
              <a:t>European Hematology Association (EHA) 2019</a:t>
            </a:r>
          </a:p>
          <a:p>
            <a:pPr algn="r" fontAlgn="auto">
              <a:spcBef>
                <a:spcPts val="0"/>
              </a:spcBef>
              <a:spcAft>
                <a:spcPts val="0"/>
              </a:spcAft>
              <a:defRPr/>
            </a:pPr>
            <a:r>
              <a:rPr lang="en-US" sz="1100" b="1" dirty="0">
                <a:solidFill>
                  <a:srgbClr val="000000"/>
                </a:solidFill>
              </a:rPr>
              <a:t>June 13–16, 2019; Amsterdam, Netherlands</a:t>
            </a:r>
          </a:p>
        </p:txBody>
      </p:sp>
      <p:sp>
        <p:nvSpPr>
          <p:cNvPr id="14" name="Title 4">
            <a:extLst>
              <a:ext uri="{FF2B5EF4-FFF2-40B4-BE49-F238E27FC236}">
                <a16:creationId xmlns:a16="http://schemas.microsoft.com/office/drawing/2014/main" id="{19B38271-D3AB-4EE6-BE69-385516C17A76}"/>
              </a:ext>
            </a:extLst>
          </p:cNvPr>
          <p:cNvSpPr txBox="1">
            <a:spLocks/>
          </p:cNvSpPr>
          <p:nvPr/>
        </p:nvSpPr>
        <p:spPr bwMode="gray">
          <a:xfrm>
            <a:off x="504824" y="1275644"/>
            <a:ext cx="8421624" cy="211852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20000"/>
              </a:spcBef>
              <a:spcAft>
                <a:spcPct val="0"/>
              </a:spcAft>
              <a:defRPr sz="3800" b="1">
                <a:solidFill>
                  <a:srgbClr val="007CC2"/>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a:lnSpc>
                <a:spcPct val="100000"/>
              </a:lnSpc>
              <a:spcBef>
                <a:spcPts val="1200"/>
              </a:spcBef>
            </a:pPr>
            <a:r>
              <a:rPr lang="en-GB" sz="2800" dirty="0">
                <a:latin typeface="+mn-lt"/>
              </a:rPr>
              <a:t>Predictors of Therapy Free Responses In ITP Patients Receiving TPO-RA. Results From a Spanish Multicenter Study</a:t>
            </a:r>
            <a:endParaRPr lang="en-US" sz="2800" kern="0" dirty="0">
              <a:latin typeface="+mn-lt"/>
            </a:endParaRPr>
          </a:p>
        </p:txBody>
      </p:sp>
      <p:sp>
        <p:nvSpPr>
          <p:cNvPr id="15" name="Subtitle 5">
            <a:extLst>
              <a:ext uri="{FF2B5EF4-FFF2-40B4-BE49-F238E27FC236}">
                <a16:creationId xmlns:a16="http://schemas.microsoft.com/office/drawing/2014/main" id="{9B3C43F1-C4CD-426C-9C39-CD1EAA543CAE}"/>
              </a:ext>
            </a:extLst>
          </p:cNvPr>
          <p:cNvSpPr txBox="1">
            <a:spLocks/>
          </p:cNvSpPr>
          <p:nvPr/>
        </p:nvSpPr>
        <p:spPr bwMode="gray">
          <a:xfrm>
            <a:off x="504823" y="3417388"/>
            <a:ext cx="8484431" cy="293261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lnSpc>
                <a:spcPct val="115000"/>
              </a:lnSpc>
              <a:spcBef>
                <a:spcPct val="35000"/>
              </a:spcBef>
              <a:spcAft>
                <a:spcPct val="0"/>
              </a:spcAft>
              <a:buClr>
                <a:schemeClr val="accent1"/>
              </a:buClr>
              <a:buFontTx/>
              <a:buNone/>
              <a:defRPr sz="20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0" fontAlgn="base" hangingPunct="0">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a:lnSpc>
                <a:spcPct val="100000"/>
              </a:lnSpc>
              <a:spcBef>
                <a:spcPts val="1200"/>
              </a:spcBef>
            </a:pPr>
            <a:r>
              <a:rPr lang="en-US" sz="1800" b="1" kern="0" dirty="0"/>
              <a:t>María L Lozano</a:t>
            </a:r>
            <a:r>
              <a:rPr lang="en-US" sz="1800" b="1" kern="0" baseline="30000" dirty="0"/>
              <a:t>1</a:t>
            </a:r>
            <a:r>
              <a:rPr lang="en-US" sz="1800" b="1" kern="0" dirty="0"/>
              <a:t>; María E Mingot</a:t>
            </a:r>
            <a:r>
              <a:rPr lang="en-US" sz="1800" b="1" kern="0" baseline="30000" dirty="0"/>
              <a:t>2</a:t>
            </a:r>
            <a:r>
              <a:rPr lang="en-US" sz="1800" b="1" kern="0" dirty="0"/>
              <a:t>; María Perera</a:t>
            </a:r>
            <a:r>
              <a:rPr lang="en-US" sz="1800" b="1" kern="0" baseline="30000" dirty="0"/>
              <a:t>3</a:t>
            </a:r>
            <a:r>
              <a:rPr lang="en-US" sz="1800" b="1" kern="0" dirty="0"/>
              <a:t>; Isidro Jarque</a:t>
            </a:r>
            <a:r>
              <a:rPr lang="en-US" sz="1800" b="1" kern="0" baseline="30000" dirty="0"/>
              <a:t>4</a:t>
            </a:r>
            <a:r>
              <a:rPr lang="en-US" sz="1800" b="1" kern="0" dirty="0"/>
              <a:t>; Rosa Campos</a:t>
            </a:r>
            <a:r>
              <a:rPr lang="en-US" sz="1800" b="1" kern="0" baseline="30000" dirty="0"/>
              <a:t>5</a:t>
            </a:r>
            <a:r>
              <a:rPr lang="en-US" sz="1800" b="1" kern="0" dirty="0"/>
              <a:t>; Tomás J González</a:t>
            </a:r>
            <a:r>
              <a:rPr lang="en-US" sz="1800" b="1" kern="0" baseline="30000" dirty="0"/>
              <a:t>6</a:t>
            </a:r>
            <a:r>
              <a:rPr lang="en-US" sz="1800" b="1" kern="0" dirty="0"/>
              <a:t>; Gonzalo Carreño</a:t>
            </a:r>
            <a:r>
              <a:rPr lang="en-US" sz="1800" b="1" kern="0" baseline="30000" dirty="0"/>
              <a:t>7</a:t>
            </a:r>
            <a:r>
              <a:rPr lang="en-US" sz="1800" b="1" kern="0" dirty="0"/>
              <a:t>; Nuria Bermejo</a:t>
            </a:r>
            <a:r>
              <a:rPr lang="en-US" sz="1800" b="1" kern="0" baseline="30000" dirty="0"/>
              <a:t>8</a:t>
            </a:r>
            <a:r>
              <a:rPr lang="en-US" sz="1800" b="1" kern="0" dirty="0"/>
              <a:t>; María F López</a:t>
            </a:r>
            <a:r>
              <a:rPr lang="en-US" sz="1800" b="1" kern="0" baseline="30000" dirty="0"/>
              <a:t>9</a:t>
            </a:r>
            <a:r>
              <a:rPr lang="en-US" sz="1800" b="1" kern="0" dirty="0"/>
              <a:t>; Aurora De Andrés</a:t>
            </a:r>
            <a:r>
              <a:rPr lang="en-US" sz="1800" b="1" kern="0" baseline="30000" dirty="0"/>
              <a:t>10</a:t>
            </a:r>
            <a:r>
              <a:rPr lang="en-US" sz="1800" b="1" kern="0" dirty="0"/>
              <a:t>; David Valcárcel</a:t>
            </a:r>
            <a:r>
              <a:rPr lang="en-US" sz="1800" b="1" kern="0" baseline="30000" dirty="0"/>
              <a:t>11</a:t>
            </a:r>
            <a:r>
              <a:rPr lang="en-US" sz="1800" b="1" kern="0" dirty="0"/>
              <a:t>; Felipe Casado</a:t>
            </a:r>
            <a:r>
              <a:rPr lang="en-US" sz="1800" b="1" kern="0" baseline="30000" dirty="0"/>
              <a:t>12</a:t>
            </a:r>
            <a:r>
              <a:rPr lang="en-US" sz="1800" b="1" kern="0" dirty="0"/>
              <a:t>; María T Álvarez</a:t>
            </a:r>
            <a:r>
              <a:rPr lang="en-US" sz="1800" b="1" kern="0" baseline="30000" dirty="0"/>
              <a:t>13</a:t>
            </a:r>
            <a:r>
              <a:rPr lang="en-US" sz="1800" b="1" kern="0" dirty="0"/>
              <a:t>; María I Orts</a:t>
            </a:r>
            <a:r>
              <a:rPr lang="en-US" sz="1800" b="1" kern="0" baseline="30000" dirty="0"/>
              <a:t>14</a:t>
            </a:r>
            <a:r>
              <a:rPr lang="en-US" sz="1800" b="1" kern="0" dirty="0"/>
              <a:t>; Silvana Novelli</a:t>
            </a:r>
            <a:r>
              <a:rPr lang="en-US" sz="1800" b="1" kern="0" baseline="30000" dirty="0"/>
              <a:t>15</a:t>
            </a:r>
            <a:r>
              <a:rPr lang="en-US" sz="1800" b="1" kern="0" dirty="0"/>
              <a:t>; Nuria Revilla</a:t>
            </a:r>
            <a:r>
              <a:rPr lang="en-US" sz="1800" b="1" kern="0" baseline="30000" dirty="0"/>
              <a:t>1</a:t>
            </a:r>
            <a:r>
              <a:rPr lang="en-US" sz="1800" b="1" kern="0" dirty="0"/>
              <a:t>; José R González</a:t>
            </a:r>
            <a:r>
              <a:rPr lang="en-US" sz="1800" b="1" kern="0" baseline="30000" dirty="0"/>
              <a:t>16</a:t>
            </a:r>
            <a:r>
              <a:rPr lang="en-US" sz="1800" b="1" kern="0" dirty="0"/>
              <a:t>; </a:t>
            </a:r>
            <a:r>
              <a:rPr lang="en-US" sz="1800" b="1" kern="0" dirty="0" err="1"/>
              <a:t>Estefanía</a:t>
            </a:r>
            <a:r>
              <a:rPr lang="en-US" sz="1800" b="1" kern="0" dirty="0"/>
              <a:t> Bolaños</a:t>
            </a:r>
            <a:r>
              <a:rPr lang="en-US" sz="1800" b="1" kern="0" baseline="30000" dirty="0"/>
              <a:t>17</a:t>
            </a:r>
            <a:r>
              <a:rPr lang="en-US" sz="1800" b="1" kern="0" dirty="0"/>
              <a:t>; Manuel Rodríguez</a:t>
            </a:r>
            <a:r>
              <a:rPr lang="en-US" sz="1800" b="1" kern="0" baseline="30000" dirty="0"/>
              <a:t>18</a:t>
            </a:r>
            <a:r>
              <a:rPr lang="en-US" sz="1800" b="1" kern="0" dirty="0"/>
              <a:t>; Elisa Orna</a:t>
            </a:r>
            <a:r>
              <a:rPr lang="en-US" sz="1800" b="1" kern="0" baseline="30000" dirty="0"/>
              <a:t>19</a:t>
            </a:r>
            <a:r>
              <a:rPr lang="en-US" sz="1800" b="1" kern="0" dirty="0"/>
              <a:t>; Vicente Vicente</a:t>
            </a:r>
            <a:r>
              <a:rPr lang="en-US" sz="1800" b="1" kern="0" baseline="30000" dirty="0"/>
              <a:t>1</a:t>
            </a:r>
            <a:endParaRPr lang="en-US" sz="1800" kern="0" baseline="30000" dirty="0"/>
          </a:p>
          <a:p>
            <a:pPr>
              <a:lnSpc>
                <a:spcPct val="100000"/>
              </a:lnSpc>
              <a:spcBef>
                <a:spcPts val="1200"/>
              </a:spcBef>
            </a:pPr>
            <a:r>
              <a:rPr lang="en-GB" sz="1200" kern="0" baseline="30000" dirty="0"/>
              <a:t>1</a:t>
            </a:r>
            <a:r>
              <a:rPr lang="en-GB" sz="1200" kern="0" dirty="0"/>
              <a:t>Hospital Morales Meseguer; </a:t>
            </a:r>
            <a:r>
              <a:rPr lang="en-GB" sz="1200" kern="0" baseline="30000" dirty="0"/>
              <a:t>2</a:t>
            </a:r>
            <a:r>
              <a:rPr lang="en-GB" sz="1200" kern="0" dirty="0"/>
              <a:t>Complejo </a:t>
            </a:r>
            <a:r>
              <a:rPr lang="en-GB" sz="1200" kern="0" dirty="0" err="1"/>
              <a:t>Hospitalario</a:t>
            </a:r>
            <a:r>
              <a:rPr lang="en-GB" sz="1200" kern="0" dirty="0"/>
              <a:t> Regional de Málaga; </a:t>
            </a:r>
            <a:r>
              <a:rPr lang="en-GB" sz="1200" kern="0" baseline="30000" dirty="0"/>
              <a:t>3</a:t>
            </a:r>
            <a:r>
              <a:rPr lang="en-GB" sz="1200" kern="0" dirty="0"/>
              <a:t>Complejo </a:t>
            </a:r>
            <a:r>
              <a:rPr lang="en-GB" sz="1200" kern="0" dirty="0" err="1"/>
              <a:t>Hospitalario</a:t>
            </a:r>
            <a:r>
              <a:rPr lang="en-GB" sz="1200" kern="0" dirty="0"/>
              <a:t> Universitario de Gran </a:t>
            </a:r>
            <a:r>
              <a:rPr lang="en-GB" sz="1200" kern="0" dirty="0" err="1"/>
              <a:t>Canaria</a:t>
            </a:r>
            <a:r>
              <a:rPr lang="en-GB" sz="1200" kern="0" dirty="0"/>
              <a:t> Dr. </a:t>
            </a:r>
            <a:r>
              <a:rPr lang="en-GB" sz="1200" kern="0" dirty="0" err="1"/>
              <a:t>Negrín</a:t>
            </a:r>
            <a:r>
              <a:rPr lang="en-GB" sz="1200" kern="0" dirty="0"/>
              <a:t>; </a:t>
            </a:r>
            <a:r>
              <a:rPr lang="en-GB" sz="1200" kern="0" baseline="30000" dirty="0"/>
              <a:t>4</a:t>
            </a:r>
            <a:r>
              <a:rPr lang="en-GB" sz="1200" kern="0" dirty="0"/>
              <a:t>Hospital </a:t>
            </a:r>
            <a:r>
              <a:rPr lang="en-GB" sz="1200" kern="0" dirty="0" err="1"/>
              <a:t>Universitari</a:t>
            </a:r>
            <a:r>
              <a:rPr lang="en-GB" sz="1200" kern="0" dirty="0"/>
              <a:t> i </a:t>
            </a:r>
            <a:r>
              <a:rPr lang="en-GB" sz="1200" kern="0" dirty="0" err="1"/>
              <a:t>Politècnic</a:t>
            </a:r>
            <a:r>
              <a:rPr lang="en-GB" sz="1200" kern="0" dirty="0"/>
              <a:t> La Fe; </a:t>
            </a:r>
            <a:r>
              <a:rPr lang="en-GB" sz="1200" kern="0" baseline="30000" dirty="0"/>
              <a:t>5</a:t>
            </a:r>
            <a:r>
              <a:rPr lang="en-GB" sz="1200" kern="0" dirty="0"/>
              <a:t>Hopital de </a:t>
            </a:r>
            <a:r>
              <a:rPr lang="en-GB" sz="1200" kern="0" dirty="0" err="1"/>
              <a:t>Especialidades</a:t>
            </a:r>
            <a:r>
              <a:rPr lang="en-GB" sz="1200" kern="0" dirty="0"/>
              <a:t> de Jerez de la Frontera; </a:t>
            </a:r>
            <a:r>
              <a:rPr lang="en-GB" sz="1200" kern="0" baseline="30000" dirty="0"/>
              <a:t>6</a:t>
            </a:r>
            <a:r>
              <a:rPr lang="en-GB" sz="1200" kern="0" dirty="0"/>
              <a:t>Hospital Universitario de Burgos; </a:t>
            </a:r>
            <a:r>
              <a:rPr lang="en-GB" sz="1200" kern="0" baseline="30000" dirty="0"/>
              <a:t>7</a:t>
            </a:r>
            <a:r>
              <a:rPr lang="en-GB" sz="1200" kern="0" dirty="0"/>
              <a:t>Hospital Universitario 12 de </a:t>
            </a:r>
            <a:r>
              <a:rPr lang="en-GB" sz="1200" kern="0" dirty="0" err="1"/>
              <a:t>Octubre</a:t>
            </a:r>
            <a:r>
              <a:rPr lang="en-GB" sz="1200" kern="0" dirty="0"/>
              <a:t>; </a:t>
            </a:r>
            <a:r>
              <a:rPr lang="en-GB" sz="1200" kern="0" baseline="30000" dirty="0"/>
              <a:t>8 </a:t>
            </a:r>
            <a:r>
              <a:rPr lang="en-GB" sz="1200" kern="0" dirty="0"/>
              <a:t>Hospital San Pedro de </a:t>
            </a:r>
            <a:r>
              <a:rPr lang="en-GB" sz="1200" kern="0" dirty="0" err="1"/>
              <a:t>Alcántara</a:t>
            </a:r>
            <a:r>
              <a:rPr lang="en-GB" sz="1200" kern="0" dirty="0"/>
              <a:t>; </a:t>
            </a:r>
            <a:r>
              <a:rPr lang="en-GB" sz="1200" kern="0" baseline="30000" dirty="0"/>
              <a:t>9</a:t>
            </a:r>
            <a:r>
              <a:rPr lang="en-GB" sz="1200" kern="0" dirty="0"/>
              <a:t>Hospital Universitario a </a:t>
            </a:r>
            <a:r>
              <a:rPr lang="en-GB" sz="1200" kern="0" dirty="0" err="1"/>
              <a:t>Coruña</a:t>
            </a:r>
            <a:r>
              <a:rPr lang="en-GB" sz="1200" kern="0" dirty="0"/>
              <a:t>; </a:t>
            </a:r>
            <a:r>
              <a:rPr lang="en-GB" sz="1200" kern="0" baseline="30000" dirty="0"/>
              <a:t>10</a:t>
            </a:r>
            <a:r>
              <a:rPr lang="en-GB" sz="1200" kern="0" dirty="0"/>
              <a:t>Complexo </a:t>
            </a:r>
            <a:r>
              <a:rPr lang="en-GB" sz="1200" kern="0" dirty="0" err="1"/>
              <a:t>Hospitalario</a:t>
            </a:r>
            <a:r>
              <a:rPr lang="en-GB" sz="1200" kern="0" dirty="0"/>
              <a:t> Universitario de Santiago; </a:t>
            </a:r>
            <a:r>
              <a:rPr lang="en-GB" sz="1200" kern="0" baseline="30000" dirty="0"/>
              <a:t>11</a:t>
            </a:r>
            <a:r>
              <a:rPr lang="en-GB" sz="1200" kern="0" dirty="0"/>
              <a:t>Hospital </a:t>
            </a:r>
            <a:r>
              <a:rPr lang="en-GB" sz="1200" kern="0" dirty="0" err="1"/>
              <a:t>Universitari</a:t>
            </a:r>
            <a:r>
              <a:rPr lang="en-GB" sz="1200" kern="0" dirty="0"/>
              <a:t> </a:t>
            </a:r>
            <a:r>
              <a:rPr lang="en-GB" sz="1200" kern="0" dirty="0" err="1"/>
              <a:t>Vall</a:t>
            </a:r>
            <a:r>
              <a:rPr lang="en-GB" sz="1200" kern="0" dirty="0"/>
              <a:t> </a:t>
            </a:r>
            <a:r>
              <a:rPr lang="en-GB" sz="1200" kern="0" dirty="0" err="1"/>
              <a:t>d’Hebron</a:t>
            </a:r>
            <a:r>
              <a:rPr lang="en-GB" sz="1200" kern="0" dirty="0"/>
              <a:t>;</a:t>
            </a:r>
            <a:r>
              <a:rPr lang="en-GB" sz="1200" kern="0" baseline="30000" dirty="0"/>
              <a:t> 12</a:t>
            </a:r>
            <a:r>
              <a:rPr lang="en-GB" sz="1200" kern="0" dirty="0"/>
              <a:t>Hospital</a:t>
            </a:r>
            <a:r>
              <a:rPr lang="en-GB" sz="1200" kern="0" baseline="30000" dirty="0"/>
              <a:t> </a:t>
            </a:r>
            <a:r>
              <a:rPr lang="en-GB" sz="1200" kern="0" dirty="0"/>
              <a:t>Virgen de la </a:t>
            </a:r>
            <a:r>
              <a:rPr lang="en-GB" sz="1200" kern="0" dirty="0" err="1"/>
              <a:t>Salud</a:t>
            </a:r>
            <a:r>
              <a:rPr lang="en-GB" sz="1200" kern="0" dirty="0"/>
              <a:t>; </a:t>
            </a:r>
            <a:r>
              <a:rPr lang="en-GB" sz="1200" kern="0" baseline="30000" dirty="0"/>
              <a:t>13</a:t>
            </a:r>
            <a:r>
              <a:rPr lang="en-GB" sz="1200" kern="0" dirty="0"/>
              <a:t>Hospital Universitario La Paz; </a:t>
            </a:r>
            <a:r>
              <a:rPr lang="en-GB" sz="1200" kern="0" baseline="30000" dirty="0"/>
              <a:t>14</a:t>
            </a:r>
            <a:r>
              <a:rPr lang="en-GB" sz="1200" kern="0" dirty="0"/>
              <a:t>Hospital de Sagunto; </a:t>
            </a:r>
            <a:r>
              <a:rPr lang="en-GB" sz="1200" kern="0" baseline="30000" dirty="0"/>
              <a:t>15</a:t>
            </a:r>
            <a:r>
              <a:rPr lang="en-GB" sz="1200" kern="0" dirty="0"/>
              <a:t>Hospital de la Santa </a:t>
            </a:r>
            <a:r>
              <a:rPr lang="en-GB" sz="1200" kern="0" dirty="0" err="1"/>
              <a:t>Creu</a:t>
            </a:r>
            <a:r>
              <a:rPr lang="en-GB" sz="1200" kern="0" dirty="0"/>
              <a:t> i Sant Pau; </a:t>
            </a:r>
            <a:r>
              <a:rPr lang="en-GB" sz="1200" kern="0" baseline="30000" dirty="0"/>
              <a:t>16</a:t>
            </a:r>
            <a:r>
              <a:rPr lang="en-GB" sz="1200" kern="0" dirty="0"/>
              <a:t>Hospital Universitario de Salamanca; </a:t>
            </a:r>
            <a:r>
              <a:rPr lang="en-GB" sz="1200" kern="0" baseline="30000" dirty="0"/>
              <a:t>17</a:t>
            </a:r>
            <a:r>
              <a:rPr lang="en-GB" sz="1200" kern="0" dirty="0"/>
              <a:t>Hospital </a:t>
            </a:r>
            <a:r>
              <a:rPr lang="en-GB" sz="1200" kern="0" dirty="0" err="1"/>
              <a:t>Clínico</a:t>
            </a:r>
            <a:r>
              <a:rPr lang="en-GB" sz="1200" kern="0" dirty="0"/>
              <a:t> San Carlos; </a:t>
            </a:r>
            <a:r>
              <a:rPr lang="en-GB" sz="1200" kern="0" baseline="30000" dirty="0"/>
              <a:t>18</a:t>
            </a:r>
            <a:r>
              <a:rPr lang="en-GB" sz="1200" kern="0" dirty="0"/>
              <a:t>Hospital Álvaro </a:t>
            </a:r>
            <a:r>
              <a:rPr lang="en-GB" sz="1200" kern="0" dirty="0" err="1"/>
              <a:t>Cunqueiro</a:t>
            </a:r>
            <a:r>
              <a:rPr lang="en-GB" sz="1200" kern="0" dirty="0"/>
              <a:t>; </a:t>
            </a:r>
            <a:r>
              <a:rPr lang="en-GB" sz="1200" kern="0" baseline="30000" dirty="0"/>
              <a:t>19</a:t>
            </a:r>
            <a:r>
              <a:rPr lang="en-GB" sz="1200" kern="0" dirty="0"/>
              <a:t>Hospital </a:t>
            </a:r>
            <a:r>
              <a:rPr lang="en-GB" sz="1200" kern="0" dirty="0" err="1"/>
              <a:t>Universitari</a:t>
            </a:r>
            <a:r>
              <a:rPr lang="en-GB" sz="1200" kern="0" dirty="0"/>
              <a:t> Germans </a:t>
            </a:r>
            <a:r>
              <a:rPr lang="en-GB" sz="1200" kern="0" dirty="0" err="1"/>
              <a:t>Trias</a:t>
            </a:r>
            <a:r>
              <a:rPr lang="en-GB" sz="1200" kern="0" dirty="0"/>
              <a:t> i Pujol</a:t>
            </a:r>
            <a:endParaRPr lang="en-US" sz="1200" kern="0" dirty="0"/>
          </a:p>
        </p:txBody>
      </p:sp>
      <p:pic>
        <p:nvPicPr>
          <p:cNvPr id="9" name="Picture 2" descr="C:\Users\mmiglins\Desktop\House.png">
            <a:hlinkClick r:id="rId3" action="ppaction://hlinksldjump"/>
            <a:extLst>
              <a:ext uri="{FF2B5EF4-FFF2-40B4-BE49-F238E27FC236}">
                <a16:creationId xmlns:a16="http://schemas.microsoft.com/office/drawing/2014/main" id="{3538515C-CF41-4D9E-9D30-5584A8A17B2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72B5C27-4910-4F5A-BEF1-25DB0E467C7C}"/>
              </a:ext>
            </a:extLst>
          </p:cNvPr>
          <p:cNvSpPr txBox="1">
            <a:spLocks/>
          </p:cNvSpPr>
          <p:nvPr/>
        </p:nvSpPr>
        <p:spPr bwMode="auto">
          <a:xfrm>
            <a:off x="504824" y="6378927"/>
            <a:ext cx="3518263" cy="409339"/>
          </a:xfrm>
          <a:prstGeom prst="rect">
            <a:avLst/>
          </a:prstGeom>
          <a:noFill/>
          <a:ln w="9525">
            <a:noFill/>
            <a:miter lim="800000"/>
            <a:headEnd/>
            <a:tailEnd/>
          </a:ln>
        </p:spPr>
        <p:txBody>
          <a:bodyPr anchor="ctr"/>
          <a:lstStyle/>
          <a:p>
            <a:pPr algn="l" fontAlgn="auto">
              <a:spcBef>
                <a:spcPts val="0"/>
              </a:spcBef>
              <a:spcAft>
                <a:spcPts val="0"/>
              </a:spcAft>
              <a:defRPr/>
            </a:pPr>
            <a:r>
              <a:rPr lang="en-GB" sz="1600" b="1" dirty="0">
                <a:solidFill>
                  <a:srgbClr val="000000"/>
                </a:solidFill>
              </a:rPr>
              <a:t>A</a:t>
            </a:r>
            <a:r>
              <a:rPr lang="en-US" sz="1600" b="1" dirty="0" err="1">
                <a:solidFill>
                  <a:srgbClr val="000000"/>
                </a:solidFill>
              </a:rPr>
              <a:t>bstract</a:t>
            </a:r>
            <a:r>
              <a:rPr lang="en-US" sz="1600" b="1" dirty="0">
                <a:solidFill>
                  <a:srgbClr val="000000"/>
                </a:solidFill>
              </a:rPr>
              <a:t> #PF690</a:t>
            </a:r>
          </a:p>
        </p:txBody>
      </p:sp>
    </p:spTree>
    <p:extLst>
      <p:ext uri="{BB962C8B-B14F-4D97-AF65-F5344CB8AC3E}">
        <p14:creationId xmlns:p14="http://schemas.microsoft.com/office/powerpoint/2010/main" val="3994592776"/>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9E51C5-83DE-479B-9A5C-B4894C1CC972}"/>
              </a:ext>
            </a:extLst>
          </p:cNvPr>
          <p:cNvSpPr>
            <a:spLocks noGrp="1"/>
          </p:cNvSpPr>
          <p:nvPr>
            <p:ph idx="1"/>
          </p:nvPr>
        </p:nvSpPr>
        <p:spPr>
          <a:xfrm>
            <a:off x="512764" y="1462088"/>
            <a:ext cx="8420222" cy="4774396"/>
          </a:xfrm>
        </p:spPr>
        <p:txBody>
          <a:bodyPr/>
          <a:lstStyle/>
          <a:p>
            <a:pPr>
              <a:spcBef>
                <a:spcPts val="400"/>
              </a:spcBef>
              <a:buClr>
                <a:srgbClr val="00B050"/>
              </a:buClr>
              <a:buFont typeface="Wingdings" panose="05000000000000000000" pitchFamily="2" charset="2"/>
              <a:buChar char="§"/>
            </a:pPr>
            <a:r>
              <a:rPr lang="en-US" sz="2000" dirty="0"/>
              <a:t>Thrombopoietin receptor agonists (TPO-RA) are a well-established treatment in patients with primary immune thrombocytopenia (ITP). The mechanism of receptor activation is not completely similar between the two available drugs, and for that reason changing TPO-RA can be helpful in both directions. While TPO-receptor activation leads to the main mechanism of action of these compounds, which is the increase of platelet production by megakaryocytes, sustained treatment-free responses (TFR) after TPO-RA discontinuation have been observed in up to 10–30% of ITP patients. This raises the question of potential immunomodulatory properties of these drugs by increasing the regulatory T and B cell compartment and decreasing platelet destruction. Yet, to date there are no predictors to identify in which patients this approach is likely to be successful, and the only variables that seem to relate to increase TFR are earlier start of TPO-RA (which may relate to the pathophysiology of the disease), and robust platelet responses under these drugs.</a:t>
            </a:r>
            <a:r>
              <a:rPr lang="en-US" sz="2000" baseline="30000" dirty="0"/>
              <a:t>1-3</a:t>
            </a:r>
          </a:p>
        </p:txBody>
      </p:sp>
      <p:sp>
        <p:nvSpPr>
          <p:cNvPr id="6" name="Title 9">
            <a:extLst>
              <a:ext uri="{FF2B5EF4-FFF2-40B4-BE49-F238E27FC236}">
                <a16:creationId xmlns:a16="http://schemas.microsoft.com/office/drawing/2014/main" id="{D6365E27-771C-43D4-8B76-F20FB0E2BD76}"/>
              </a:ext>
            </a:extLst>
          </p:cNvPr>
          <p:cNvSpPr txBox="1">
            <a:spLocks/>
          </p:cNvSpPr>
          <p:nvPr/>
        </p:nvSpPr>
        <p:spPr bwMode="gray">
          <a:xfrm>
            <a:off x="512763"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GB" sz="2800" dirty="0">
                <a:solidFill>
                  <a:srgbClr val="000000"/>
                </a:solidFill>
                <a:latin typeface="Arial"/>
              </a:rPr>
              <a:t>Introduction</a:t>
            </a:r>
            <a:endParaRPr kumimoji="0" lang="en-US" sz="2800" b="1" i="0" u="none" strike="noStrike" kern="0" cap="none" spc="0" normalizeH="0" baseline="0" noProof="0" dirty="0">
              <a:ln>
                <a:noFill/>
              </a:ln>
              <a:solidFill>
                <a:srgbClr val="000000"/>
              </a:solidFill>
              <a:effectLst/>
              <a:uLnTx/>
              <a:uFillTx/>
              <a:latin typeface="Arial"/>
              <a:ea typeface="+mj-ea"/>
              <a:cs typeface="+mj-cs"/>
            </a:endParaRPr>
          </a:p>
        </p:txBody>
      </p:sp>
      <p:pic>
        <p:nvPicPr>
          <p:cNvPr id="14" name="Picture 2" descr="C:\Users\mmiglins\Desktop\House.png">
            <a:hlinkClick r:id="rId3" action="ppaction://hlinksldjump"/>
            <a:extLst>
              <a:ext uri="{FF2B5EF4-FFF2-40B4-BE49-F238E27FC236}">
                <a16:creationId xmlns:a16="http://schemas.microsoft.com/office/drawing/2014/main" id="{BA57D0E5-9D17-4AA9-9112-089F9DF101F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57DD762C-D2B7-415E-B346-494671EA84A1}"/>
              </a:ext>
            </a:extLst>
          </p:cNvPr>
          <p:cNvSpPr txBox="1">
            <a:spLocks/>
          </p:cNvSpPr>
          <p:nvPr/>
        </p:nvSpPr>
        <p:spPr bwMode="auto">
          <a:xfrm>
            <a:off x="512763" y="6395494"/>
            <a:ext cx="8415337" cy="369332"/>
          </a:xfrm>
          <a:prstGeom prst="rect">
            <a:avLst/>
          </a:prstGeom>
          <a:noFill/>
          <a:ln w="9525">
            <a:noFill/>
            <a:miter lim="800000"/>
            <a:headEnd/>
            <a:tailEnd/>
          </a:ln>
        </p:spPr>
        <p:txBody>
          <a:bodyPr wrap="square" anchor="b">
            <a:spAutoFit/>
          </a:bodyPr>
          <a:lstStyle/>
          <a:p>
            <a:pPr algn="l"/>
            <a:r>
              <a:rPr lang="en-GB" sz="900" dirty="0"/>
              <a:t>1. </a:t>
            </a:r>
            <a:r>
              <a:rPr lang="en-GB" sz="900" dirty="0" err="1"/>
              <a:t>Mazzucconi</a:t>
            </a:r>
            <a:r>
              <a:rPr lang="en-GB" sz="900" dirty="0"/>
              <a:t> MG, et al. </a:t>
            </a:r>
            <a:r>
              <a:rPr lang="en-GB" sz="900" i="1" dirty="0"/>
              <a:t>Eur J </a:t>
            </a:r>
            <a:r>
              <a:rPr lang="en-GB" sz="900" i="1" dirty="0" err="1"/>
              <a:t>Haematol</a:t>
            </a:r>
            <a:r>
              <a:rPr lang="en-GB" sz="900" dirty="0"/>
              <a:t>. 2017;98:242-249. 2. </a:t>
            </a:r>
            <a:r>
              <a:rPr lang="en-US" sz="900" dirty="0"/>
              <a:t>González-López TJ, et al. </a:t>
            </a:r>
            <a:r>
              <a:rPr lang="en-US" sz="900" i="1" dirty="0"/>
              <a:t>Am J </a:t>
            </a:r>
            <a:r>
              <a:rPr lang="en-US" sz="900" i="1" dirty="0" err="1"/>
              <a:t>Hematol</a:t>
            </a:r>
            <a:r>
              <a:rPr lang="en-US" sz="900" dirty="0"/>
              <a:t>. 2015;90:e40-e43. 3. </a:t>
            </a:r>
            <a:r>
              <a:rPr lang="en-US" sz="900" dirty="0" err="1"/>
              <a:t>Kuter</a:t>
            </a:r>
            <a:r>
              <a:rPr lang="en-US" sz="900" dirty="0"/>
              <a:t> DJ, et al. </a:t>
            </a:r>
            <a:r>
              <a:rPr lang="en-US" sz="900" i="1" dirty="0"/>
              <a:t>Br J </a:t>
            </a:r>
            <a:r>
              <a:rPr lang="en-US" sz="900" i="1" dirty="0" err="1"/>
              <a:t>Haematol</a:t>
            </a:r>
            <a:r>
              <a:rPr lang="en-US" sz="900" dirty="0"/>
              <a:t>. 2019;185:505-513. </a:t>
            </a:r>
          </a:p>
        </p:txBody>
      </p:sp>
      <p:sp>
        <p:nvSpPr>
          <p:cNvPr id="8" name="TextBox 7">
            <a:extLst>
              <a:ext uri="{FF2B5EF4-FFF2-40B4-BE49-F238E27FC236}">
                <a16:creationId xmlns:a16="http://schemas.microsoft.com/office/drawing/2014/main" id="{46219B18-7F8A-4562-9E98-C55DA5EC5EBA}"/>
              </a:ext>
            </a:extLst>
          </p:cNvPr>
          <p:cNvSpPr txBox="1"/>
          <p:nvPr/>
        </p:nvSpPr>
        <p:spPr>
          <a:xfrm>
            <a:off x="0" y="-2"/>
            <a:ext cx="9144000" cy="261610"/>
          </a:xfrm>
          <a:prstGeom prst="rect">
            <a:avLst/>
          </a:prstGeom>
          <a:solidFill>
            <a:srgbClr val="92D050"/>
          </a:solidFill>
        </p:spPr>
        <p:txBody>
          <a:bodyPr wrap="square" lIns="91440" tIns="45720" rIns="91440" bIns="45720" rtlCol="0">
            <a:spAutoFit/>
          </a:bodyPr>
          <a:lstStyle/>
          <a:p>
            <a:pPr fontAlgn="auto">
              <a:spcBef>
                <a:spcPts val="600"/>
              </a:spcBef>
              <a:spcAft>
                <a:spcPts val="0"/>
              </a:spcAft>
              <a:defRPr/>
            </a:pPr>
            <a:r>
              <a:rPr lang="en-US" sz="1100" b="1" dirty="0"/>
              <a:t>Lozano ML, et al. Predictors of Therapy Free Responses in ITP Patients Receiving TPO-RA. Results from a Spanish Multicenter Study</a:t>
            </a:r>
          </a:p>
        </p:txBody>
      </p:sp>
    </p:spTree>
    <p:extLst>
      <p:ext uri="{BB962C8B-B14F-4D97-AF65-F5344CB8AC3E}">
        <p14:creationId xmlns:p14="http://schemas.microsoft.com/office/powerpoint/2010/main" val="978129558"/>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9E51C5-83DE-479B-9A5C-B4894C1CC972}"/>
              </a:ext>
            </a:extLst>
          </p:cNvPr>
          <p:cNvSpPr>
            <a:spLocks noGrp="1"/>
          </p:cNvSpPr>
          <p:nvPr>
            <p:ph idx="1"/>
          </p:nvPr>
        </p:nvSpPr>
        <p:spPr>
          <a:xfrm>
            <a:off x="512763" y="1462088"/>
            <a:ext cx="8415333" cy="1313973"/>
          </a:xfrm>
        </p:spPr>
        <p:txBody>
          <a:bodyPr/>
          <a:lstStyle/>
          <a:p>
            <a:pPr>
              <a:spcBef>
                <a:spcPts val="400"/>
              </a:spcBef>
              <a:buClr>
                <a:srgbClr val="00B050"/>
              </a:buClr>
              <a:buFont typeface="Wingdings" panose="05000000000000000000" pitchFamily="2" charset="2"/>
              <a:buChar char="§"/>
            </a:pPr>
            <a:r>
              <a:rPr lang="en-GB" sz="2000" dirty="0"/>
              <a:t>The aims of the study were to assess the proportion of patients who could discontinue TPO-RAs and maintain platelet counts ≥ 50 x10</a:t>
            </a:r>
            <a:r>
              <a:rPr lang="en-GB" sz="2000" baseline="30000" dirty="0"/>
              <a:t>9</a:t>
            </a:r>
            <a:r>
              <a:rPr lang="en-GB" sz="2000" dirty="0"/>
              <a:t>/L without any ITP treatments for more than 6 months and no relapse during long-term follow-up, and to evaluate clinical predictors of TFR.</a:t>
            </a:r>
            <a:endParaRPr lang="en-US" sz="2000" dirty="0"/>
          </a:p>
        </p:txBody>
      </p:sp>
      <p:sp>
        <p:nvSpPr>
          <p:cNvPr id="6" name="Title 9">
            <a:extLst>
              <a:ext uri="{FF2B5EF4-FFF2-40B4-BE49-F238E27FC236}">
                <a16:creationId xmlns:a16="http://schemas.microsoft.com/office/drawing/2014/main" id="{D6365E27-771C-43D4-8B76-F20FB0E2BD76}"/>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Arial"/>
                <a:ea typeface="+mj-ea"/>
                <a:cs typeface="+mj-cs"/>
              </a:rPr>
              <a:t>Objectives</a:t>
            </a:r>
            <a:endParaRPr kumimoji="0" lang="en-US" sz="2800" b="1" i="0" u="none" strike="noStrike" kern="0" cap="none" spc="0" normalizeH="0" baseline="0" noProof="0" dirty="0">
              <a:ln>
                <a:noFill/>
              </a:ln>
              <a:solidFill>
                <a:srgbClr val="000000"/>
              </a:solidFill>
              <a:effectLst/>
              <a:uLnTx/>
              <a:uFillTx/>
              <a:latin typeface="Arial"/>
              <a:ea typeface="+mj-ea"/>
              <a:cs typeface="+mj-cs"/>
            </a:endParaRPr>
          </a:p>
        </p:txBody>
      </p:sp>
      <p:pic>
        <p:nvPicPr>
          <p:cNvPr id="12" name="Picture 2" descr="C:\Users\mmiglins\Desktop\House.png">
            <a:hlinkClick r:id="rId3" action="ppaction://hlinksldjump"/>
            <a:extLst>
              <a:ext uri="{FF2B5EF4-FFF2-40B4-BE49-F238E27FC236}">
                <a16:creationId xmlns:a16="http://schemas.microsoft.com/office/drawing/2014/main" id="{6F8EDD1F-AA48-4887-9FE5-AC65A6E6344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BBB0F8AB-D5ED-443F-B1D1-F28433C516A9}"/>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r>
              <a:rPr lang="en-US" sz="900" dirty="0"/>
              <a:t>ITP, immune thrombocytopenia; TFR, treatment-free responses; TPO-RA, thrombopoietin receptor agonist </a:t>
            </a:r>
          </a:p>
        </p:txBody>
      </p:sp>
      <p:sp>
        <p:nvSpPr>
          <p:cNvPr id="7" name="TextBox 6">
            <a:extLst>
              <a:ext uri="{FF2B5EF4-FFF2-40B4-BE49-F238E27FC236}">
                <a16:creationId xmlns:a16="http://schemas.microsoft.com/office/drawing/2014/main" id="{80112307-EFAC-4F25-BBDB-5476EBEE0E5E}"/>
              </a:ext>
            </a:extLst>
          </p:cNvPr>
          <p:cNvSpPr txBox="1"/>
          <p:nvPr/>
        </p:nvSpPr>
        <p:spPr>
          <a:xfrm>
            <a:off x="0" y="-2"/>
            <a:ext cx="9144000" cy="261610"/>
          </a:xfrm>
          <a:prstGeom prst="rect">
            <a:avLst/>
          </a:prstGeom>
          <a:solidFill>
            <a:srgbClr val="92D050"/>
          </a:solidFill>
        </p:spPr>
        <p:txBody>
          <a:bodyPr wrap="square" lIns="91440" tIns="45720" rIns="91440" bIns="45720" rtlCol="0">
            <a:spAutoFit/>
          </a:bodyPr>
          <a:lstStyle/>
          <a:p>
            <a:pPr fontAlgn="auto">
              <a:spcBef>
                <a:spcPts val="600"/>
              </a:spcBef>
              <a:spcAft>
                <a:spcPts val="0"/>
              </a:spcAft>
              <a:defRPr/>
            </a:pPr>
            <a:r>
              <a:rPr lang="en-US" sz="1100" b="1" dirty="0"/>
              <a:t>Lozano ML, et al. Predictors of Therapy Free Responses in ITP Patients Receiving TPO-RA. Results from a Spanish Multicenter Study</a:t>
            </a:r>
          </a:p>
        </p:txBody>
      </p:sp>
    </p:spTree>
    <p:extLst>
      <p:ext uri="{BB962C8B-B14F-4D97-AF65-F5344CB8AC3E}">
        <p14:creationId xmlns:p14="http://schemas.microsoft.com/office/powerpoint/2010/main" val="357529336"/>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9E51C5-83DE-479B-9A5C-B4894C1CC972}"/>
              </a:ext>
            </a:extLst>
          </p:cNvPr>
          <p:cNvSpPr>
            <a:spLocks noGrp="1"/>
          </p:cNvSpPr>
          <p:nvPr>
            <p:ph idx="1"/>
          </p:nvPr>
        </p:nvSpPr>
        <p:spPr>
          <a:xfrm>
            <a:off x="512762" y="1462088"/>
            <a:ext cx="8415337" cy="3686687"/>
          </a:xfrm>
        </p:spPr>
        <p:txBody>
          <a:bodyPr/>
          <a:lstStyle/>
          <a:p>
            <a:pPr>
              <a:spcBef>
                <a:spcPts val="400"/>
              </a:spcBef>
              <a:buClr>
                <a:srgbClr val="00B050"/>
              </a:buClr>
              <a:buFont typeface="Wingdings" panose="05000000000000000000" pitchFamily="2" charset="2"/>
              <a:buChar char="§"/>
            </a:pPr>
            <a:r>
              <a:rPr lang="en-GB" sz="2000" dirty="0"/>
              <a:t>This was an observational, retrospective and multicenter study conducted in Spain from November 2016 to January 2018. The study was approved by the Clinical Research Ethics Committee of the Hospital General Universitario Morales Meseguer (Murcia, Spain). Written informed consent was obtained from every subject. The participant investigators had to recruit through the screening of the clinical records of all adult ITP patients who were seen in their respective site and who had initiated treatment with romiplostim (ROM) or eltrombopag (ELT) as long-term therapy from January 2012 to December 2014. Information of patient characteristics, history of disease and previous therapies, TPO-RA administration, response and discontinuation were collected from medical records. </a:t>
            </a:r>
            <a:endParaRPr lang="en-US" sz="2000" dirty="0"/>
          </a:p>
        </p:txBody>
      </p:sp>
      <p:sp>
        <p:nvSpPr>
          <p:cNvPr id="6" name="Title 9">
            <a:extLst>
              <a:ext uri="{FF2B5EF4-FFF2-40B4-BE49-F238E27FC236}">
                <a16:creationId xmlns:a16="http://schemas.microsoft.com/office/drawing/2014/main" id="{D6365E27-771C-43D4-8B76-F20FB0E2BD76}"/>
              </a:ext>
            </a:extLst>
          </p:cNvPr>
          <p:cNvSpPr txBox="1">
            <a:spLocks/>
          </p:cNvSpPr>
          <p:nvPr/>
        </p:nvSpPr>
        <p:spPr bwMode="gray">
          <a:xfrm>
            <a:off x="512762"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GB" sz="2800" kern="0" dirty="0">
                <a:solidFill>
                  <a:srgbClr val="000000"/>
                </a:solidFill>
                <a:latin typeface="Arial"/>
              </a:rPr>
              <a:t>Methods</a:t>
            </a:r>
            <a:endParaRPr kumimoji="0" lang="en-US" sz="2800" b="1" i="0" u="none" strike="noStrike" kern="0" cap="none" spc="0" normalizeH="0" baseline="0" noProof="0" dirty="0">
              <a:ln>
                <a:noFill/>
              </a:ln>
              <a:solidFill>
                <a:srgbClr val="000000"/>
              </a:solidFill>
              <a:effectLst/>
              <a:uLnTx/>
              <a:uFillTx/>
              <a:latin typeface="Arial"/>
              <a:ea typeface="+mj-ea"/>
              <a:cs typeface="+mj-cs"/>
            </a:endParaRPr>
          </a:p>
        </p:txBody>
      </p:sp>
      <p:pic>
        <p:nvPicPr>
          <p:cNvPr id="12" name="Picture 2" descr="C:\Users\mmiglins\Desktop\House.png">
            <a:hlinkClick r:id="rId3" action="ppaction://hlinksldjump"/>
            <a:extLst>
              <a:ext uri="{FF2B5EF4-FFF2-40B4-BE49-F238E27FC236}">
                <a16:creationId xmlns:a16="http://schemas.microsoft.com/office/drawing/2014/main" id="{50C9DE35-E9FF-4ACF-98DC-69466A7C916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264589FD-BA2E-4635-915D-5DC1B742FB50}"/>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r>
              <a:rPr lang="en-US" sz="900" dirty="0"/>
              <a:t>TPO-RA, thrombopoietin receptor agonist </a:t>
            </a:r>
          </a:p>
        </p:txBody>
      </p:sp>
      <p:sp>
        <p:nvSpPr>
          <p:cNvPr id="8" name="TextBox 7">
            <a:extLst>
              <a:ext uri="{FF2B5EF4-FFF2-40B4-BE49-F238E27FC236}">
                <a16:creationId xmlns:a16="http://schemas.microsoft.com/office/drawing/2014/main" id="{2D3D096F-D348-404C-B8A8-6261EA778261}"/>
              </a:ext>
            </a:extLst>
          </p:cNvPr>
          <p:cNvSpPr txBox="1"/>
          <p:nvPr/>
        </p:nvSpPr>
        <p:spPr>
          <a:xfrm>
            <a:off x="0" y="-2"/>
            <a:ext cx="9144000" cy="261610"/>
          </a:xfrm>
          <a:prstGeom prst="rect">
            <a:avLst/>
          </a:prstGeom>
          <a:solidFill>
            <a:srgbClr val="92D050"/>
          </a:solidFill>
        </p:spPr>
        <p:txBody>
          <a:bodyPr wrap="square" lIns="91440" tIns="45720" rIns="91440" bIns="45720" rtlCol="0">
            <a:spAutoFit/>
          </a:bodyPr>
          <a:lstStyle/>
          <a:p>
            <a:pPr fontAlgn="auto">
              <a:spcBef>
                <a:spcPts val="600"/>
              </a:spcBef>
              <a:spcAft>
                <a:spcPts val="0"/>
              </a:spcAft>
              <a:defRPr/>
            </a:pPr>
            <a:r>
              <a:rPr lang="en-US" sz="1100" b="1" dirty="0"/>
              <a:t>Lozano ML, et al. Predictors of Therapy Free Responses in ITP Patients Receiving TPO-RA. Results from a Spanish Multicenter Study</a:t>
            </a:r>
          </a:p>
        </p:txBody>
      </p:sp>
    </p:spTree>
    <p:extLst>
      <p:ext uri="{BB962C8B-B14F-4D97-AF65-F5344CB8AC3E}">
        <p14:creationId xmlns:p14="http://schemas.microsoft.com/office/powerpoint/2010/main" val="2794218316"/>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9E51C5-83DE-479B-9A5C-B4894C1CC972}"/>
              </a:ext>
            </a:extLst>
          </p:cNvPr>
          <p:cNvSpPr>
            <a:spLocks noGrp="1"/>
          </p:cNvSpPr>
          <p:nvPr>
            <p:ph idx="1"/>
          </p:nvPr>
        </p:nvSpPr>
        <p:spPr>
          <a:xfrm>
            <a:off x="512762" y="1462088"/>
            <a:ext cx="8415337" cy="3933824"/>
          </a:xfrm>
        </p:spPr>
        <p:txBody>
          <a:bodyPr/>
          <a:lstStyle/>
          <a:p>
            <a:pPr>
              <a:spcBef>
                <a:spcPts val="400"/>
              </a:spcBef>
              <a:buClr>
                <a:srgbClr val="00B050"/>
              </a:buClr>
              <a:buFont typeface="Wingdings" panose="05000000000000000000" pitchFamily="2" charset="2"/>
              <a:buChar char="§"/>
            </a:pPr>
            <a:r>
              <a:rPr lang="en-GB" sz="2000" dirty="0"/>
              <a:t>A total of 121 patients with a median age of 63 years (range </a:t>
            </a:r>
            <a:br>
              <a:rPr lang="en-GB" sz="2000" dirty="0"/>
            </a:br>
            <a:r>
              <a:rPr lang="en-GB" sz="2000" dirty="0"/>
              <a:t>19–96 years), 59% females initiated TPO-RA as long-term therapy (ROM 54; ELT 67) </a:t>
            </a:r>
          </a:p>
          <a:p>
            <a:pPr>
              <a:spcBef>
                <a:spcPts val="400"/>
              </a:spcBef>
              <a:buClr>
                <a:srgbClr val="00B050"/>
              </a:buClr>
              <a:buFont typeface="Wingdings" panose="05000000000000000000" pitchFamily="2" charset="2"/>
              <a:buChar char="§"/>
            </a:pPr>
            <a:r>
              <a:rPr lang="en-GB" sz="2000" dirty="0"/>
              <a:t>Sixty-eight percent of the patients treated with TPO-RA met criteria for chronic, 16% for newly diagnosed and 16% for persistent ITP </a:t>
            </a:r>
          </a:p>
          <a:p>
            <a:pPr>
              <a:spcBef>
                <a:spcPts val="400"/>
              </a:spcBef>
              <a:buClr>
                <a:srgbClr val="00B050"/>
              </a:buClr>
              <a:buFont typeface="Wingdings" panose="05000000000000000000" pitchFamily="2" charset="2"/>
              <a:buChar char="§"/>
            </a:pPr>
            <a:r>
              <a:rPr lang="en-GB" sz="2000" dirty="0"/>
              <a:t>The median (range) initial doses of the TPO-RA were </a:t>
            </a:r>
            <a:br>
              <a:rPr lang="en-GB" sz="2000" dirty="0"/>
            </a:br>
            <a:r>
              <a:rPr lang="en-GB" sz="2000" dirty="0"/>
              <a:t>350 (150.0–525.0) mg/week for ELT and 2.0 (1.0–7.0) mcg/kg/week for ROM. The median time on TPO-RA treatment was 35.2 </a:t>
            </a:r>
            <a:br>
              <a:rPr lang="en-GB" sz="2000" dirty="0"/>
            </a:br>
            <a:r>
              <a:rPr lang="en-GB" sz="2000" dirty="0"/>
              <a:t>(1.0–67.3) months and the median time of follow-up from the initiation of TPO-RA treatment was 44.9 (23.8–67.5) months</a:t>
            </a:r>
          </a:p>
          <a:p>
            <a:pPr>
              <a:spcBef>
                <a:spcPts val="400"/>
              </a:spcBef>
              <a:buClr>
                <a:srgbClr val="00B050"/>
              </a:buClr>
              <a:buFont typeface="Wingdings" panose="05000000000000000000" pitchFamily="2" charset="2"/>
              <a:buChar char="§"/>
            </a:pPr>
            <a:r>
              <a:rPr lang="en-GB" sz="2000" dirty="0"/>
              <a:t>From the 121 patients, 67 were initially treated with ELT and 54 with ROM. Due to switching, the exposure to both TPO-RAs was similar during follow-up; 80 patients received ROM and a similar number was treated with ELT, with total exposure (years) of 161.0 and 168.3, respectively</a:t>
            </a:r>
            <a:endParaRPr lang="en-US" sz="2000" dirty="0"/>
          </a:p>
        </p:txBody>
      </p:sp>
      <p:sp>
        <p:nvSpPr>
          <p:cNvPr id="6" name="Title 9">
            <a:extLst>
              <a:ext uri="{FF2B5EF4-FFF2-40B4-BE49-F238E27FC236}">
                <a16:creationId xmlns:a16="http://schemas.microsoft.com/office/drawing/2014/main" id="{D6365E27-771C-43D4-8B76-F20FB0E2BD76}"/>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GB" sz="2800" kern="0" dirty="0">
                <a:solidFill>
                  <a:srgbClr val="000000"/>
                </a:solidFill>
                <a:latin typeface="Arial"/>
              </a:rPr>
              <a:t>Results</a:t>
            </a:r>
            <a:endParaRPr kumimoji="0" lang="en-US" sz="2800" b="1" i="0" u="none" strike="noStrike" kern="0" cap="none" spc="0" normalizeH="0" baseline="0" noProof="0" dirty="0">
              <a:ln>
                <a:noFill/>
              </a:ln>
              <a:solidFill>
                <a:srgbClr val="000000"/>
              </a:solidFill>
              <a:effectLst/>
              <a:uLnTx/>
              <a:uFillTx/>
              <a:latin typeface="Arial"/>
              <a:ea typeface="+mj-ea"/>
              <a:cs typeface="+mj-cs"/>
            </a:endParaRPr>
          </a:p>
        </p:txBody>
      </p:sp>
      <p:pic>
        <p:nvPicPr>
          <p:cNvPr id="12" name="Picture 2" descr="C:\Users\mmiglins\Desktop\House.png">
            <a:hlinkClick r:id="rId3" action="ppaction://hlinksldjump"/>
            <a:extLst>
              <a:ext uri="{FF2B5EF4-FFF2-40B4-BE49-F238E27FC236}">
                <a16:creationId xmlns:a16="http://schemas.microsoft.com/office/drawing/2014/main" id="{1FAF10BE-20AF-4263-8381-6CCEAC759D6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EF8BF56B-D581-4668-9ACD-A0EE25C3E92A}"/>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r>
              <a:rPr lang="en-US" sz="900" dirty="0"/>
              <a:t>ELT, </a:t>
            </a:r>
            <a:r>
              <a:rPr lang="en-US" sz="900" dirty="0" err="1"/>
              <a:t>eltrombopag</a:t>
            </a:r>
            <a:r>
              <a:rPr lang="en-US" sz="900" dirty="0"/>
              <a:t>; ITP, immune thrombocytopenia; ROM, romiplostim; TPO-RA, thrombopoietin receptor agonist </a:t>
            </a:r>
          </a:p>
        </p:txBody>
      </p:sp>
      <p:sp>
        <p:nvSpPr>
          <p:cNvPr id="7" name="TextBox 6">
            <a:extLst>
              <a:ext uri="{FF2B5EF4-FFF2-40B4-BE49-F238E27FC236}">
                <a16:creationId xmlns:a16="http://schemas.microsoft.com/office/drawing/2014/main" id="{0956CA74-5AD4-42A5-9041-F9E45E5DD59E}"/>
              </a:ext>
            </a:extLst>
          </p:cNvPr>
          <p:cNvSpPr txBox="1"/>
          <p:nvPr/>
        </p:nvSpPr>
        <p:spPr>
          <a:xfrm>
            <a:off x="0" y="-2"/>
            <a:ext cx="9144000" cy="261610"/>
          </a:xfrm>
          <a:prstGeom prst="rect">
            <a:avLst/>
          </a:prstGeom>
          <a:solidFill>
            <a:srgbClr val="92D050"/>
          </a:solidFill>
        </p:spPr>
        <p:txBody>
          <a:bodyPr wrap="square" lIns="91440" tIns="45720" rIns="91440" bIns="45720" rtlCol="0">
            <a:spAutoFit/>
          </a:bodyPr>
          <a:lstStyle/>
          <a:p>
            <a:pPr fontAlgn="auto">
              <a:spcBef>
                <a:spcPts val="600"/>
              </a:spcBef>
              <a:spcAft>
                <a:spcPts val="0"/>
              </a:spcAft>
              <a:defRPr/>
            </a:pPr>
            <a:r>
              <a:rPr lang="en-US" sz="1100" b="1" dirty="0"/>
              <a:t>Lozano ML, et al. Predictors of Therapy Free Responses in ITP Patients Receiving TPO-RA. Results from a Spanish Multicenter Study</a:t>
            </a:r>
          </a:p>
        </p:txBody>
      </p:sp>
    </p:spTree>
    <p:extLst>
      <p:ext uri="{BB962C8B-B14F-4D97-AF65-F5344CB8AC3E}">
        <p14:creationId xmlns:p14="http://schemas.microsoft.com/office/powerpoint/2010/main" val="3150535083"/>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9E51C5-83DE-479B-9A5C-B4894C1CC972}"/>
              </a:ext>
            </a:extLst>
          </p:cNvPr>
          <p:cNvSpPr>
            <a:spLocks noGrp="1"/>
          </p:cNvSpPr>
          <p:nvPr>
            <p:ph idx="1"/>
          </p:nvPr>
        </p:nvSpPr>
        <p:spPr>
          <a:xfrm>
            <a:off x="512762" y="1462088"/>
            <a:ext cx="8415338" cy="2641081"/>
          </a:xfrm>
        </p:spPr>
        <p:txBody>
          <a:bodyPr/>
          <a:lstStyle/>
          <a:p>
            <a:pPr>
              <a:spcBef>
                <a:spcPts val="400"/>
              </a:spcBef>
              <a:buClr>
                <a:srgbClr val="00B050"/>
              </a:buClr>
              <a:buFont typeface="Wingdings" panose="05000000000000000000" pitchFamily="2" charset="2"/>
              <a:buChar char="§"/>
            </a:pPr>
            <a:r>
              <a:rPr lang="en-GB" sz="1800" dirty="0"/>
              <a:t>Overall, 39 patients (32.2%) required a switching of TPO-RA, being more frequent among ELT-treated patients (34.3%) than among ROM-treated patients (24.1%). </a:t>
            </a:r>
          </a:p>
          <a:p>
            <a:pPr lvl="1">
              <a:spcBef>
                <a:spcPts val="400"/>
              </a:spcBef>
              <a:buClr>
                <a:srgbClr val="00B050"/>
              </a:buClr>
              <a:buFont typeface="Arial" panose="020B0604020202020204" pitchFamily="34" charset="0"/>
              <a:buChar char="–"/>
            </a:pPr>
            <a:r>
              <a:rPr lang="en-GB" sz="1400" dirty="0"/>
              <a:t>Reasons for switching the TPO-RA differed between the initial TPO-RA; lack of response was more frequent in the ELT group than in the ROM group (25.4% vs. 3.7%) while patient preference was more frequent in the ROM group than in the ELT group (9.3% vs. 3.0%) </a:t>
            </a:r>
            <a:br>
              <a:rPr lang="en-GB" sz="1400" dirty="0"/>
            </a:br>
            <a:r>
              <a:rPr lang="en-GB" sz="1400" dirty="0"/>
              <a:t>(Figure 1).</a:t>
            </a:r>
          </a:p>
          <a:p>
            <a:pPr marL="0" indent="0">
              <a:spcBef>
                <a:spcPts val="900"/>
              </a:spcBef>
              <a:buNone/>
            </a:pPr>
            <a:r>
              <a:rPr lang="en-GB" sz="1800" b="1" dirty="0"/>
              <a:t>Figure 1. Percentages and Causes of TPO-RA Switching. Red bars represent patients switching from ELT to ROM; blue bars represent patients switching from ROM to ELT</a:t>
            </a:r>
            <a:endParaRPr lang="en-GB" sz="1600" dirty="0"/>
          </a:p>
        </p:txBody>
      </p:sp>
      <p:sp>
        <p:nvSpPr>
          <p:cNvPr id="6" name="Title 9">
            <a:extLst>
              <a:ext uri="{FF2B5EF4-FFF2-40B4-BE49-F238E27FC236}">
                <a16:creationId xmlns:a16="http://schemas.microsoft.com/office/drawing/2014/main" id="{D6365E27-771C-43D4-8B76-F20FB0E2BD76}"/>
              </a:ext>
            </a:extLst>
          </p:cNvPr>
          <p:cNvSpPr txBox="1">
            <a:spLocks/>
          </p:cNvSpPr>
          <p:nvPr/>
        </p:nvSpPr>
        <p:spPr bwMode="gray">
          <a:xfrm>
            <a:off x="512762"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Arial"/>
                <a:ea typeface="+mj-ea"/>
                <a:cs typeface="+mj-cs"/>
              </a:rPr>
              <a:t>Results (</a:t>
            </a:r>
            <a:r>
              <a:rPr kumimoji="0" lang="en-GB" sz="2800" b="1" i="1" u="none" strike="noStrike" kern="0" cap="none" spc="0" normalizeH="0" baseline="0" noProof="0" dirty="0">
                <a:ln>
                  <a:noFill/>
                </a:ln>
                <a:solidFill>
                  <a:srgbClr val="000000"/>
                </a:solidFill>
                <a:effectLst/>
                <a:uLnTx/>
                <a:uFillTx/>
                <a:latin typeface="Arial"/>
                <a:ea typeface="+mj-ea"/>
                <a:cs typeface="+mj-cs"/>
              </a:rPr>
              <a:t>cont.</a:t>
            </a:r>
            <a:r>
              <a:rPr kumimoji="0" lang="en-GB" sz="2800" b="1" i="0" u="none" strike="noStrike" kern="0" cap="none" spc="0" normalizeH="0" baseline="0" noProof="0" dirty="0">
                <a:ln>
                  <a:noFill/>
                </a:ln>
                <a:solidFill>
                  <a:srgbClr val="000000"/>
                </a:solidFill>
                <a:effectLst/>
                <a:uLnTx/>
                <a:uFillTx/>
                <a:latin typeface="Arial"/>
                <a:ea typeface="+mj-ea"/>
                <a:cs typeface="+mj-cs"/>
              </a:rPr>
              <a:t>)</a:t>
            </a:r>
            <a:endParaRPr kumimoji="0" lang="en-US" sz="2800" b="1" i="0" u="none" strike="noStrike" kern="0" cap="none" spc="0" normalizeH="0" baseline="0" noProof="0" dirty="0">
              <a:ln>
                <a:noFill/>
              </a:ln>
              <a:solidFill>
                <a:srgbClr val="000000"/>
              </a:solidFill>
              <a:effectLst/>
              <a:uLnTx/>
              <a:uFillTx/>
              <a:latin typeface="Arial"/>
              <a:ea typeface="+mj-ea"/>
              <a:cs typeface="+mj-cs"/>
            </a:endParaRPr>
          </a:p>
        </p:txBody>
      </p:sp>
      <p:pic>
        <p:nvPicPr>
          <p:cNvPr id="15" name="Picture 2" descr="C:\Users\mmiglins\Desktop\House.png">
            <a:hlinkClick r:id="rId3" action="ppaction://hlinksldjump"/>
            <a:extLst>
              <a:ext uri="{FF2B5EF4-FFF2-40B4-BE49-F238E27FC236}">
                <a16:creationId xmlns:a16="http://schemas.microsoft.com/office/drawing/2014/main" id="{6C4F8573-06BC-4BCE-8449-5A5D0EDB5F1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C2C823F-AFEA-4397-BDD5-044BBBF6D08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64" t="2990" r="1770" b="3775"/>
          <a:stretch/>
        </p:blipFill>
        <p:spPr>
          <a:xfrm>
            <a:off x="2108867" y="4041604"/>
            <a:ext cx="4926267" cy="2526835"/>
          </a:xfrm>
          <a:prstGeom prst="rect">
            <a:avLst/>
          </a:prstGeom>
        </p:spPr>
      </p:pic>
      <p:sp>
        <p:nvSpPr>
          <p:cNvPr id="11" name="Title 1">
            <a:extLst>
              <a:ext uri="{FF2B5EF4-FFF2-40B4-BE49-F238E27FC236}">
                <a16:creationId xmlns:a16="http://schemas.microsoft.com/office/drawing/2014/main" id="{DAF54852-0754-4EBD-9F9F-57636BB67257}"/>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r>
              <a:rPr lang="en-GB" sz="900" dirty="0"/>
              <a:t>ELT, </a:t>
            </a:r>
            <a:r>
              <a:rPr lang="en-GB" sz="900" dirty="0" err="1"/>
              <a:t>eltrombopag</a:t>
            </a:r>
            <a:r>
              <a:rPr lang="en-GB" sz="900" dirty="0"/>
              <a:t>; ROM, romiplostim; TPO-RA, thrombopoietin receptor agonist   </a:t>
            </a:r>
            <a:endParaRPr lang="en-US" sz="900" dirty="0"/>
          </a:p>
        </p:txBody>
      </p:sp>
      <p:sp>
        <p:nvSpPr>
          <p:cNvPr id="8" name="TextBox 7">
            <a:extLst>
              <a:ext uri="{FF2B5EF4-FFF2-40B4-BE49-F238E27FC236}">
                <a16:creationId xmlns:a16="http://schemas.microsoft.com/office/drawing/2014/main" id="{66B86675-418C-40E0-95C4-9F5BDE5D8F80}"/>
              </a:ext>
            </a:extLst>
          </p:cNvPr>
          <p:cNvSpPr txBox="1"/>
          <p:nvPr/>
        </p:nvSpPr>
        <p:spPr>
          <a:xfrm>
            <a:off x="0" y="-2"/>
            <a:ext cx="9144000" cy="261610"/>
          </a:xfrm>
          <a:prstGeom prst="rect">
            <a:avLst/>
          </a:prstGeom>
          <a:solidFill>
            <a:srgbClr val="92D050"/>
          </a:solidFill>
        </p:spPr>
        <p:txBody>
          <a:bodyPr wrap="square" lIns="91440" tIns="45720" rIns="91440" bIns="45720" rtlCol="0">
            <a:spAutoFit/>
          </a:bodyPr>
          <a:lstStyle/>
          <a:p>
            <a:pPr fontAlgn="auto">
              <a:spcBef>
                <a:spcPts val="600"/>
              </a:spcBef>
              <a:spcAft>
                <a:spcPts val="0"/>
              </a:spcAft>
              <a:defRPr/>
            </a:pPr>
            <a:r>
              <a:rPr lang="en-US" sz="1100" b="1" dirty="0"/>
              <a:t>Lozano ML, et al. Predictors of Therapy Free Responses in ITP Patients Receiving TPO-RA. Results from a Spanish Multicenter Study</a:t>
            </a:r>
          </a:p>
        </p:txBody>
      </p:sp>
    </p:spTree>
    <p:extLst>
      <p:ext uri="{BB962C8B-B14F-4D97-AF65-F5344CB8AC3E}">
        <p14:creationId xmlns:p14="http://schemas.microsoft.com/office/powerpoint/2010/main" val="3964742200"/>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9E51C5-83DE-479B-9A5C-B4894C1CC972}"/>
              </a:ext>
            </a:extLst>
          </p:cNvPr>
          <p:cNvSpPr>
            <a:spLocks noGrp="1"/>
          </p:cNvSpPr>
          <p:nvPr>
            <p:ph idx="1"/>
          </p:nvPr>
        </p:nvSpPr>
        <p:spPr>
          <a:xfrm>
            <a:off x="512762" y="1462088"/>
            <a:ext cx="8415334" cy="4319730"/>
          </a:xfrm>
        </p:spPr>
        <p:txBody>
          <a:bodyPr/>
          <a:lstStyle/>
          <a:p>
            <a:pPr>
              <a:spcBef>
                <a:spcPts val="400"/>
              </a:spcBef>
              <a:buClr>
                <a:srgbClr val="00B050"/>
              </a:buClr>
              <a:buFont typeface="Wingdings" panose="05000000000000000000" pitchFamily="2" charset="2"/>
              <a:buChar char="§"/>
            </a:pPr>
            <a:r>
              <a:rPr lang="en-US" sz="2000" dirty="0"/>
              <a:t>During follow-up almost one half of the patients (46.3%, n = 56) </a:t>
            </a:r>
            <a:br>
              <a:rPr lang="en-US" sz="2000" dirty="0"/>
            </a:br>
            <a:r>
              <a:rPr lang="en-US" sz="2000" dirty="0"/>
              <a:t>tapered-off the TPO-RA; 10 out of the 37 cases that discontinued ROM had previously received ELT, and 4 out of the 19 that stopped ELT had switched from ROM. </a:t>
            </a:r>
          </a:p>
          <a:p>
            <a:pPr>
              <a:spcBef>
                <a:spcPts val="400"/>
              </a:spcBef>
              <a:buClr>
                <a:srgbClr val="00B050"/>
              </a:buClr>
              <a:buFont typeface="Wingdings" panose="05000000000000000000" pitchFamily="2" charset="2"/>
              <a:buChar char="§"/>
            </a:pPr>
            <a:r>
              <a:rPr lang="en-US" sz="2000" dirty="0"/>
              <a:t>After a median of 432 days (29–1344) under TPO-RA treatment, </a:t>
            </a:r>
            <a:br>
              <a:rPr lang="en-US" sz="2000" dirty="0"/>
            </a:br>
            <a:r>
              <a:rPr lang="en-US" sz="2000" dirty="0"/>
              <a:t>35 patients (28.9%) maintained TFR defined as platelet counts </a:t>
            </a:r>
            <a:br>
              <a:rPr lang="en-US" sz="2000" dirty="0"/>
            </a:br>
            <a:r>
              <a:rPr lang="en-US" sz="2000" dirty="0"/>
              <a:t>≥ 50 x 10</a:t>
            </a:r>
            <a:r>
              <a:rPr lang="en-US" sz="2000" baseline="30000" dirty="0"/>
              <a:t>9</a:t>
            </a:r>
            <a:r>
              <a:rPr lang="en-US" sz="2000" dirty="0"/>
              <a:t>/L for more than 6 months. In 4 of these 35 cases, TPO-RAs were reintroduced due to loss of response after a median TFR of </a:t>
            </a:r>
            <a:br>
              <a:rPr lang="en-US" sz="2000" dirty="0"/>
            </a:br>
            <a:r>
              <a:rPr lang="en-US" sz="2000" dirty="0"/>
              <a:t>20.5 months. </a:t>
            </a:r>
          </a:p>
          <a:p>
            <a:pPr>
              <a:spcBef>
                <a:spcPts val="400"/>
              </a:spcBef>
              <a:buClr>
                <a:srgbClr val="00B050"/>
              </a:buClr>
              <a:buFont typeface="Wingdings" panose="05000000000000000000" pitchFamily="2" charset="2"/>
              <a:buChar char="§"/>
            </a:pPr>
            <a:r>
              <a:rPr lang="en-US" sz="2000" dirty="0"/>
              <a:t>Potential predictors of TFR in the remaining 31 patients (25.6%) with sustained platelet counts (median 32 months, 8–217) were analyzed. No specific patient features (e.g. age, comorbidities, ITP duration, previous treatments, bleeding, nor phase of disease) seemed to consistently predict for sustained response of therapy. However, univariate analysis (Chi-square) did identify statistically significant predictors of TFR. </a:t>
            </a:r>
          </a:p>
        </p:txBody>
      </p:sp>
      <p:sp>
        <p:nvSpPr>
          <p:cNvPr id="6" name="Title 9">
            <a:extLst>
              <a:ext uri="{FF2B5EF4-FFF2-40B4-BE49-F238E27FC236}">
                <a16:creationId xmlns:a16="http://schemas.microsoft.com/office/drawing/2014/main" id="{D6365E27-771C-43D4-8B76-F20FB0E2BD76}"/>
              </a:ext>
            </a:extLst>
          </p:cNvPr>
          <p:cNvSpPr txBox="1">
            <a:spLocks/>
          </p:cNvSpPr>
          <p:nvPr/>
        </p:nvSpPr>
        <p:spPr bwMode="gray">
          <a:xfrm>
            <a:off x="512762"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Arial"/>
                <a:ea typeface="+mj-ea"/>
                <a:cs typeface="+mj-cs"/>
              </a:rPr>
              <a:t>Results (</a:t>
            </a:r>
            <a:r>
              <a:rPr kumimoji="0" lang="en-GB" sz="2800" b="1" i="1" u="none" strike="noStrike" kern="0" cap="none" spc="0" normalizeH="0" baseline="0" noProof="0" dirty="0">
                <a:ln>
                  <a:noFill/>
                </a:ln>
                <a:solidFill>
                  <a:srgbClr val="000000"/>
                </a:solidFill>
                <a:effectLst/>
                <a:uLnTx/>
                <a:uFillTx/>
                <a:latin typeface="Arial"/>
                <a:ea typeface="+mj-ea"/>
                <a:cs typeface="+mj-cs"/>
              </a:rPr>
              <a:t>cont.</a:t>
            </a:r>
            <a:r>
              <a:rPr kumimoji="0" lang="en-GB" sz="2800" b="1" i="0" u="none" strike="noStrike" kern="0" cap="none" spc="0" normalizeH="0" baseline="0" noProof="0" dirty="0">
                <a:ln>
                  <a:noFill/>
                </a:ln>
                <a:solidFill>
                  <a:srgbClr val="000000"/>
                </a:solidFill>
                <a:effectLst/>
                <a:uLnTx/>
                <a:uFillTx/>
                <a:latin typeface="Arial"/>
                <a:ea typeface="+mj-ea"/>
                <a:cs typeface="+mj-cs"/>
              </a:rPr>
              <a:t>)</a:t>
            </a:r>
            <a:endParaRPr kumimoji="0" lang="en-US" sz="2800" b="1" i="0" u="none" strike="noStrike" kern="0" cap="none" spc="0" normalizeH="0" baseline="0" noProof="0" dirty="0">
              <a:ln>
                <a:noFill/>
              </a:ln>
              <a:solidFill>
                <a:srgbClr val="000000"/>
              </a:solidFill>
              <a:effectLst/>
              <a:uLnTx/>
              <a:uFillTx/>
              <a:latin typeface="Arial"/>
              <a:ea typeface="+mj-ea"/>
              <a:cs typeface="+mj-cs"/>
            </a:endParaRPr>
          </a:p>
        </p:txBody>
      </p:sp>
      <p:pic>
        <p:nvPicPr>
          <p:cNvPr id="12" name="Picture 2" descr="C:\Users\mmiglins\Desktop\House.png">
            <a:hlinkClick r:id="rId3" action="ppaction://hlinksldjump"/>
            <a:extLst>
              <a:ext uri="{FF2B5EF4-FFF2-40B4-BE49-F238E27FC236}">
                <a16:creationId xmlns:a16="http://schemas.microsoft.com/office/drawing/2014/main" id="{B5A4B349-38E6-4D98-9101-637FCB18EC1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E1FE464-0CFC-4784-899E-3643919D0555}"/>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r>
              <a:rPr lang="en-US" sz="900" dirty="0"/>
              <a:t>ELT, </a:t>
            </a:r>
            <a:r>
              <a:rPr lang="en-US" sz="900" dirty="0" err="1"/>
              <a:t>eltrombopag</a:t>
            </a:r>
            <a:r>
              <a:rPr lang="en-US" sz="900" dirty="0"/>
              <a:t>; ITP, immune thrombocytopenia; ROM, romiplostim; TFR, treatment-free response; TPO-RA, thrombopoietin receptor agonist </a:t>
            </a:r>
          </a:p>
        </p:txBody>
      </p:sp>
      <p:sp>
        <p:nvSpPr>
          <p:cNvPr id="7" name="TextBox 6">
            <a:extLst>
              <a:ext uri="{FF2B5EF4-FFF2-40B4-BE49-F238E27FC236}">
                <a16:creationId xmlns:a16="http://schemas.microsoft.com/office/drawing/2014/main" id="{A06CCD0B-A495-4CF1-8FF1-044DCD3AB7F5}"/>
              </a:ext>
            </a:extLst>
          </p:cNvPr>
          <p:cNvSpPr txBox="1"/>
          <p:nvPr/>
        </p:nvSpPr>
        <p:spPr>
          <a:xfrm>
            <a:off x="0" y="-2"/>
            <a:ext cx="9144000" cy="261610"/>
          </a:xfrm>
          <a:prstGeom prst="rect">
            <a:avLst/>
          </a:prstGeom>
          <a:solidFill>
            <a:srgbClr val="92D050"/>
          </a:solidFill>
        </p:spPr>
        <p:txBody>
          <a:bodyPr wrap="square" lIns="91440" tIns="45720" rIns="91440" bIns="45720" rtlCol="0">
            <a:spAutoFit/>
          </a:bodyPr>
          <a:lstStyle/>
          <a:p>
            <a:pPr fontAlgn="auto">
              <a:spcBef>
                <a:spcPts val="600"/>
              </a:spcBef>
              <a:spcAft>
                <a:spcPts val="0"/>
              </a:spcAft>
              <a:defRPr/>
            </a:pPr>
            <a:r>
              <a:rPr lang="en-US" sz="1100" b="1" dirty="0"/>
              <a:t>Lozano ML, et al. Predictors of Therapy Free Responses in ITP Patients Receiving TPO-RA. Results from a Spanish Multicenter Study</a:t>
            </a:r>
          </a:p>
        </p:txBody>
      </p:sp>
    </p:spTree>
    <p:extLst>
      <p:ext uri="{BB962C8B-B14F-4D97-AF65-F5344CB8AC3E}">
        <p14:creationId xmlns:p14="http://schemas.microsoft.com/office/powerpoint/2010/main" val="3690094099"/>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9E51C5-83DE-479B-9A5C-B4894C1CC972}"/>
              </a:ext>
            </a:extLst>
          </p:cNvPr>
          <p:cNvSpPr>
            <a:spLocks noGrp="1"/>
          </p:cNvSpPr>
          <p:nvPr>
            <p:ph idx="1"/>
          </p:nvPr>
        </p:nvSpPr>
        <p:spPr>
          <a:xfrm>
            <a:off x="512762" y="1462089"/>
            <a:ext cx="8415338" cy="3011392"/>
          </a:xfrm>
        </p:spPr>
        <p:txBody>
          <a:bodyPr/>
          <a:lstStyle/>
          <a:p>
            <a:pPr>
              <a:spcBef>
                <a:spcPts val="400"/>
              </a:spcBef>
              <a:buClr>
                <a:srgbClr val="00B050"/>
              </a:buClr>
              <a:buFont typeface="Wingdings" panose="05000000000000000000" pitchFamily="2" charset="2"/>
              <a:buChar char="§"/>
            </a:pPr>
            <a:r>
              <a:rPr lang="en-GB" sz="2000" dirty="0"/>
              <a:t>Interestingly, while the specific TPO-RA that was discontinued did not influence the probability to achieve TFR, receiving ROM as first TPO-RA was positively associated with TFR (P = 0.010), while switching TPO-RA negatively predicted sustained platelet responses </a:t>
            </a:r>
            <a:br>
              <a:rPr lang="en-GB" sz="2000" dirty="0"/>
            </a:br>
            <a:r>
              <a:rPr lang="en-GB" sz="2000" dirty="0"/>
              <a:t>(P = 0.002). In multivariate analysis with logistic regression both variables predicted significantly higher odds of TFR (Table 1).</a:t>
            </a:r>
          </a:p>
          <a:p>
            <a:pPr marL="0" indent="0">
              <a:spcBef>
                <a:spcPts val="1200"/>
              </a:spcBef>
              <a:buNone/>
            </a:pPr>
            <a:r>
              <a:rPr lang="en-GB" sz="1800" b="1" dirty="0"/>
              <a:t>Table 1. Predictors of TFR upon TPO-RA Discontinuation (Platelet Counts </a:t>
            </a:r>
            <a:br>
              <a:rPr lang="en-GB" sz="1800" b="1" dirty="0"/>
            </a:br>
            <a:r>
              <a:rPr lang="en-GB" sz="1800" b="1" dirty="0"/>
              <a:t>≥ 50 x 10</a:t>
            </a:r>
            <a:r>
              <a:rPr lang="en-GB" sz="1800" b="1" baseline="30000" dirty="0"/>
              <a:t>9</a:t>
            </a:r>
            <a:r>
              <a:rPr lang="en-GB" sz="1800" b="1" dirty="0"/>
              <a:t>/L &gt; 6 Months and With No Loss of TFR During Follow-up in the Absence of Any Agent Meant to Increase Platelets). Multivariate Model by Logistic Regression Results.</a:t>
            </a:r>
            <a:endParaRPr lang="en-US" sz="1800" b="1" dirty="0"/>
          </a:p>
        </p:txBody>
      </p:sp>
      <p:sp>
        <p:nvSpPr>
          <p:cNvPr id="6" name="Title 9">
            <a:extLst>
              <a:ext uri="{FF2B5EF4-FFF2-40B4-BE49-F238E27FC236}">
                <a16:creationId xmlns:a16="http://schemas.microsoft.com/office/drawing/2014/main" id="{D6365E27-771C-43D4-8B76-F20FB0E2BD76}"/>
              </a:ext>
            </a:extLst>
          </p:cNvPr>
          <p:cNvSpPr txBox="1">
            <a:spLocks/>
          </p:cNvSpPr>
          <p:nvPr/>
        </p:nvSpPr>
        <p:spPr bwMode="gray">
          <a:xfrm>
            <a:off x="512762"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Arial"/>
                <a:ea typeface="+mj-ea"/>
                <a:cs typeface="+mj-cs"/>
              </a:rPr>
              <a:t>Results (</a:t>
            </a:r>
            <a:r>
              <a:rPr kumimoji="0" lang="en-GB" sz="2800" b="1" i="1" u="none" strike="noStrike" kern="0" cap="none" spc="0" normalizeH="0" baseline="0" noProof="0" dirty="0">
                <a:ln>
                  <a:noFill/>
                </a:ln>
                <a:solidFill>
                  <a:srgbClr val="000000"/>
                </a:solidFill>
                <a:effectLst/>
                <a:uLnTx/>
                <a:uFillTx/>
                <a:latin typeface="Arial"/>
                <a:ea typeface="+mj-ea"/>
                <a:cs typeface="+mj-cs"/>
              </a:rPr>
              <a:t>cont.</a:t>
            </a:r>
            <a:r>
              <a:rPr kumimoji="0" lang="en-GB" sz="2800" b="1" i="0" u="none" strike="noStrike" kern="0" cap="none" spc="0" normalizeH="0" baseline="0" noProof="0" dirty="0">
                <a:ln>
                  <a:noFill/>
                </a:ln>
                <a:solidFill>
                  <a:srgbClr val="000000"/>
                </a:solidFill>
                <a:effectLst/>
                <a:uLnTx/>
                <a:uFillTx/>
                <a:latin typeface="Arial"/>
                <a:ea typeface="+mj-ea"/>
                <a:cs typeface="+mj-cs"/>
              </a:rPr>
              <a:t>)</a:t>
            </a:r>
            <a:endParaRPr kumimoji="0" lang="en-US" sz="2800" b="1" i="0" u="none" strike="noStrike" kern="0" cap="none" spc="0" normalizeH="0" baseline="0" noProof="0" dirty="0">
              <a:ln>
                <a:noFill/>
              </a:ln>
              <a:solidFill>
                <a:srgbClr val="000000"/>
              </a:solidFill>
              <a:effectLst/>
              <a:uLnTx/>
              <a:uFillTx/>
              <a:latin typeface="Arial"/>
              <a:ea typeface="+mj-ea"/>
              <a:cs typeface="+mj-cs"/>
            </a:endParaRPr>
          </a:p>
        </p:txBody>
      </p:sp>
      <p:pic>
        <p:nvPicPr>
          <p:cNvPr id="16" name="Picture 2" descr="C:\Users\mmiglins\Desktop\House.png">
            <a:hlinkClick r:id="rId3" action="ppaction://hlinksldjump"/>
            <a:extLst>
              <a:ext uri="{FF2B5EF4-FFF2-40B4-BE49-F238E27FC236}">
                <a16:creationId xmlns:a16="http://schemas.microsoft.com/office/drawing/2014/main" id="{6A6377B9-61B0-462E-9014-81A16AD5BF8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AA5D2C9-ADC5-43B5-AD44-07C91B6D0FC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57" t="11937" r="1143" b="8317"/>
          <a:stretch/>
        </p:blipFill>
        <p:spPr>
          <a:xfrm>
            <a:off x="604839" y="4626592"/>
            <a:ext cx="8321447" cy="1431387"/>
          </a:xfrm>
          <a:prstGeom prst="rect">
            <a:avLst/>
          </a:prstGeom>
        </p:spPr>
      </p:pic>
      <p:sp>
        <p:nvSpPr>
          <p:cNvPr id="8" name="Title 1">
            <a:extLst>
              <a:ext uri="{FF2B5EF4-FFF2-40B4-BE49-F238E27FC236}">
                <a16:creationId xmlns:a16="http://schemas.microsoft.com/office/drawing/2014/main" id="{47E3F955-0158-46DD-AB67-E2B4BEB0069C}"/>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r>
              <a:rPr lang="en-GB" sz="900" dirty="0"/>
              <a:t>C</a:t>
            </a:r>
            <a:r>
              <a:rPr lang="en-US" sz="900" dirty="0"/>
              <a:t>I, confidence interval; OR, odds ratio; TFR, treatment-free responses; </a:t>
            </a:r>
            <a:r>
              <a:rPr lang="en-GB" sz="900" dirty="0"/>
              <a:t>TPO-RA, thrombopoietin receptor agonist</a:t>
            </a:r>
            <a:endParaRPr lang="en-US" sz="900" dirty="0"/>
          </a:p>
        </p:txBody>
      </p:sp>
      <p:sp>
        <p:nvSpPr>
          <p:cNvPr id="10" name="TextBox 9">
            <a:extLst>
              <a:ext uri="{FF2B5EF4-FFF2-40B4-BE49-F238E27FC236}">
                <a16:creationId xmlns:a16="http://schemas.microsoft.com/office/drawing/2014/main" id="{4D8CBB67-2142-4901-8072-D4B01E6D6329}"/>
              </a:ext>
            </a:extLst>
          </p:cNvPr>
          <p:cNvSpPr txBox="1"/>
          <p:nvPr/>
        </p:nvSpPr>
        <p:spPr>
          <a:xfrm>
            <a:off x="0" y="-2"/>
            <a:ext cx="9144000" cy="261610"/>
          </a:xfrm>
          <a:prstGeom prst="rect">
            <a:avLst/>
          </a:prstGeom>
          <a:solidFill>
            <a:srgbClr val="92D050"/>
          </a:solidFill>
        </p:spPr>
        <p:txBody>
          <a:bodyPr wrap="square" lIns="91440" tIns="45720" rIns="91440" bIns="45720" rtlCol="0">
            <a:spAutoFit/>
          </a:bodyPr>
          <a:lstStyle/>
          <a:p>
            <a:pPr fontAlgn="auto">
              <a:spcBef>
                <a:spcPts val="600"/>
              </a:spcBef>
              <a:spcAft>
                <a:spcPts val="0"/>
              </a:spcAft>
              <a:defRPr/>
            </a:pPr>
            <a:r>
              <a:rPr lang="en-US" sz="1100" b="1" dirty="0"/>
              <a:t>Lozano ML, et al. Predictors of Therapy Free Responses in ITP Patients Receiving TPO-RA. Results from a Spanish Multicenter Study</a:t>
            </a:r>
          </a:p>
        </p:txBody>
      </p:sp>
    </p:spTree>
    <p:extLst>
      <p:ext uri="{BB962C8B-B14F-4D97-AF65-F5344CB8AC3E}">
        <p14:creationId xmlns:p14="http://schemas.microsoft.com/office/powerpoint/2010/main" val="970497671"/>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9E51C5-83DE-479B-9A5C-B4894C1CC972}"/>
              </a:ext>
            </a:extLst>
          </p:cNvPr>
          <p:cNvSpPr>
            <a:spLocks noGrp="1"/>
          </p:cNvSpPr>
          <p:nvPr>
            <p:ph idx="1"/>
          </p:nvPr>
        </p:nvSpPr>
        <p:spPr>
          <a:xfrm>
            <a:off x="512763" y="1462088"/>
            <a:ext cx="8415337" cy="2589407"/>
          </a:xfrm>
        </p:spPr>
        <p:txBody>
          <a:bodyPr/>
          <a:lstStyle/>
          <a:p>
            <a:pPr>
              <a:spcBef>
                <a:spcPts val="400"/>
              </a:spcBef>
              <a:buClr>
                <a:srgbClr val="00B050"/>
              </a:buClr>
              <a:buFont typeface="Wingdings" panose="05000000000000000000" pitchFamily="2" charset="2"/>
              <a:buChar char="§"/>
            </a:pPr>
            <a:r>
              <a:rPr lang="en-GB" sz="2000" dirty="0"/>
              <a:t>There is no doubt that TPO-RAs have revolutionized treatment options in ITP, achieving platelet response in &gt; 70% of patients in randomized clinical studies and in real life. Over the years, it became evident that switching from one TPO-RA to the alternative one is sometimes helpful, not only in cases of adverse reactions, but also in the event of non-response. Most importantly, different reports have suggested the possibility of maintaining the response, without other concomitant or rescue therapies, after discontinuation of either </a:t>
            </a:r>
            <a:br>
              <a:rPr lang="en-GB" sz="2000" dirty="0"/>
            </a:br>
            <a:r>
              <a:rPr lang="en-GB" sz="2000" dirty="0"/>
              <a:t>TPO-RA.</a:t>
            </a:r>
            <a:endParaRPr lang="en-US" sz="2000" dirty="0"/>
          </a:p>
        </p:txBody>
      </p:sp>
      <p:sp>
        <p:nvSpPr>
          <p:cNvPr id="6" name="Title 9">
            <a:extLst>
              <a:ext uri="{FF2B5EF4-FFF2-40B4-BE49-F238E27FC236}">
                <a16:creationId xmlns:a16="http://schemas.microsoft.com/office/drawing/2014/main" id="{D6365E27-771C-43D4-8B76-F20FB0E2BD76}"/>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Arial"/>
                <a:ea typeface="+mj-ea"/>
                <a:cs typeface="+mj-cs"/>
              </a:rPr>
              <a:t>Discussion</a:t>
            </a:r>
            <a:endParaRPr kumimoji="0" lang="en-US" sz="2800" b="1" i="0" u="none" strike="noStrike" kern="0" cap="none" spc="0" normalizeH="0" baseline="0" noProof="0" dirty="0">
              <a:ln>
                <a:noFill/>
              </a:ln>
              <a:solidFill>
                <a:srgbClr val="000000"/>
              </a:solidFill>
              <a:effectLst/>
              <a:uLnTx/>
              <a:uFillTx/>
              <a:latin typeface="Arial"/>
              <a:ea typeface="+mj-ea"/>
              <a:cs typeface="+mj-cs"/>
            </a:endParaRPr>
          </a:p>
        </p:txBody>
      </p:sp>
      <p:pic>
        <p:nvPicPr>
          <p:cNvPr id="12" name="Picture 2" descr="C:\Users\mmiglins\Desktop\House.png">
            <a:hlinkClick r:id="rId3" action="ppaction://hlinksldjump"/>
            <a:extLst>
              <a:ext uri="{FF2B5EF4-FFF2-40B4-BE49-F238E27FC236}">
                <a16:creationId xmlns:a16="http://schemas.microsoft.com/office/drawing/2014/main" id="{271374F4-0D3E-4E80-BFB0-20898DA3AEE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87638F33-5EDC-4F95-8DC9-C882F4429894}"/>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r>
              <a:rPr lang="en-US" sz="900" dirty="0"/>
              <a:t>ITP, immune thrombocytopenia; TPO-RA, thrombopoietin receptor agonist </a:t>
            </a:r>
          </a:p>
        </p:txBody>
      </p:sp>
      <p:sp>
        <p:nvSpPr>
          <p:cNvPr id="7" name="TextBox 6">
            <a:extLst>
              <a:ext uri="{FF2B5EF4-FFF2-40B4-BE49-F238E27FC236}">
                <a16:creationId xmlns:a16="http://schemas.microsoft.com/office/drawing/2014/main" id="{8A36EC21-162D-4AE2-9357-94463DA36701}"/>
              </a:ext>
            </a:extLst>
          </p:cNvPr>
          <p:cNvSpPr txBox="1"/>
          <p:nvPr/>
        </p:nvSpPr>
        <p:spPr>
          <a:xfrm>
            <a:off x="0" y="-2"/>
            <a:ext cx="9144000" cy="261610"/>
          </a:xfrm>
          <a:prstGeom prst="rect">
            <a:avLst/>
          </a:prstGeom>
          <a:solidFill>
            <a:srgbClr val="92D050"/>
          </a:solidFill>
        </p:spPr>
        <p:txBody>
          <a:bodyPr wrap="square" lIns="91440" tIns="45720" rIns="91440" bIns="45720" rtlCol="0">
            <a:spAutoFit/>
          </a:bodyPr>
          <a:lstStyle/>
          <a:p>
            <a:pPr fontAlgn="auto">
              <a:spcBef>
                <a:spcPts val="600"/>
              </a:spcBef>
              <a:spcAft>
                <a:spcPts val="0"/>
              </a:spcAft>
              <a:defRPr/>
            </a:pPr>
            <a:r>
              <a:rPr lang="en-US" sz="1100" b="1" dirty="0"/>
              <a:t>Lozano ML, et al. Predictors of Therapy Free Responses in ITP Patients Receiving TPO-RA. Results from a Spanish Multicenter Study</a:t>
            </a:r>
          </a:p>
        </p:txBody>
      </p:sp>
    </p:spTree>
    <p:extLst>
      <p:ext uri="{BB962C8B-B14F-4D97-AF65-F5344CB8AC3E}">
        <p14:creationId xmlns:p14="http://schemas.microsoft.com/office/powerpoint/2010/main" val="493646097"/>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9E51C5-83DE-479B-9A5C-B4894C1CC972}"/>
              </a:ext>
            </a:extLst>
          </p:cNvPr>
          <p:cNvSpPr>
            <a:spLocks noGrp="1"/>
          </p:cNvSpPr>
          <p:nvPr>
            <p:ph idx="1"/>
          </p:nvPr>
        </p:nvSpPr>
        <p:spPr>
          <a:xfrm>
            <a:off x="512763" y="1462088"/>
            <a:ext cx="8415337" cy="3636257"/>
          </a:xfrm>
        </p:spPr>
        <p:txBody>
          <a:bodyPr/>
          <a:lstStyle/>
          <a:p>
            <a:pPr>
              <a:spcBef>
                <a:spcPts val="400"/>
              </a:spcBef>
              <a:buClr>
                <a:srgbClr val="00B050"/>
              </a:buClr>
              <a:buFont typeface="Wingdings" panose="05000000000000000000" pitchFamily="2" charset="2"/>
              <a:buChar char="§"/>
            </a:pPr>
            <a:r>
              <a:rPr lang="en-GB" sz="2000" dirty="0"/>
              <a:t>In this study, a higher proportion of ELT-treated patients than ROM required treatment switching (34.3% vs. 24.1%) and notably, lack of response as reason for switching of TPO-RA was more frequent also among ELT-treated patients (25.4% vs. 3.7%). </a:t>
            </a:r>
          </a:p>
          <a:p>
            <a:pPr>
              <a:spcBef>
                <a:spcPts val="400"/>
              </a:spcBef>
              <a:buClr>
                <a:srgbClr val="00B050"/>
              </a:buClr>
              <a:buFont typeface="Wingdings" panose="05000000000000000000" pitchFamily="2" charset="2"/>
              <a:buChar char="§"/>
            </a:pPr>
            <a:r>
              <a:rPr lang="en-GB" sz="2000" dirty="0"/>
              <a:t>These results differ from a total of 268 reported cases that have been switched from one TPO-RA to another in the literature; in total 67/103 (ELT to ROM) and 76/165 (ROM to ELT) switched for nonefficacy issues.</a:t>
            </a:r>
            <a:r>
              <a:rPr lang="en-GB" sz="2000" baseline="30000" dirty="0"/>
              <a:t>1,2 </a:t>
            </a:r>
          </a:p>
          <a:p>
            <a:pPr>
              <a:spcBef>
                <a:spcPts val="400"/>
              </a:spcBef>
              <a:buClr>
                <a:srgbClr val="00B050"/>
              </a:buClr>
              <a:buFont typeface="Wingdings" panose="05000000000000000000" pitchFamily="2" charset="2"/>
              <a:buChar char="§"/>
            </a:pPr>
            <a:r>
              <a:rPr lang="en-GB" sz="2000" dirty="0"/>
              <a:t>The incongruence of the current and previous data</a:t>
            </a:r>
            <a:r>
              <a:rPr lang="en-GB" sz="2000" baseline="30000" dirty="0"/>
              <a:t>1,2 </a:t>
            </a:r>
            <a:r>
              <a:rPr lang="en-GB" sz="2000" dirty="0"/>
              <a:t>may be based on (i) a different percentage of patients that receive maximum product dose as per prescribing information prior to TPO-RA switching, and (ii) previous reports do not express data as percentage of patients that alternate among those that start a specific TPO-RA, so that results cannot be directly compared. </a:t>
            </a:r>
            <a:endParaRPr lang="en-US" sz="2000" dirty="0"/>
          </a:p>
        </p:txBody>
      </p:sp>
      <p:sp>
        <p:nvSpPr>
          <p:cNvPr id="6" name="Title 9">
            <a:extLst>
              <a:ext uri="{FF2B5EF4-FFF2-40B4-BE49-F238E27FC236}">
                <a16:creationId xmlns:a16="http://schemas.microsoft.com/office/drawing/2014/main" id="{D6365E27-771C-43D4-8B76-F20FB0E2BD76}"/>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Arial"/>
                <a:ea typeface="+mj-ea"/>
                <a:cs typeface="+mj-cs"/>
              </a:rPr>
              <a:t>Discussion (</a:t>
            </a:r>
            <a:r>
              <a:rPr kumimoji="0" lang="en-GB" sz="2800" b="1" i="1" u="none" strike="noStrike" kern="0" cap="none" spc="0" normalizeH="0" baseline="0" noProof="0" dirty="0">
                <a:ln>
                  <a:noFill/>
                </a:ln>
                <a:solidFill>
                  <a:srgbClr val="000000"/>
                </a:solidFill>
                <a:effectLst/>
                <a:uLnTx/>
                <a:uFillTx/>
                <a:latin typeface="Arial"/>
                <a:ea typeface="+mj-ea"/>
                <a:cs typeface="+mj-cs"/>
              </a:rPr>
              <a:t>cont.</a:t>
            </a:r>
            <a:r>
              <a:rPr kumimoji="0" lang="en-GB" sz="2800" b="1" i="0" u="none" strike="noStrike" kern="0" cap="none" spc="0" normalizeH="0" baseline="0" noProof="0" dirty="0">
                <a:ln>
                  <a:noFill/>
                </a:ln>
                <a:solidFill>
                  <a:srgbClr val="000000"/>
                </a:solidFill>
                <a:effectLst/>
                <a:uLnTx/>
                <a:uFillTx/>
                <a:latin typeface="Arial"/>
                <a:ea typeface="+mj-ea"/>
                <a:cs typeface="+mj-cs"/>
              </a:rPr>
              <a:t>)</a:t>
            </a:r>
            <a:endParaRPr kumimoji="0" lang="en-US" sz="2800" b="1" i="0" u="none" strike="noStrike" kern="0" cap="none" spc="0" normalizeH="0" baseline="0" noProof="0" dirty="0">
              <a:ln>
                <a:noFill/>
              </a:ln>
              <a:solidFill>
                <a:srgbClr val="000000"/>
              </a:solidFill>
              <a:effectLst/>
              <a:uLnTx/>
              <a:uFillTx/>
              <a:latin typeface="Arial"/>
              <a:ea typeface="+mj-ea"/>
              <a:cs typeface="+mj-cs"/>
            </a:endParaRPr>
          </a:p>
        </p:txBody>
      </p:sp>
      <p:pic>
        <p:nvPicPr>
          <p:cNvPr id="14" name="Picture 2" descr="C:\Users\mmiglins\Desktop\House.png">
            <a:hlinkClick r:id="rId3" action="ppaction://hlinksldjump"/>
            <a:extLst>
              <a:ext uri="{FF2B5EF4-FFF2-40B4-BE49-F238E27FC236}">
                <a16:creationId xmlns:a16="http://schemas.microsoft.com/office/drawing/2014/main" id="{A7F4C662-975D-4646-B579-12EFB1D1E62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6C2813F-06DD-4F05-A146-EA8FD164A39F}"/>
              </a:ext>
            </a:extLst>
          </p:cNvPr>
          <p:cNvSpPr txBox="1">
            <a:spLocks/>
          </p:cNvSpPr>
          <p:nvPr/>
        </p:nvSpPr>
        <p:spPr bwMode="auto">
          <a:xfrm>
            <a:off x="512763" y="6395494"/>
            <a:ext cx="8415337" cy="369332"/>
          </a:xfrm>
          <a:prstGeom prst="rect">
            <a:avLst/>
          </a:prstGeom>
          <a:noFill/>
          <a:ln w="9525">
            <a:noFill/>
            <a:miter lim="800000"/>
            <a:headEnd/>
            <a:tailEnd/>
          </a:ln>
        </p:spPr>
        <p:txBody>
          <a:bodyPr wrap="square" anchor="b">
            <a:spAutoFit/>
          </a:bodyPr>
          <a:lstStyle/>
          <a:p>
            <a:pPr algn="l"/>
            <a:r>
              <a:rPr lang="en-US" sz="900" dirty="0"/>
              <a:t>ELT, </a:t>
            </a:r>
            <a:r>
              <a:rPr lang="en-US" sz="900" dirty="0" err="1"/>
              <a:t>eltrombopag</a:t>
            </a:r>
            <a:r>
              <a:rPr lang="en-US" sz="900" dirty="0"/>
              <a:t>; ROM, romiplostim; TPO-RA, thrombopoietin receptor agonist </a:t>
            </a:r>
            <a:endParaRPr lang="en-GB" sz="900" dirty="0"/>
          </a:p>
          <a:p>
            <a:pPr algn="l"/>
            <a:r>
              <a:rPr lang="en-GB" sz="900" dirty="0"/>
              <a:t>1. </a:t>
            </a:r>
            <a:r>
              <a:rPr lang="en-GB" sz="900" dirty="0" err="1"/>
              <a:t>Cantoni</a:t>
            </a:r>
            <a:r>
              <a:rPr lang="en-GB" sz="900" dirty="0"/>
              <a:t> S, et al. </a:t>
            </a:r>
            <a:r>
              <a:rPr lang="en-GB" sz="900" i="1" dirty="0"/>
              <a:t>Am J </a:t>
            </a:r>
            <a:r>
              <a:rPr lang="en-GB" sz="900" i="1" dirty="0" err="1"/>
              <a:t>Hematol</a:t>
            </a:r>
            <a:r>
              <a:rPr lang="en-GB" sz="900" i="1" dirty="0"/>
              <a:t>. </a:t>
            </a:r>
            <a:r>
              <a:rPr lang="en-GB" sz="900" dirty="0"/>
              <a:t>2018;93:58-64. 2. </a:t>
            </a:r>
            <a:r>
              <a:rPr lang="en-US" sz="900" dirty="0" err="1"/>
              <a:t>Depré</a:t>
            </a:r>
            <a:r>
              <a:rPr lang="en-US" sz="900" dirty="0"/>
              <a:t> F, et al. </a:t>
            </a:r>
            <a:r>
              <a:rPr lang="en-US" sz="900" i="1" dirty="0"/>
              <a:t>Blood </a:t>
            </a:r>
            <a:r>
              <a:rPr lang="en-US" sz="900" i="1" dirty="0" err="1"/>
              <a:t>Transfus</a:t>
            </a:r>
            <a:r>
              <a:rPr lang="en-US" sz="900" dirty="0"/>
              <a:t>. 2018;16:307-312.</a:t>
            </a:r>
          </a:p>
        </p:txBody>
      </p:sp>
      <p:sp>
        <p:nvSpPr>
          <p:cNvPr id="7" name="TextBox 6">
            <a:extLst>
              <a:ext uri="{FF2B5EF4-FFF2-40B4-BE49-F238E27FC236}">
                <a16:creationId xmlns:a16="http://schemas.microsoft.com/office/drawing/2014/main" id="{DEB02FF4-C98D-40DE-8ECF-48C676320EA8}"/>
              </a:ext>
            </a:extLst>
          </p:cNvPr>
          <p:cNvSpPr txBox="1"/>
          <p:nvPr/>
        </p:nvSpPr>
        <p:spPr>
          <a:xfrm>
            <a:off x="0" y="-2"/>
            <a:ext cx="9144000" cy="261610"/>
          </a:xfrm>
          <a:prstGeom prst="rect">
            <a:avLst/>
          </a:prstGeom>
          <a:solidFill>
            <a:srgbClr val="92D050"/>
          </a:solidFill>
        </p:spPr>
        <p:txBody>
          <a:bodyPr wrap="square" lIns="91440" tIns="45720" rIns="91440" bIns="45720" rtlCol="0">
            <a:spAutoFit/>
          </a:bodyPr>
          <a:lstStyle/>
          <a:p>
            <a:pPr fontAlgn="auto">
              <a:spcBef>
                <a:spcPts val="600"/>
              </a:spcBef>
              <a:spcAft>
                <a:spcPts val="0"/>
              </a:spcAft>
              <a:defRPr/>
            </a:pPr>
            <a:r>
              <a:rPr lang="en-US" sz="1100" b="1" dirty="0"/>
              <a:t>Lozano ML, et al. Predictors of Therapy Free Responses in ITP Patients Receiving TPO-RA. Results from a Spanish Multicenter Study</a:t>
            </a:r>
          </a:p>
        </p:txBody>
      </p:sp>
    </p:spTree>
    <p:extLst>
      <p:ext uri="{BB962C8B-B14F-4D97-AF65-F5344CB8AC3E}">
        <p14:creationId xmlns:p14="http://schemas.microsoft.com/office/powerpoint/2010/main" val="239174138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rgbClr val="00487E"/>
          </a:solidFill>
        </p:spPr>
        <p:txBody>
          <a:bodyPr wrap="square" lIns="91440" tIns="45720" rIns="91440" bIns="45720" rtlCol="0">
            <a:spAutoFit/>
          </a:bodyPr>
          <a:lstStyle/>
          <a:p>
            <a:pPr fontAlgn="auto">
              <a:spcBef>
                <a:spcPts val="600"/>
              </a:spcBef>
              <a:spcAft>
                <a:spcPts val="0"/>
              </a:spcAft>
              <a:defRPr/>
            </a:pPr>
            <a:r>
              <a:rPr lang="en-US" sz="1100" b="1" dirty="0" err="1">
                <a:solidFill>
                  <a:schemeClr val="bg1"/>
                </a:solidFill>
              </a:rPr>
              <a:t>Kuter</a:t>
            </a:r>
            <a:r>
              <a:rPr lang="en-US" sz="1100" b="1" dirty="0">
                <a:solidFill>
                  <a:schemeClr val="bg1"/>
                </a:solidFill>
              </a:rPr>
              <a:t> DJ, et al. </a:t>
            </a:r>
            <a:r>
              <a:rPr lang="en-US" sz="1100" b="1" dirty="0">
                <a:solidFill>
                  <a:srgbClr val="FFFFFF"/>
                </a:solidFill>
              </a:rPr>
              <a:t>Safety and Efficacy of Self-Administered Romiplostim in Patients with Immune Thrombocytopenia (ITP): Results of an Integrated Analysis of Five Clinical Trials</a:t>
            </a:r>
            <a:endParaRPr lang="en-US" sz="1100" b="1" dirty="0">
              <a:solidFill>
                <a:schemeClr val="bg1"/>
              </a:solidFill>
            </a:endParaRPr>
          </a:p>
        </p:txBody>
      </p:sp>
      <p:sp>
        <p:nvSpPr>
          <p:cNvPr id="10" name="TextBox 9">
            <a:extLst>
              <a:ext uri="{FF2B5EF4-FFF2-40B4-BE49-F238E27FC236}">
                <a16:creationId xmlns:a16="http://schemas.microsoft.com/office/drawing/2014/main" id="{6B100153-3E82-4CB5-AA2E-ED1FAA7E0122}"/>
              </a:ext>
            </a:extLst>
          </p:cNvPr>
          <p:cNvSpPr txBox="1"/>
          <p:nvPr/>
        </p:nvSpPr>
        <p:spPr>
          <a:xfrm>
            <a:off x="604838" y="5450977"/>
            <a:ext cx="6187005" cy="369332"/>
          </a:xfrm>
          <a:prstGeom prst="rect">
            <a:avLst/>
          </a:prstGeom>
          <a:noFill/>
        </p:spPr>
        <p:txBody>
          <a:bodyPr wrap="square" rtlCol="0">
            <a:spAutoFit/>
          </a:bodyPr>
          <a:lstStyle/>
          <a:p>
            <a:pPr algn="l"/>
            <a:r>
              <a:rPr lang="en-US" sz="900" dirty="0"/>
              <a:t>*Romiplostim-treated patients from Study 20060131 could be rolled over into Study 20030213 (extension study)</a:t>
            </a:r>
          </a:p>
          <a:p>
            <a:pPr algn="l"/>
            <a:r>
              <a:rPr lang="en-US" sz="900" dirty="0"/>
              <a:t>NCT, National Clinical Trial; SA, self-administration; SOC, standard of care</a:t>
            </a:r>
          </a:p>
        </p:txBody>
      </p:sp>
      <p:sp>
        <p:nvSpPr>
          <p:cNvPr id="9" name="Title 9">
            <a:extLst>
              <a:ext uri="{FF2B5EF4-FFF2-40B4-BE49-F238E27FC236}">
                <a16:creationId xmlns:a16="http://schemas.microsoft.com/office/drawing/2014/main" id="{D5802C59-EE4B-4311-987D-5454E43E956F}"/>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US" sz="2800" kern="0" dirty="0"/>
              <a:t>Methods (</a:t>
            </a:r>
            <a:r>
              <a:rPr lang="en-US" sz="2800" i="1" kern="0" dirty="0"/>
              <a:t>cont.</a:t>
            </a:r>
            <a:r>
              <a:rPr lang="en-US" sz="2800" kern="0" dirty="0"/>
              <a:t>)</a:t>
            </a:r>
            <a:endParaRPr lang="en-US" sz="2400" i="1" kern="0" dirty="0"/>
          </a:p>
        </p:txBody>
      </p:sp>
      <p:sp>
        <p:nvSpPr>
          <p:cNvPr id="14" name="Content Placeholder 4">
            <a:extLst>
              <a:ext uri="{FF2B5EF4-FFF2-40B4-BE49-F238E27FC236}">
                <a16:creationId xmlns:a16="http://schemas.microsoft.com/office/drawing/2014/main" id="{9BFBCD1C-99E1-4A3B-8A21-FE01B1848A4A}"/>
              </a:ext>
            </a:extLst>
          </p:cNvPr>
          <p:cNvSpPr txBox="1">
            <a:spLocks/>
          </p:cNvSpPr>
          <p:nvPr/>
        </p:nvSpPr>
        <p:spPr bwMode="gray">
          <a:xfrm>
            <a:off x="512763" y="1462087"/>
            <a:ext cx="8415337" cy="43088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0" fontAlgn="base" hangingPunct="0">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0" fontAlgn="base" hangingPunct="0">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a:lnSpc>
                <a:spcPct val="100000"/>
              </a:lnSpc>
              <a:spcBef>
                <a:spcPts val="1200"/>
              </a:spcBef>
              <a:buNone/>
            </a:pPr>
            <a:r>
              <a:rPr lang="en-US" sz="2200" b="1" kern="0" dirty="0"/>
              <a:t>Table 1. Studies Included in the Integrated Analysis</a:t>
            </a:r>
          </a:p>
        </p:txBody>
      </p:sp>
      <p:pic>
        <p:nvPicPr>
          <p:cNvPr id="16" name="Picture 2" descr="C:\Users\mmiglins\Desktop\House.png">
            <a:hlinkClick r:id="rId3" action="ppaction://hlinksldjump"/>
            <a:extLst>
              <a:ext uri="{FF2B5EF4-FFF2-40B4-BE49-F238E27FC236}">
                <a16:creationId xmlns:a16="http://schemas.microsoft.com/office/drawing/2014/main" id="{95F06608-29CC-47F8-803E-4055A0EA6DF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736942C3-BA4C-43A7-9966-082E4E716DD6}"/>
              </a:ext>
            </a:extLst>
          </p:cNvPr>
          <p:cNvSpPr txBox="1">
            <a:spLocks/>
          </p:cNvSpPr>
          <p:nvPr/>
        </p:nvSpPr>
        <p:spPr bwMode="auto">
          <a:xfrm>
            <a:off x="512763" y="6395494"/>
            <a:ext cx="8415337" cy="369332"/>
          </a:xfrm>
          <a:prstGeom prst="rect">
            <a:avLst/>
          </a:prstGeom>
          <a:noFill/>
          <a:ln w="9525">
            <a:noFill/>
            <a:miter lim="800000"/>
            <a:headEnd/>
            <a:tailEnd/>
          </a:ln>
        </p:spPr>
        <p:txBody>
          <a:bodyPr wrap="square" anchor="b">
            <a:spAutoFit/>
          </a:bodyPr>
          <a:lstStyle/>
          <a:p>
            <a:pPr algn="l">
              <a:buClrTx/>
            </a:pPr>
            <a:r>
              <a:rPr lang="da-DK" sz="900" dirty="0"/>
              <a:t>1. Kuter DJ, et al. </a:t>
            </a:r>
            <a:r>
              <a:rPr lang="da-DK" sz="900" i="1" dirty="0"/>
              <a:t>N Engl J Med </a:t>
            </a:r>
            <a:r>
              <a:rPr lang="da-DK" sz="900" dirty="0"/>
              <a:t>2010;363:1889–99. 2. Kuter DJ, et al. </a:t>
            </a:r>
            <a:r>
              <a:rPr lang="da-DK" sz="900" i="1" dirty="0"/>
              <a:t>Br J Haematol </a:t>
            </a:r>
            <a:r>
              <a:rPr lang="da-DK" sz="900" dirty="0"/>
              <a:t>2013;161:411–23. 3. Cines DB, et al. </a:t>
            </a:r>
            <a:r>
              <a:rPr lang="da-DK" sz="900" i="1" dirty="0"/>
              <a:t>Haematologica </a:t>
            </a:r>
            <a:r>
              <a:rPr lang="da-DK" sz="900" dirty="0"/>
              <a:t>2017;102:1342–1351. </a:t>
            </a:r>
          </a:p>
          <a:p>
            <a:pPr algn="l">
              <a:buClrTx/>
            </a:pPr>
            <a:r>
              <a:rPr lang="da-DK" sz="900" dirty="0"/>
              <a:t>4. Newland A, et al</a:t>
            </a:r>
            <a:r>
              <a:rPr lang="da-DK" sz="900" i="1" dirty="0"/>
              <a:t>. Br J Haematol </a:t>
            </a:r>
            <a:r>
              <a:rPr lang="da-DK" sz="900" dirty="0"/>
              <a:t>2016;172:262–73. 5. </a:t>
            </a:r>
            <a:r>
              <a:rPr lang="en-US" sz="900" dirty="0"/>
              <a:t>Janssens A, et al. </a:t>
            </a:r>
            <a:r>
              <a:rPr lang="en-US" sz="900" i="1" dirty="0"/>
              <a:t>Acta </a:t>
            </a:r>
            <a:r>
              <a:rPr lang="en-US" sz="900" i="1" dirty="0" err="1"/>
              <a:t>Haematol</a:t>
            </a:r>
            <a:r>
              <a:rPr lang="en-US" sz="900" dirty="0"/>
              <a:t> 2015;134:215–28</a:t>
            </a:r>
          </a:p>
        </p:txBody>
      </p:sp>
      <p:graphicFrame>
        <p:nvGraphicFramePr>
          <p:cNvPr id="2" name="Table 1">
            <a:extLst>
              <a:ext uri="{FF2B5EF4-FFF2-40B4-BE49-F238E27FC236}">
                <a16:creationId xmlns:a16="http://schemas.microsoft.com/office/drawing/2014/main" id="{7ED38F43-23FE-4C77-B069-987DD627F2A8}"/>
              </a:ext>
            </a:extLst>
          </p:cNvPr>
          <p:cNvGraphicFramePr>
            <a:graphicFrameLocks noGrp="1"/>
          </p:cNvGraphicFramePr>
          <p:nvPr>
            <p:extLst>
              <p:ext uri="{D42A27DB-BD31-4B8C-83A1-F6EECF244321}">
                <p14:modId xmlns:p14="http://schemas.microsoft.com/office/powerpoint/2010/main" val="4136683268"/>
              </p:ext>
            </p:extLst>
          </p:nvPr>
        </p:nvGraphicFramePr>
        <p:xfrm>
          <a:off x="492293" y="1900191"/>
          <a:ext cx="8323264" cy="3474720"/>
        </p:xfrm>
        <a:graphic>
          <a:graphicData uri="http://schemas.openxmlformats.org/drawingml/2006/table">
            <a:tbl>
              <a:tblPr firstRow="1" bandRow="1">
                <a:tableStyleId>{5C22544A-7EE6-4342-B048-85BDC9FD1C3A}</a:tableStyleId>
              </a:tblPr>
              <a:tblGrid>
                <a:gridCol w="1807437">
                  <a:extLst>
                    <a:ext uri="{9D8B030D-6E8A-4147-A177-3AD203B41FA5}">
                      <a16:colId xmlns:a16="http://schemas.microsoft.com/office/drawing/2014/main" val="2993591341"/>
                    </a:ext>
                  </a:extLst>
                </a:gridCol>
                <a:gridCol w="757646">
                  <a:extLst>
                    <a:ext uri="{9D8B030D-6E8A-4147-A177-3AD203B41FA5}">
                      <a16:colId xmlns:a16="http://schemas.microsoft.com/office/drawing/2014/main" val="1905825510"/>
                    </a:ext>
                  </a:extLst>
                </a:gridCol>
                <a:gridCol w="1175657">
                  <a:extLst>
                    <a:ext uri="{9D8B030D-6E8A-4147-A177-3AD203B41FA5}">
                      <a16:colId xmlns:a16="http://schemas.microsoft.com/office/drawing/2014/main" val="3104777190"/>
                    </a:ext>
                  </a:extLst>
                </a:gridCol>
                <a:gridCol w="1227909">
                  <a:extLst>
                    <a:ext uri="{9D8B030D-6E8A-4147-A177-3AD203B41FA5}">
                      <a16:colId xmlns:a16="http://schemas.microsoft.com/office/drawing/2014/main" val="459249722"/>
                    </a:ext>
                  </a:extLst>
                </a:gridCol>
                <a:gridCol w="139338">
                  <a:extLst>
                    <a:ext uri="{9D8B030D-6E8A-4147-A177-3AD203B41FA5}">
                      <a16:colId xmlns:a16="http://schemas.microsoft.com/office/drawing/2014/main" val="2077272813"/>
                    </a:ext>
                  </a:extLst>
                </a:gridCol>
                <a:gridCol w="1175657">
                  <a:extLst>
                    <a:ext uri="{9D8B030D-6E8A-4147-A177-3AD203B41FA5}">
                      <a16:colId xmlns:a16="http://schemas.microsoft.com/office/drawing/2014/main" val="4268580240"/>
                    </a:ext>
                  </a:extLst>
                </a:gridCol>
                <a:gridCol w="1045030">
                  <a:extLst>
                    <a:ext uri="{9D8B030D-6E8A-4147-A177-3AD203B41FA5}">
                      <a16:colId xmlns:a16="http://schemas.microsoft.com/office/drawing/2014/main" val="3118150432"/>
                    </a:ext>
                  </a:extLst>
                </a:gridCol>
                <a:gridCol w="994590">
                  <a:extLst>
                    <a:ext uri="{9D8B030D-6E8A-4147-A177-3AD203B41FA5}">
                      <a16:colId xmlns:a16="http://schemas.microsoft.com/office/drawing/2014/main" val="109358462"/>
                    </a:ext>
                  </a:extLst>
                </a:gridCol>
              </a:tblGrid>
              <a:tr h="541304">
                <a:tc>
                  <a:txBody>
                    <a:bodyPr/>
                    <a:lstStyle/>
                    <a:p>
                      <a:r>
                        <a:rPr lang="en-US" sz="1200" dirty="0"/>
                        <a:t>Study number</a:t>
                      </a:r>
                    </a:p>
                    <a:p>
                      <a:r>
                        <a:rPr lang="en-US" sz="1200" dirty="0"/>
                        <a:t>(NCT number)</a:t>
                      </a:r>
                    </a:p>
                  </a:txBody>
                  <a:tcPr anchor="b">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dirty="0"/>
                        <a:t>Phase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dirty="0"/>
                        <a:t>Design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dirty="0"/>
                        <a:t>Duration of</a:t>
                      </a:r>
                    </a:p>
                    <a:p>
                      <a:pPr algn="ctr"/>
                      <a:r>
                        <a:rPr lang="en-US" sz="1200" dirty="0"/>
                        <a:t>Treatment</a:t>
                      </a:r>
                    </a:p>
                    <a:p>
                      <a:pPr algn="ctr"/>
                      <a:r>
                        <a:rPr lang="en-US" sz="1200" dirty="0"/>
                        <a:t>(years)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a:r>
                        <a:rPr lang="en-US" sz="1200" dirty="0"/>
                        <a:t>Intervention(s)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r>
                        <a:rPr lang="en-US" sz="1200" dirty="0"/>
                        <a:t>Intervention (S)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dirty="0"/>
                        <a:t>Total no.</a:t>
                      </a:r>
                    </a:p>
                    <a:p>
                      <a:pPr algn="ctr"/>
                      <a:r>
                        <a:rPr lang="en-US" sz="1200" dirty="0"/>
                        <a:t>Of</a:t>
                      </a:r>
                    </a:p>
                    <a:p>
                      <a:pPr algn="ctr"/>
                      <a:r>
                        <a:rPr lang="en-US" sz="1200" dirty="0"/>
                        <a:t>patients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dirty="0"/>
                        <a:t>No. of</a:t>
                      </a:r>
                    </a:p>
                    <a:p>
                      <a:pPr algn="ctr"/>
                      <a:r>
                        <a:rPr lang="en-US" sz="1200" dirty="0"/>
                        <a:t>SA</a:t>
                      </a:r>
                    </a:p>
                    <a:p>
                      <a:pPr algn="ctr"/>
                      <a:r>
                        <a:rPr lang="en-US" sz="1200" dirty="0"/>
                        <a:t>patients</a:t>
                      </a:r>
                    </a:p>
                  </a:txBody>
                  <a:tcPr anchor="b">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178024"/>
                  </a:ext>
                </a:extLst>
              </a:tr>
              <a:tr h="231988">
                <a:tc gridSpan="8">
                  <a:txBody>
                    <a:bodyPr/>
                    <a:lstStyle/>
                    <a:p>
                      <a:r>
                        <a:rPr lang="en-US" sz="1200" b="1" dirty="0"/>
                        <a:t>Controlled study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CF4"/>
                    </a:solidFill>
                  </a:tcPr>
                </a:tc>
                <a:tc hMerge="1">
                  <a:txBody>
                    <a:bodyPr/>
                    <a:lstStyle/>
                    <a:p>
                      <a:pPr algn="ctr"/>
                      <a:endParaRPr lang="en-US" sz="1200" dirty="0"/>
                    </a:p>
                  </a:txBody>
                  <a:tcPr anchor="ctr"/>
                </a:tc>
                <a:tc hMerge="1">
                  <a:txBody>
                    <a:bodyPr/>
                    <a:lstStyle/>
                    <a:p>
                      <a:pPr algn="ctr"/>
                      <a:endParaRPr lang="en-US" sz="1200" dirty="0"/>
                    </a:p>
                  </a:txBody>
                  <a:tcPr anchor="ctr"/>
                </a:tc>
                <a:tc hMerge="1">
                  <a:txBody>
                    <a:bodyPr/>
                    <a:lstStyle/>
                    <a:p>
                      <a:pPr algn="ctr"/>
                      <a:endParaRPr lang="en-US" sz="1200" dirty="0"/>
                    </a:p>
                  </a:txBody>
                  <a:tcPr anchor="ctr"/>
                </a:tc>
                <a:tc hMerge="1">
                  <a:txBody>
                    <a:bodyPr/>
                    <a:lstStyle/>
                    <a:p>
                      <a:endParaRPr lang="en-US"/>
                    </a:p>
                  </a:txBody>
                  <a:tcPr/>
                </a:tc>
                <a:tc hMerge="1">
                  <a:txBody>
                    <a:bodyPr/>
                    <a:lstStyle/>
                    <a:p>
                      <a:pPr algn="ctr"/>
                      <a:endParaRPr lang="en-US" sz="1200" dirty="0"/>
                    </a:p>
                  </a:txBody>
                  <a:tcPr anchor="ctr">
                    <a:lnL w="12700" cap="flat" cmpd="sng" algn="ctr">
                      <a:solidFill>
                        <a:schemeClr val="accent1"/>
                      </a:solidFill>
                      <a:prstDash val="solid"/>
                      <a:round/>
                      <a:headEnd type="none" w="med" len="med"/>
                      <a:tailEnd type="none" w="med" len="med"/>
                    </a:lnL>
                    <a:lnT w="38100" cmpd="sng">
                      <a:noFill/>
                    </a:lnT>
                  </a:tcPr>
                </a:tc>
                <a:tc hMerge="1">
                  <a:txBody>
                    <a:bodyPr/>
                    <a:lstStyle/>
                    <a:p>
                      <a:pPr algn="ctr"/>
                      <a:endParaRPr lang="en-US" sz="1200" dirty="0"/>
                    </a:p>
                  </a:txBody>
                  <a:tcPr anchor="ctr"/>
                </a:tc>
                <a:tc hMerge="1">
                  <a:txBody>
                    <a:bodyPr/>
                    <a:lstStyle/>
                    <a:p>
                      <a:pPr algn="ctr"/>
                      <a:endParaRPr lang="en-US" sz="1200" dirty="0"/>
                    </a:p>
                  </a:txBody>
                  <a:tcPr anchor="ctr"/>
                </a:tc>
                <a:extLst>
                  <a:ext uri="{0D108BD9-81ED-4DB2-BD59-A6C34878D82A}">
                    <a16:rowId xmlns:a16="http://schemas.microsoft.com/office/drawing/2014/main" val="1519533686"/>
                  </a:ext>
                </a:extLst>
              </a:tr>
              <a:tr h="386646">
                <a:tc>
                  <a:txBody>
                    <a:bodyPr/>
                    <a:lstStyle/>
                    <a:p>
                      <a:r>
                        <a:rPr lang="en-US" sz="1200" dirty="0"/>
                        <a:t>20060131</a:t>
                      </a:r>
                    </a:p>
                    <a:p>
                      <a:r>
                        <a:rPr lang="en-US" sz="1200" dirty="0"/>
                        <a:t>(NCT00415532)</a:t>
                      </a:r>
                      <a:r>
                        <a:rPr lang="en-US" sz="1200" baseline="30000" dirty="0"/>
                        <a:t>1</a:t>
                      </a: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dirty="0"/>
                        <a:t>3b</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dirty="0"/>
                        <a:t>Open-label,</a:t>
                      </a:r>
                    </a:p>
                    <a:p>
                      <a:pPr algn="ctr"/>
                      <a:r>
                        <a:rPr lang="en-US" sz="1200" dirty="0" err="1"/>
                        <a:t>randomised</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a:r>
                        <a:rPr lang="en-US" sz="1200" dirty="0"/>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dirty="0"/>
                        <a:t>Romiplostim</a:t>
                      </a:r>
                    </a:p>
                    <a:p>
                      <a:pPr algn="ctr"/>
                      <a:r>
                        <a:rPr lang="en-US" sz="1200" dirty="0"/>
                        <a:t>SOC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dirty="0"/>
                        <a:t>157</a:t>
                      </a:r>
                    </a:p>
                    <a:p>
                      <a:pPr algn="ctr"/>
                      <a:r>
                        <a:rPr lang="en-US" sz="1200" dirty="0"/>
                        <a:t>77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dirty="0"/>
                        <a:t>109*</a:t>
                      </a:r>
                    </a:p>
                    <a:p>
                      <a:pPr algn="ctr"/>
                      <a:r>
                        <a:rPr lang="en-US" sz="1200" dirty="0"/>
                        <a:t>-</a:t>
                      </a: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78467971"/>
                  </a:ext>
                </a:extLst>
              </a:tr>
              <a:tr h="231988">
                <a:tc gridSpan="8">
                  <a:txBody>
                    <a:bodyPr/>
                    <a:lstStyle/>
                    <a:p>
                      <a:r>
                        <a:rPr lang="en-US" sz="1200" b="1" dirty="0"/>
                        <a:t>Uncontrolled studies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sz="12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nchor="ctr"/>
                </a:tc>
                <a:tc hMerge="1">
                  <a:txBody>
                    <a:bodyPr/>
                    <a:lstStyle/>
                    <a:p>
                      <a:pPr algn="ctr"/>
                      <a:endParaRPr lang="en-US" sz="1200" dirty="0"/>
                    </a:p>
                  </a:txBody>
                  <a:tcPr anchor="ctr"/>
                </a:tc>
                <a:tc hMerge="1">
                  <a:txBody>
                    <a:bodyPr/>
                    <a:lstStyle/>
                    <a:p>
                      <a:endParaRPr lang="en-US"/>
                    </a:p>
                  </a:txBody>
                  <a:tcPr/>
                </a:tc>
                <a:tc hMerge="1">
                  <a:txBody>
                    <a:bodyPr/>
                    <a:lstStyle/>
                    <a:p>
                      <a:pPr algn="ctr"/>
                      <a:endParaRPr lang="en-US" sz="1200" dirty="0"/>
                    </a:p>
                  </a:txBody>
                  <a:tcPr anchor="ctr">
                    <a:lnL w="12700" cap="flat" cmpd="sng" algn="ctr">
                      <a:solidFill>
                        <a:schemeClr val="accent1"/>
                      </a:solidFill>
                      <a:prstDash val="solid"/>
                      <a:round/>
                      <a:headEnd type="none" w="med" len="med"/>
                      <a:tailEnd type="none" w="med" len="med"/>
                    </a:lnL>
                    <a:lnT w="12700" cmpd="sng">
                      <a:noFill/>
                    </a:lnT>
                  </a:tcPr>
                </a:tc>
                <a:tc hMerge="1">
                  <a:txBody>
                    <a:bodyPr/>
                    <a:lstStyle/>
                    <a:p>
                      <a:pPr algn="ctr"/>
                      <a:endParaRPr lang="en-US" sz="1200" dirty="0"/>
                    </a:p>
                  </a:txBody>
                  <a:tcPr anchor="ctr"/>
                </a:tc>
                <a:tc hMerge="1">
                  <a:txBody>
                    <a:bodyPr/>
                    <a:lstStyle/>
                    <a:p>
                      <a:pPr algn="ctr"/>
                      <a:endParaRPr lang="en-US" sz="1200" dirty="0"/>
                    </a:p>
                  </a:txBody>
                  <a:tcPr anchor="ctr"/>
                </a:tc>
                <a:extLst>
                  <a:ext uri="{0D108BD9-81ED-4DB2-BD59-A6C34878D82A}">
                    <a16:rowId xmlns:a16="http://schemas.microsoft.com/office/drawing/2014/main" val="1578839880"/>
                  </a:ext>
                </a:extLst>
              </a:tr>
              <a:tr h="386646">
                <a:tc>
                  <a:txBody>
                    <a:bodyPr/>
                    <a:lstStyle/>
                    <a:p>
                      <a:r>
                        <a:rPr lang="en-US" sz="1200" dirty="0"/>
                        <a:t>20030213</a:t>
                      </a:r>
                    </a:p>
                    <a:p>
                      <a:r>
                        <a:rPr lang="en-US" sz="1200" dirty="0"/>
                        <a:t>(NCT00116688)</a:t>
                      </a:r>
                      <a:r>
                        <a:rPr lang="en-US" sz="1200" baseline="30000" dirty="0"/>
                        <a:t>2</a:t>
                      </a: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BD7E9"/>
                    </a:solidFill>
                  </a:tcPr>
                </a:tc>
                <a:tc>
                  <a:txBody>
                    <a:bodyPr/>
                    <a:lstStyle/>
                    <a:p>
                      <a:pPr algn="ctr"/>
                      <a:r>
                        <a:rPr lang="en-US" sz="1200" dirty="0"/>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BD7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Open-label,</a:t>
                      </a:r>
                    </a:p>
                    <a:p>
                      <a:pPr algn="ctr"/>
                      <a:r>
                        <a:rPr lang="en-US" sz="1200" dirty="0"/>
                        <a:t>extension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BD7E9"/>
                    </a:solidFill>
                  </a:tcPr>
                </a:tc>
                <a:tc>
                  <a:txBody>
                    <a:bodyPr/>
                    <a:lstStyle/>
                    <a:p>
                      <a:pPr algn="ctr"/>
                      <a:r>
                        <a:rPr lang="en-US" sz="1200" dirty="0"/>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BD7E9"/>
                    </a:solidFill>
                  </a:tcPr>
                </a:tc>
                <a:tc gridSpan="2">
                  <a:txBody>
                    <a:bodyPr/>
                    <a:lstStyle/>
                    <a:p>
                      <a:pPr algn="ctr"/>
                      <a:r>
                        <a:rPr lang="en-US" sz="1200"/>
                        <a:t>Romiplostim</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BD7E9"/>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Romiplostim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CBD7E9"/>
                    </a:solidFill>
                  </a:tcPr>
                </a:tc>
                <a:tc>
                  <a:txBody>
                    <a:bodyPr/>
                    <a:lstStyle/>
                    <a:p>
                      <a:pPr algn="ctr"/>
                      <a:r>
                        <a:rPr lang="en-US" sz="1200" dirty="0"/>
                        <a:t>292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BD7E9"/>
                    </a:solidFill>
                  </a:tcPr>
                </a:tc>
                <a:tc>
                  <a:txBody>
                    <a:bodyPr/>
                    <a:lstStyle/>
                    <a:p>
                      <a:pPr algn="ctr"/>
                      <a:r>
                        <a:rPr lang="en-US" sz="1200" dirty="0"/>
                        <a:t>239*</a:t>
                      </a: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BD7E9"/>
                    </a:solidFill>
                  </a:tcPr>
                </a:tc>
                <a:extLst>
                  <a:ext uri="{0D108BD9-81ED-4DB2-BD59-A6C34878D82A}">
                    <a16:rowId xmlns:a16="http://schemas.microsoft.com/office/drawing/2014/main" val="4221977786"/>
                  </a:ext>
                </a:extLst>
              </a:tr>
              <a:tr h="386646">
                <a:tc>
                  <a:txBody>
                    <a:bodyPr/>
                    <a:lstStyle/>
                    <a:p>
                      <a:r>
                        <a:rPr lang="en-US" sz="1200" dirty="0"/>
                        <a:t>20080009</a:t>
                      </a:r>
                    </a:p>
                    <a:p>
                      <a:r>
                        <a:rPr lang="en-US" sz="1200" dirty="0"/>
                        <a:t>(NCT00907478)</a:t>
                      </a:r>
                      <a:r>
                        <a:rPr lang="en-US" sz="1200" baseline="30000" dirty="0"/>
                        <a:t>3</a:t>
                      </a: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BD7E9"/>
                    </a:solidFill>
                  </a:tcPr>
                </a:tc>
                <a:tc>
                  <a:txBody>
                    <a:bodyPr/>
                    <a:lstStyle/>
                    <a:p>
                      <a:pPr algn="ctr"/>
                      <a:r>
                        <a:rPr lang="en-US" sz="1200" dirty="0"/>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BD7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Open-label,</a:t>
                      </a:r>
                    </a:p>
                    <a:p>
                      <a:pPr algn="ctr"/>
                      <a:r>
                        <a:rPr lang="en-US" sz="1200" dirty="0"/>
                        <a:t>single-arm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BD7E9"/>
                    </a:solidFill>
                  </a:tcPr>
                </a:tc>
                <a:tc>
                  <a:txBody>
                    <a:bodyPr/>
                    <a:lstStyle/>
                    <a:p>
                      <a:pPr algn="ctr"/>
                      <a:r>
                        <a:rPr lang="en-US" sz="1200" dirty="0"/>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BD7E9"/>
                    </a:solidFill>
                  </a:tcPr>
                </a:tc>
                <a:tc gridSpan="2">
                  <a:txBody>
                    <a:bodyPr/>
                    <a:lstStyle/>
                    <a:p>
                      <a:pPr algn="ctr"/>
                      <a:r>
                        <a:rPr lang="en-US" sz="1200"/>
                        <a:t>Romiplostim</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BD7E9"/>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Romiplostim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BD7E9"/>
                    </a:solidFill>
                  </a:tcPr>
                </a:tc>
                <a:tc>
                  <a:txBody>
                    <a:bodyPr/>
                    <a:lstStyle/>
                    <a:p>
                      <a:pPr algn="ctr"/>
                      <a:r>
                        <a:rPr lang="en-US" sz="1200" dirty="0"/>
                        <a:t>169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BD7E9"/>
                    </a:solidFill>
                  </a:tcPr>
                </a:tc>
                <a:tc>
                  <a:txBody>
                    <a:bodyPr/>
                    <a:lstStyle/>
                    <a:p>
                      <a:pPr algn="ctr"/>
                      <a:r>
                        <a:rPr lang="en-US" sz="1200" dirty="0"/>
                        <a:t>112</a:t>
                      </a: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BD7E9"/>
                    </a:solidFill>
                  </a:tcPr>
                </a:tc>
                <a:extLst>
                  <a:ext uri="{0D108BD9-81ED-4DB2-BD59-A6C34878D82A}">
                    <a16:rowId xmlns:a16="http://schemas.microsoft.com/office/drawing/2014/main" val="971907276"/>
                  </a:ext>
                </a:extLst>
              </a:tr>
              <a:tr h="386646">
                <a:tc>
                  <a:txBody>
                    <a:bodyPr/>
                    <a:lstStyle/>
                    <a:p>
                      <a:r>
                        <a:rPr lang="en-US" sz="1200" dirty="0"/>
                        <a:t>20080435</a:t>
                      </a:r>
                    </a:p>
                    <a:p>
                      <a:r>
                        <a:rPr lang="en-US" sz="1200" dirty="0"/>
                        <a:t>(NCT01143038)</a:t>
                      </a:r>
                      <a:r>
                        <a:rPr lang="en-US" sz="1200" baseline="30000" dirty="0"/>
                        <a:t>4</a:t>
                      </a: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BD7E9"/>
                    </a:solidFill>
                  </a:tcPr>
                </a:tc>
                <a:tc>
                  <a:txBody>
                    <a:bodyPr/>
                    <a:lstStyle/>
                    <a:p>
                      <a:pPr algn="ctr"/>
                      <a:r>
                        <a:rPr lang="en-US" sz="1200" dirty="0"/>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BD7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Open-label,</a:t>
                      </a:r>
                    </a:p>
                    <a:p>
                      <a:pPr algn="ctr"/>
                      <a:r>
                        <a:rPr lang="en-US" sz="1200" dirty="0"/>
                        <a:t>single-arm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BD7E9"/>
                    </a:solidFill>
                  </a:tcPr>
                </a:tc>
                <a:tc>
                  <a:txBody>
                    <a:bodyPr/>
                    <a:lstStyle/>
                    <a:p>
                      <a:pPr algn="ctr"/>
                      <a:r>
                        <a:rPr lang="en-US" sz="1200" dirty="0"/>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BD7E9"/>
                    </a:solidFill>
                  </a:tcPr>
                </a:tc>
                <a:tc gridSpan="2">
                  <a:txBody>
                    <a:bodyPr/>
                    <a:lstStyle/>
                    <a:p>
                      <a:pPr algn="ctr"/>
                      <a:r>
                        <a:rPr lang="en-US" sz="1200"/>
                        <a:t>Romiplostim</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BD7E9"/>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Romiplostim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BD7E9"/>
                    </a:solidFill>
                  </a:tcPr>
                </a:tc>
                <a:tc>
                  <a:txBody>
                    <a:bodyPr/>
                    <a:lstStyle/>
                    <a:p>
                      <a:pPr algn="ctr"/>
                      <a:r>
                        <a:rPr lang="en-US" sz="1200" dirty="0"/>
                        <a:t>75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BD7E9"/>
                    </a:solidFill>
                  </a:tcPr>
                </a:tc>
                <a:tc>
                  <a:txBody>
                    <a:bodyPr/>
                    <a:lstStyle/>
                    <a:p>
                      <a:pPr algn="ctr"/>
                      <a:r>
                        <a:rPr lang="en-US" sz="1200" dirty="0"/>
                        <a:t>43</a:t>
                      </a: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BD7E9"/>
                    </a:solidFill>
                  </a:tcPr>
                </a:tc>
                <a:extLst>
                  <a:ext uri="{0D108BD9-81ED-4DB2-BD59-A6C34878D82A}">
                    <a16:rowId xmlns:a16="http://schemas.microsoft.com/office/drawing/2014/main" val="2071443246"/>
                  </a:ext>
                </a:extLst>
              </a:tr>
              <a:tr h="386646">
                <a:tc>
                  <a:txBody>
                    <a:bodyPr/>
                    <a:lstStyle/>
                    <a:p>
                      <a:r>
                        <a:rPr lang="en-US" sz="1200" dirty="0"/>
                        <a:t>20040209</a:t>
                      </a:r>
                    </a:p>
                    <a:p>
                      <a:r>
                        <a:rPr lang="en-US" sz="1200" dirty="0"/>
                        <a:t>(NCT00508820)</a:t>
                      </a:r>
                      <a:r>
                        <a:rPr lang="en-US" sz="1200" baseline="30000" dirty="0"/>
                        <a:t>5</a:t>
                      </a: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BD7E9"/>
                    </a:solidFill>
                  </a:tcPr>
                </a:tc>
                <a:tc>
                  <a:txBody>
                    <a:bodyPr/>
                    <a:lstStyle/>
                    <a:p>
                      <a:pPr algn="ctr"/>
                      <a:r>
                        <a:rPr lang="en-US" sz="1200" dirty="0"/>
                        <a:t>3b</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BD7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Open-label,</a:t>
                      </a:r>
                    </a:p>
                    <a:p>
                      <a:pPr algn="ctr"/>
                      <a:r>
                        <a:rPr lang="en-US" sz="1200" dirty="0"/>
                        <a:t>single-arm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BD7E9"/>
                    </a:solidFill>
                  </a:tcPr>
                </a:tc>
                <a:tc>
                  <a:txBody>
                    <a:bodyPr/>
                    <a:lstStyle/>
                    <a:p>
                      <a:pPr algn="ctr"/>
                      <a:r>
                        <a:rPr lang="en-US" sz="1200" dirty="0"/>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BD7E9"/>
                    </a:solidFill>
                  </a:tcPr>
                </a:tc>
                <a:tc gridSpan="2">
                  <a:txBody>
                    <a:bodyPr/>
                    <a:lstStyle/>
                    <a:p>
                      <a:pPr algn="ctr"/>
                      <a:r>
                        <a:rPr lang="en-US" sz="1200" dirty="0"/>
                        <a:t>Romiplostim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BD7E9"/>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Romiplostim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BD7E9"/>
                    </a:solidFill>
                  </a:tcPr>
                </a:tc>
                <a:tc>
                  <a:txBody>
                    <a:bodyPr/>
                    <a:lstStyle/>
                    <a:p>
                      <a:pPr algn="ctr"/>
                      <a:r>
                        <a:rPr lang="en-US" sz="1200" dirty="0"/>
                        <a:t>407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BD7E9"/>
                    </a:solidFill>
                  </a:tcPr>
                </a:tc>
                <a:tc>
                  <a:txBody>
                    <a:bodyPr/>
                    <a:lstStyle/>
                    <a:p>
                      <a:pPr algn="ctr"/>
                      <a:r>
                        <a:rPr lang="en-US" sz="1200" dirty="0"/>
                        <a:t>215</a:t>
                      </a: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BD7E9"/>
                    </a:solidFill>
                  </a:tcPr>
                </a:tc>
                <a:extLst>
                  <a:ext uri="{0D108BD9-81ED-4DB2-BD59-A6C34878D82A}">
                    <a16:rowId xmlns:a16="http://schemas.microsoft.com/office/drawing/2014/main" val="3462759024"/>
                  </a:ext>
                </a:extLst>
              </a:tr>
            </a:tbl>
          </a:graphicData>
        </a:graphic>
      </p:graphicFrame>
    </p:spTree>
    <p:extLst>
      <p:ext uri="{BB962C8B-B14F-4D97-AF65-F5344CB8AC3E}">
        <p14:creationId xmlns:p14="http://schemas.microsoft.com/office/powerpoint/2010/main" val="3822326806"/>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9E51C5-83DE-479B-9A5C-B4894C1CC972}"/>
              </a:ext>
            </a:extLst>
          </p:cNvPr>
          <p:cNvSpPr>
            <a:spLocks noGrp="1"/>
          </p:cNvSpPr>
          <p:nvPr>
            <p:ph idx="1"/>
          </p:nvPr>
        </p:nvSpPr>
        <p:spPr>
          <a:xfrm>
            <a:off x="512763" y="1488193"/>
            <a:ext cx="8415337" cy="4800064"/>
          </a:xfrm>
        </p:spPr>
        <p:txBody>
          <a:bodyPr/>
          <a:lstStyle/>
          <a:p>
            <a:pPr>
              <a:spcBef>
                <a:spcPts val="400"/>
              </a:spcBef>
              <a:buClr>
                <a:srgbClr val="00B050"/>
              </a:buClr>
              <a:buFont typeface="Wingdings" panose="05000000000000000000" pitchFamily="2" charset="2"/>
              <a:buChar char="§"/>
            </a:pPr>
            <a:r>
              <a:rPr lang="en-GB" sz="1900" dirty="0"/>
              <a:t>Consistently with these results, while in our study the specific TPO-RA that was discontinued did not influence the probability to achieve TFR, receiving ROM as first TPO-RA was positively associated with a 3-fold greater likelihood of achieving TFR, while switching TPO-RA negatively predicted sustained platelet responses. </a:t>
            </a:r>
          </a:p>
          <a:p>
            <a:pPr>
              <a:spcBef>
                <a:spcPts val="400"/>
              </a:spcBef>
              <a:buClr>
                <a:srgbClr val="00B050"/>
              </a:buClr>
              <a:buFont typeface="Wingdings" panose="05000000000000000000" pitchFamily="2" charset="2"/>
              <a:buChar char="§"/>
            </a:pPr>
            <a:r>
              <a:rPr lang="en-GB" sz="1900" dirty="0"/>
              <a:t>In this long-term follow-up analysis, we confirm that platelet response following TPO-RA cessation is sustained in 25.6% of adult patients with primary ITP, and identified variables that in real life seem to predict significantly higher odds of TFR. </a:t>
            </a:r>
          </a:p>
          <a:p>
            <a:pPr>
              <a:spcBef>
                <a:spcPts val="400"/>
              </a:spcBef>
              <a:buClr>
                <a:srgbClr val="00B050"/>
              </a:buClr>
              <a:buFont typeface="Wingdings" panose="05000000000000000000" pitchFamily="2" charset="2"/>
              <a:buChar char="§"/>
            </a:pPr>
            <a:r>
              <a:rPr lang="en-GB" sz="1900" dirty="0"/>
              <a:t>Although this study is retrospective in its design, this could rather represent a strength, since it encompasses heterogenous patients with ITP followed in the clinical practice by different doctors and institutions. </a:t>
            </a:r>
          </a:p>
          <a:p>
            <a:pPr>
              <a:spcBef>
                <a:spcPts val="400"/>
              </a:spcBef>
              <a:buClr>
                <a:srgbClr val="00B050"/>
              </a:buClr>
              <a:buFont typeface="Wingdings" panose="05000000000000000000" pitchFamily="2" charset="2"/>
              <a:buChar char="§"/>
            </a:pPr>
            <a:r>
              <a:rPr lang="en-GB" sz="1900" dirty="0"/>
              <a:t>However, we regard that results of our study are difficult to put into perspective with previous observational studies because of the differences in populations, follow-up and outcomes. For that reason, a long-term pragmatic randomized clinical trial analyzing ELT and ROM in terms of switching and TFR would be desirable.</a:t>
            </a:r>
            <a:endParaRPr lang="en-US" sz="1900" dirty="0"/>
          </a:p>
        </p:txBody>
      </p:sp>
      <p:sp>
        <p:nvSpPr>
          <p:cNvPr id="6" name="Title 9">
            <a:extLst>
              <a:ext uri="{FF2B5EF4-FFF2-40B4-BE49-F238E27FC236}">
                <a16:creationId xmlns:a16="http://schemas.microsoft.com/office/drawing/2014/main" id="{D6365E27-771C-43D4-8B76-F20FB0E2BD76}"/>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Arial"/>
                <a:ea typeface="+mj-ea"/>
                <a:cs typeface="+mj-cs"/>
              </a:rPr>
              <a:t>Discussion (</a:t>
            </a:r>
            <a:r>
              <a:rPr kumimoji="0" lang="en-GB" sz="2800" b="1" i="1" u="none" strike="noStrike" kern="0" cap="none" spc="0" normalizeH="0" baseline="0" noProof="0" dirty="0">
                <a:ln>
                  <a:noFill/>
                </a:ln>
                <a:solidFill>
                  <a:srgbClr val="000000"/>
                </a:solidFill>
                <a:effectLst/>
                <a:uLnTx/>
                <a:uFillTx/>
                <a:latin typeface="Arial"/>
                <a:ea typeface="+mj-ea"/>
                <a:cs typeface="+mj-cs"/>
              </a:rPr>
              <a:t>cont.</a:t>
            </a:r>
            <a:r>
              <a:rPr kumimoji="0" lang="en-GB" sz="2800" b="1" i="0" u="none" strike="noStrike" kern="0" cap="none" spc="0" normalizeH="0" baseline="0" noProof="0" dirty="0">
                <a:ln>
                  <a:noFill/>
                </a:ln>
                <a:solidFill>
                  <a:srgbClr val="000000"/>
                </a:solidFill>
                <a:effectLst/>
                <a:uLnTx/>
                <a:uFillTx/>
                <a:latin typeface="Arial"/>
                <a:ea typeface="+mj-ea"/>
                <a:cs typeface="+mj-cs"/>
              </a:rPr>
              <a:t>)</a:t>
            </a:r>
            <a:endParaRPr kumimoji="0" lang="en-US" sz="2800" b="1" i="0" u="none" strike="noStrike" kern="0" cap="none" spc="0" normalizeH="0" baseline="0" noProof="0" dirty="0">
              <a:ln>
                <a:noFill/>
              </a:ln>
              <a:solidFill>
                <a:srgbClr val="000000"/>
              </a:solidFill>
              <a:effectLst/>
              <a:uLnTx/>
              <a:uFillTx/>
              <a:latin typeface="Arial"/>
              <a:ea typeface="+mj-ea"/>
              <a:cs typeface="+mj-cs"/>
            </a:endParaRPr>
          </a:p>
        </p:txBody>
      </p:sp>
      <p:pic>
        <p:nvPicPr>
          <p:cNvPr id="12" name="Picture 2" descr="C:\Users\mmiglins\Desktop\House.png">
            <a:hlinkClick r:id="rId3" action="ppaction://hlinksldjump"/>
            <a:extLst>
              <a:ext uri="{FF2B5EF4-FFF2-40B4-BE49-F238E27FC236}">
                <a16:creationId xmlns:a16="http://schemas.microsoft.com/office/drawing/2014/main" id="{A2C683D8-4E40-4980-B535-48C985C4954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13612B9-2750-473D-941C-C29161BC8F7D}"/>
              </a:ext>
            </a:extLst>
          </p:cNvPr>
          <p:cNvSpPr txBox="1">
            <a:spLocks/>
          </p:cNvSpPr>
          <p:nvPr/>
        </p:nvSpPr>
        <p:spPr bwMode="auto">
          <a:xfrm>
            <a:off x="512763" y="6533994"/>
            <a:ext cx="8415337" cy="230832"/>
          </a:xfrm>
          <a:prstGeom prst="rect">
            <a:avLst/>
          </a:prstGeom>
          <a:noFill/>
          <a:ln w="9525">
            <a:noFill/>
            <a:miter lim="800000"/>
            <a:headEnd/>
            <a:tailEnd/>
          </a:ln>
        </p:spPr>
        <p:txBody>
          <a:bodyPr wrap="square" anchor="b">
            <a:spAutoFit/>
          </a:bodyPr>
          <a:lstStyle/>
          <a:p>
            <a:pPr algn="l"/>
            <a:r>
              <a:rPr lang="en-US" sz="900" dirty="0"/>
              <a:t>ELT, </a:t>
            </a:r>
            <a:r>
              <a:rPr lang="en-US" sz="900" dirty="0" err="1"/>
              <a:t>eltrombopag</a:t>
            </a:r>
            <a:r>
              <a:rPr lang="en-US" sz="900" dirty="0"/>
              <a:t>; ITP, immune thrombocytopenia; ROM, romiplostim; TFR, treatment-free response; TPO-RA, thrombopoietin receptor agonist </a:t>
            </a:r>
          </a:p>
        </p:txBody>
      </p:sp>
      <p:sp>
        <p:nvSpPr>
          <p:cNvPr id="7" name="TextBox 6">
            <a:extLst>
              <a:ext uri="{FF2B5EF4-FFF2-40B4-BE49-F238E27FC236}">
                <a16:creationId xmlns:a16="http://schemas.microsoft.com/office/drawing/2014/main" id="{A348271E-3182-4BB5-A3E6-81B67F15AEE5}"/>
              </a:ext>
            </a:extLst>
          </p:cNvPr>
          <p:cNvSpPr txBox="1"/>
          <p:nvPr/>
        </p:nvSpPr>
        <p:spPr>
          <a:xfrm>
            <a:off x="0" y="-2"/>
            <a:ext cx="9144000" cy="261610"/>
          </a:xfrm>
          <a:prstGeom prst="rect">
            <a:avLst/>
          </a:prstGeom>
          <a:solidFill>
            <a:srgbClr val="92D050"/>
          </a:solidFill>
        </p:spPr>
        <p:txBody>
          <a:bodyPr wrap="square" lIns="91440" tIns="45720" rIns="91440" bIns="45720" rtlCol="0">
            <a:spAutoFit/>
          </a:bodyPr>
          <a:lstStyle/>
          <a:p>
            <a:pPr fontAlgn="auto">
              <a:spcBef>
                <a:spcPts val="600"/>
              </a:spcBef>
              <a:spcAft>
                <a:spcPts val="0"/>
              </a:spcAft>
              <a:defRPr/>
            </a:pPr>
            <a:r>
              <a:rPr lang="en-US" sz="1100" b="1" dirty="0"/>
              <a:t>Lozano ML, et al. Predictors of Therapy Free Responses in ITP Patients Receiving TPO-RA. Results from a Spanish Multicenter Study</a:t>
            </a:r>
          </a:p>
        </p:txBody>
      </p:sp>
    </p:spTree>
    <p:extLst>
      <p:ext uri="{BB962C8B-B14F-4D97-AF65-F5344CB8AC3E}">
        <p14:creationId xmlns:p14="http://schemas.microsoft.com/office/powerpoint/2010/main" val="1656812688"/>
      </p:ext>
    </p:extLst>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8793" y="1356110"/>
            <a:ext cx="8126414"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Slide intentionally left blank</a:t>
            </a:r>
          </a:p>
        </p:txBody>
      </p:sp>
      <p:sp>
        <p:nvSpPr>
          <p:cNvPr id="5" name="Line 7"/>
          <p:cNvSpPr>
            <a:spLocks noChangeShapeType="1"/>
          </p:cNvSpPr>
          <p:nvPr/>
        </p:nvSpPr>
        <p:spPr bwMode="auto">
          <a:xfrm>
            <a:off x="514350" y="1150938"/>
            <a:ext cx="8116888" cy="0"/>
          </a:xfrm>
          <a:prstGeom prst="line">
            <a:avLst/>
          </a:prstGeom>
          <a:noFill/>
          <a:ln w="12700">
            <a:solidFill>
              <a:srgbClr val="007CC2"/>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8" name="Picture 2" descr="C:\Users\mmiglins\Desktop\House.png">
            <a:hlinkClick r:id="rId3" action="ppaction://hlinksldjump"/>
            <a:extLst>
              <a:ext uri="{FF2B5EF4-FFF2-40B4-BE49-F238E27FC236}">
                <a16:creationId xmlns:a16="http://schemas.microsoft.com/office/drawing/2014/main" id="{D2880ED3-9115-4324-B461-2DF28AFE9E24}"/>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499266"/>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rgbClr val="00487E"/>
          </a:solidFill>
        </p:spPr>
        <p:txBody>
          <a:bodyPr wrap="square" lIns="91440" tIns="45720" rIns="91440" bIns="45720" rtlCol="0">
            <a:spAutoFit/>
          </a:bodyPr>
          <a:lstStyle/>
          <a:p>
            <a:pPr fontAlgn="auto">
              <a:spcBef>
                <a:spcPts val="600"/>
              </a:spcBef>
              <a:spcAft>
                <a:spcPts val="0"/>
              </a:spcAft>
              <a:defRPr/>
            </a:pPr>
            <a:r>
              <a:rPr lang="en-US" sz="1100" b="1" dirty="0" err="1">
                <a:solidFill>
                  <a:schemeClr val="bg1"/>
                </a:solidFill>
              </a:rPr>
              <a:t>Kuter</a:t>
            </a:r>
            <a:r>
              <a:rPr lang="en-US" sz="1100" b="1" dirty="0">
                <a:solidFill>
                  <a:schemeClr val="bg1"/>
                </a:solidFill>
              </a:rPr>
              <a:t> DJ, et al. </a:t>
            </a:r>
            <a:r>
              <a:rPr lang="en-US" sz="1100" b="1" dirty="0">
                <a:solidFill>
                  <a:srgbClr val="FFFFFF"/>
                </a:solidFill>
              </a:rPr>
              <a:t>Safety and Efficacy of Self-Administered Romiplostim in Patients with Immune Thrombocytopenia (ITP): Results of an Integrated Analysis of Five Clinical Trials</a:t>
            </a:r>
            <a:endParaRPr lang="en-US" sz="1100" b="1" dirty="0">
              <a:solidFill>
                <a:schemeClr val="bg1"/>
              </a:solidFill>
            </a:endParaRPr>
          </a:p>
        </p:txBody>
      </p:sp>
      <p:sp>
        <p:nvSpPr>
          <p:cNvPr id="6" name="Title 9">
            <a:extLst>
              <a:ext uri="{FF2B5EF4-FFF2-40B4-BE49-F238E27FC236}">
                <a16:creationId xmlns:a16="http://schemas.microsoft.com/office/drawing/2014/main" id="{80270586-2DBB-43D2-A9B9-C806F0CAD02A}"/>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US" sz="2800" kern="0" dirty="0"/>
              <a:t>Methods (</a:t>
            </a:r>
            <a:r>
              <a:rPr lang="en-US" sz="2800" i="1" kern="0" dirty="0"/>
              <a:t>cont.</a:t>
            </a:r>
            <a:r>
              <a:rPr lang="en-US" sz="2800" kern="0" dirty="0"/>
              <a:t>)</a:t>
            </a:r>
          </a:p>
        </p:txBody>
      </p:sp>
      <p:sp>
        <p:nvSpPr>
          <p:cNvPr id="10" name="Content Placeholder 9">
            <a:extLst>
              <a:ext uri="{FF2B5EF4-FFF2-40B4-BE49-F238E27FC236}">
                <a16:creationId xmlns:a16="http://schemas.microsoft.com/office/drawing/2014/main" id="{4F5F961A-EBEC-4C35-B477-3A7B4883789A}"/>
              </a:ext>
            </a:extLst>
          </p:cNvPr>
          <p:cNvSpPr>
            <a:spLocks noGrp="1"/>
          </p:cNvSpPr>
          <p:nvPr>
            <p:ph idx="1"/>
          </p:nvPr>
        </p:nvSpPr>
        <p:spPr>
          <a:xfrm>
            <a:off x="512763" y="1462088"/>
            <a:ext cx="8415337" cy="5303520"/>
          </a:xfrm>
        </p:spPr>
        <p:txBody>
          <a:bodyPr wrap="square">
            <a:spAutoFit/>
          </a:bodyPr>
          <a:lstStyle/>
          <a:p>
            <a:pPr marL="0" indent="0">
              <a:lnSpc>
                <a:spcPct val="100000"/>
              </a:lnSpc>
              <a:spcBef>
                <a:spcPts val="600"/>
              </a:spcBef>
              <a:buClr>
                <a:srgbClr val="00487E"/>
              </a:buClr>
              <a:buNone/>
            </a:pPr>
            <a:r>
              <a:rPr lang="en-GB" sz="2200" b="1" i="1" dirty="0"/>
              <a:t>E</a:t>
            </a:r>
            <a:r>
              <a:rPr lang="en-US" sz="2200" b="1" i="1" dirty="0" err="1"/>
              <a:t>fficacy</a:t>
            </a:r>
            <a:r>
              <a:rPr lang="en-US" sz="2200" b="1" i="1" dirty="0"/>
              <a:t> Measures</a:t>
            </a:r>
          </a:p>
          <a:p>
            <a:pPr>
              <a:lnSpc>
                <a:spcPct val="100000"/>
              </a:lnSpc>
              <a:spcBef>
                <a:spcPts val="600"/>
              </a:spcBef>
              <a:buClr>
                <a:srgbClr val="00487E"/>
              </a:buClr>
              <a:buFont typeface="Wingdings" panose="05000000000000000000" pitchFamily="2" charset="2"/>
              <a:buChar char="§"/>
            </a:pPr>
            <a:r>
              <a:rPr lang="en-US" sz="1800" dirty="0"/>
              <a:t>Platelet response was defined as platelet count ≥ 50 ×10</a:t>
            </a:r>
            <a:r>
              <a:rPr lang="en-US" sz="1800" baseline="30000" dirty="0"/>
              <a:t>9</a:t>
            </a:r>
            <a:r>
              <a:rPr lang="en-US" sz="1800" dirty="0"/>
              <a:t>L without any use of rescue medication within the 4 weeks preceding platelet measurement and was assessed at 4-weekly intervals. Platelet counts measured after on-study splenectomy were excluded</a:t>
            </a:r>
          </a:p>
          <a:p>
            <a:pPr>
              <a:lnSpc>
                <a:spcPct val="100000"/>
              </a:lnSpc>
              <a:spcBef>
                <a:spcPts val="600"/>
              </a:spcBef>
              <a:buClr>
                <a:srgbClr val="00487E"/>
              </a:buClr>
              <a:buFont typeface="Wingdings" panose="05000000000000000000" pitchFamily="2" charset="2"/>
              <a:buChar char="§"/>
            </a:pPr>
            <a:r>
              <a:rPr lang="en-US" sz="1800" dirty="0"/>
              <a:t>Analyses of platelet response included incidence of platelet response; </a:t>
            </a:r>
            <a:br>
              <a:rPr lang="en-US" sz="1800" dirty="0"/>
            </a:br>
            <a:r>
              <a:rPr lang="en-US" sz="1800" dirty="0"/>
              <a:t>% of time with a platelet response; and % of patients by platelet count level </a:t>
            </a:r>
            <a:br>
              <a:rPr lang="en-US" sz="1800" dirty="0"/>
            </a:br>
            <a:r>
              <a:rPr lang="en-US" sz="1800" dirty="0"/>
              <a:t>&lt; 50 and ≥ 50 ×10</a:t>
            </a:r>
            <a:r>
              <a:rPr lang="en-US" sz="1800" baseline="30000" dirty="0"/>
              <a:t>9</a:t>
            </a:r>
            <a:r>
              <a:rPr lang="en-US" sz="1800" dirty="0"/>
              <a:t>/L</a:t>
            </a:r>
          </a:p>
          <a:p>
            <a:pPr>
              <a:lnSpc>
                <a:spcPct val="100000"/>
              </a:lnSpc>
              <a:spcBef>
                <a:spcPts val="600"/>
              </a:spcBef>
              <a:buClr>
                <a:srgbClr val="00487E"/>
              </a:buClr>
              <a:buFont typeface="Wingdings" panose="05000000000000000000" pitchFamily="2" charset="2"/>
              <a:buChar char="§"/>
            </a:pPr>
            <a:r>
              <a:rPr lang="en-US" sz="1800" dirty="0"/>
              <a:t>The incidence and duration-adjusted event rate of rescue medication use were </a:t>
            </a:r>
            <a:r>
              <a:rPr lang="en-US" sz="1800" dirty="0" err="1"/>
              <a:t>summarised</a:t>
            </a:r>
            <a:r>
              <a:rPr lang="en-US" sz="1800" dirty="0"/>
              <a:t> </a:t>
            </a:r>
          </a:p>
          <a:p>
            <a:pPr marL="0" indent="0">
              <a:lnSpc>
                <a:spcPct val="100000"/>
              </a:lnSpc>
              <a:spcBef>
                <a:spcPts val="1200"/>
              </a:spcBef>
              <a:buClr>
                <a:srgbClr val="00487E"/>
              </a:buClr>
              <a:buNone/>
            </a:pPr>
            <a:r>
              <a:rPr lang="en-GB" sz="2200" b="1" i="1" dirty="0"/>
              <a:t>D</a:t>
            </a:r>
            <a:r>
              <a:rPr lang="en-US" sz="2200" b="1" i="1" dirty="0" err="1"/>
              <a:t>osing</a:t>
            </a:r>
            <a:endParaRPr lang="en-US" sz="2200" b="1" i="1" dirty="0"/>
          </a:p>
          <a:p>
            <a:pPr>
              <a:lnSpc>
                <a:spcPct val="100000"/>
              </a:lnSpc>
              <a:spcBef>
                <a:spcPts val="600"/>
              </a:spcBef>
              <a:buClr>
                <a:srgbClr val="00487E"/>
              </a:buClr>
              <a:buFont typeface="Wingdings" panose="05000000000000000000" pitchFamily="2" charset="2"/>
              <a:buChar char="§"/>
            </a:pPr>
            <a:r>
              <a:rPr lang="en-US" sz="1800" dirty="0"/>
              <a:t>The number of dose adjustments (defined as observing different stable doses with ≥ 1 dose change in between) within 8 weeks of the index date and within 6 months after the index date, as well as the duration-adjusted rate of dose adjustment (number of dose adjustments per 100 subject-weeks), were determined</a:t>
            </a:r>
          </a:p>
        </p:txBody>
      </p:sp>
      <p:pic>
        <p:nvPicPr>
          <p:cNvPr id="8" name="Picture 2" descr="C:\Users\mmiglins\Desktop\House.png">
            <a:hlinkClick r:id="rId3" action="ppaction://hlinksldjump"/>
            <a:extLst>
              <a:ext uri="{FF2B5EF4-FFF2-40B4-BE49-F238E27FC236}">
                <a16:creationId xmlns:a16="http://schemas.microsoft.com/office/drawing/2014/main" id="{24B06E8C-A6E6-4A2D-807F-F2CEAE8ADAB5}"/>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88941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A05CD-8A38-4202-96A6-359A7AA32D84}"/>
              </a:ext>
            </a:extLst>
          </p:cNvPr>
          <p:cNvSpPr txBox="1"/>
          <p:nvPr/>
        </p:nvSpPr>
        <p:spPr>
          <a:xfrm>
            <a:off x="0" y="-2"/>
            <a:ext cx="9144000" cy="430887"/>
          </a:xfrm>
          <a:prstGeom prst="rect">
            <a:avLst/>
          </a:prstGeom>
          <a:solidFill>
            <a:srgbClr val="00487E"/>
          </a:solidFill>
        </p:spPr>
        <p:txBody>
          <a:bodyPr wrap="square" lIns="91440" tIns="45720" rIns="91440" bIns="45720" rtlCol="0">
            <a:spAutoFit/>
          </a:bodyPr>
          <a:lstStyle/>
          <a:p>
            <a:pPr fontAlgn="auto">
              <a:spcBef>
                <a:spcPts val="600"/>
              </a:spcBef>
              <a:spcAft>
                <a:spcPts val="0"/>
              </a:spcAft>
              <a:defRPr/>
            </a:pPr>
            <a:r>
              <a:rPr lang="en-US" sz="1100" b="1" dirty="0" err="1">
                <a:solidFill>
                  <a:schemeClr val="bg1"/>
                </a:solidFill>
              </a:rPr>
              <a:t>Kuter</a:t>
            </a:r>
            <a:r>
              <a:rPr lang="en-US" sz="1100" b="1" dirty="0">
                <a:solidFill>
                  <a:schemeClr val="bg1"/>
                </a:solidFill>
              </a:rPr>
              <a:t> DJ, et al. </a:t>
            </a:r>
            <a:r>
              <a:rPr lang="en-US" sz="1100" b="1" dirty="0">
                <a:solidFill>
                  <a:srgbClr val="FFFFFF"/>
                </a:solidFill>
              </a:rPr>
              <a:t>Safety and Efficacy of Self-Administered Romiplostim in Patients with Immune Thrombocytopenia (ITP): Results of an Integrated Analysis of Five Clinical Trials</a:t>
            </a:r>
            <a:endParaRPr lang="en-US" sz="1100" b="1" dirty="0">
              <a:solidFill>
                <a:schemeClr val="bg1"/>
              </a:solidFill>
            </a:endParaRPr>
          </a:p>
        </p:txBody>
      </p:sp>
      <p:sp>
        <p:nvSpPr>
          <p:cNvPr id="6" name="Title 9">
            <a:extLst>
              <a:ext uri="{FF2B5EF4-FFF2-40B4-BE49-F238E27FC236}">
                <a16:creationId xmlns:a16="http://schemas.microsoft.com/office/drawing/2014/main" id="{4A190F47-7FF6-4C87-A74F-79B7E126AE8E}"/>
              </a:ext>
            </a:extLst>
          </p:cNvPr>
          <p:cNvSpPr txBox="1">
            <a:spLocks/>
          </p:cNvSpPr>
          <p:nvPr/>
        </p:nvSpPr>
        <p:spPr bwMode="gray">
          <a:xfrm>
            <a:off x="514351" y="240930"/>
            <a:ext cx="7872003" cy="106804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US" sz="2800" dirty="0"/>
              <a:t>Methods (</a:t>
            </a:r>
            <a:r>
              <a:rPr lang="en-US" sz="2800" i="1" dirty="0"/>
              <a:t>cont.</a:t>
            </a:r>
            <a:r>
              <a:rPr lang="en-US" sz="2800" dirty="0"/>
              <a:t>)</a:t>
            </a:r>
            <a:endParaRPr lang="en-US" sz="2800" kern="0" dirty="0"/>
          </a:p>
        </p:txBody>
      </p:sp>
      <p:sp>
        <p:nvSpPr>
          <p:cNvPr id="10" name="Content Placeholder 9">
            <a:extLst>
              <a:ext uri="{FF2B5EF4-FFF2-40B4-BE49-F238E27FC236}">
                <a16:creationId xmlns:a16="http://schemas.microsoft.com/office/drawing/2014/main" id="{D7EAB910-1C0A-4794-8A42-52FC53B18648}"/>
              </a:ext>
            </a:extLst>
          </p:cNvPr>
          <p:cNvSpPr>
            <a:spLocks noGrp="1"/>
          </p:cNvSpPr>
          <p:nvPr>
            <p:ph idx="1"/>
          </p:nvPr>
        </p:nvSpPr>
        <p:spPr>
          <a:xfrm>
            <a:off x="512763" y="1462087"/>
            <a:ext cx="8415337" cy="4926478"/>
          </a:xfrm>
        </p:spPr>
        <p:txBody>
          <a:bodyPr/>
          <a:lstStyle/>
          <a:p>
            <a:pPr marL="0" indent="0">
              <a:lnSpc>
                <a:spcPct val="100000"/>
              </a:lnSpc>
              <a:spcBef>
                <a:spcPts val="600"/>
              </a:spcBef>
              <a:buClr>
                <a:srgbClr val="00487E"/>
              </a:buClr>
              <a:buNone/>
            </a:pPr>
            <a:r>
              <a:rPr lang="en-GB" sz="2200" b="1" i="1" dirty="0"/>
              <a:t>Exposure Measures</a:t>
            </a:r>
          </a:p>
          <a:p>
            <a:pPr>
              <a:lnSpc>
                <a:spcPct val="100000"/>
              </a:lnSpc>
              <a:spcBef>
                <a:spcPts val="600"/>
              </a:spcBef>
              <a:buClr>
                <a:srgbClr val="00487E"/>
              </a:buClr>
              <a:buFont typeface="Wingdings" panose="05000000000000000000" pitchFamily="2" charset="2"/>
              <a:buChar char="§"/>
            </a:pPr>
            <a:r>
              <a:rPr lang="en-US" sz="2000" dirty="0"/>
              <a:t>The total number of romiplostim doses and cumulative doses were </a:t>
            </a:r>
            <a:r>
              <a:rPr lang="en-US" sz="2000" dirty="0" err="1"/>
              <a:t>analysed</a:t>
            </a:r>
            <a:r>
              <a:rPr lang="en-US" sz="2000" dirty="0"/>
              <a:t> for each group</a:t>
            </a:r>
          </a:p>
          <a:p>
            <a:pPr marL="0" indent="0">
              <a:lnSpc>
                <a:spcPct val="100000"/>
              </a:lnSpc>
              <a:spcBef>
                <a:spcPts val="1200"/>
              </a:spcBef>
              <a:buClr>
                <a:srgbClr val="00487E"/>
              </a:buClr>
              <a:buNone/>
            </a:pPr>
            <a:r>
              <a:rPr lang="en-GB" sz="2200" b="1" i="1" dirty="0"/>
              <a:t>Safety Measures</a:t>
            </a:r>
            <a:endParaRPr lang="en-US" sz="2200" b="1" i="1" dirty="0"/>
          </a:p>
          <a:p>
            <a:pPr>
              <a:lnSpc>
                <a:spcPct val="100000"/>
              </a:lnSpc>
              <a:spcBef>
                <a:spcPts val="600"/>
              </a:spcBef>
              <a:buClr>
                <a:srgbClr val="00487E"/>
              </a:buClr>
              <a:buFont typeface="Wingdings" panose="05000000000000000000" pitchFamily="2" charset="2"/>
              <a:buChar char="§"/>
            </a:pPr>
            <a:r>
              <a:rPr lang="en-US" sz="2000" dirty="0"/>
              <a:t>Treatment-emergent adverse events (TEAEs) were </a:t>
            </a:r>
            <a:r>
              <a:rPr lang="en-US" sz="2000" dirty="0" err="1"/>
              <a:t>summarised</a:t>
            </a:r>
            <a:r>
              <a:rPr lang="en-US" sz="2000" dirty="0"/>
              <a:t> according to group. TEAEs were coded according to Medical Dictionary for Regulatory Activities (MedDRA) version 20.1 by </a:t>
            </a:r>
            <a:r>
              <a:rPr lang="en-US" sz="2000" dirty="0" err="1"/>
              <a:t>standardised</a:t>
            </a:r>
            <a:r>
              <a:rPr lang="en-US" sz="2000" dirty="0"/>
              <a:t> MedDRA query and preferred term</a:t>
            </a:r>
          </a:p>
          <a:p>
            <a:pPr>
              <a:lnSpc>
                <a:spcPct val="100000"/>
              </a:lnSpc>
              <a:spcBef>
                <a:spcPts val="600"/>
              </a:spcBef>
              <a:buClr>
                <a:srgbClr val="00487E"/>
              </a:buClr>
              <a:buFont typeface="Wingdings" panose="05000000000000000000" pitchFamily="2" charset="2"/>
              <a:buChar char="§"/>
            </a:pPr>
            <a:r>
              <a:rPr lang="en-US" sz="2000" dirty="0"/>
              <a:t>Bleeding events were identified using a pre-defined list of preferred terms from the '</a:t>
            </a:r>
            <a:r>
              <a:rPr lang="en-US" sz="2000" dirty="0" err="1"/>
              <a:t>Haemorrhages</a:t>
            </a:r>
            <a:r>
              <a:rPr lang="en-US" sz="2000" dirty="0"/>
              <a:t>' (narrow search) </a:t>
            </a:r>
            <a:r>
              <a:rPr lang="en-US" sz="2000" dirty="0" err="1"/>
              <a:t>standardised</a:t>
            </a:r>
            <a:r>
              <a:rPr lang="en-US" sz="2000" dirty="0"/>
              <a:t> MedDRA Query (SMQ; MedDRA vs. 20.1)</a:t>
            </a:r>
          </a:p>
          <a:p>
            <a:pPr>
              <a:lnSpc>
                <a:spcPct val="100000"/>
              </a:lnSpc>
              <a:spcBef>
                <a:spcPts val="600"/>
              </a:spcBef>
              <a:buClr>
                <a:srgbClr val="00487E"/>
              </a:buClr>
              <a:buFont typeface="Wingdings" panose="05000000000000000000" pitchFamily="2" charset="2"/>
              <a:buChar char="§"/>
            </a:pPr>
            <a:r>
              <a:rPr lang="en-US" sz="2000" dirty="0"/>
              <a:t>Number and percentage of subjects who developed anti-romiplostim and/or anti-thrombopoietin antibodies (binding and </a:t>
            </a:r>
            <a:r>
              <a:rPr lang="en-US" sz="2000" dirty="0" err="1"/>
              <a:t>neutralising</a:t>
            </a:r>
            <a:r>
              <a:rPr lang="en-US" sz="2000" dirty="0"/>
              <a:t>) were </a:t>
            </a:r>
            <a:r>
              <a:rPr lang="en-US" sz="2000" dirty="0" err="1"/>
              <a:t>summarised</a:t>
            </a:r>
            <a:endParaRPr lang="en-US" sz="2000" dirty="0"/>
          </a:p>
        </p:txBody>
      </p:sp>
      <p:pic>
        <p:nvPicPr>
          <p:cNvPr id="8" name="Picture 2" descr="C:\Users\mmiglins\Desktop\House.png">
            <a:hlinkClick r:id="rId3" action="ppaction://hlinksldjump"/>
            <a:extLst>
              <a:ext uri="{FF2B5EF4-FFF2-40B4-BE49-F238E27FC236}">
                <a16:creationId xmlns:a16="http://schemas.microsoft.com/office/drawing/2014/main" id="{D0C11824-948B-44D9-B8C2-CA98B29020C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60014" y="469435"/>
            <a:ext cx="468086" cy="46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376992"/>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PRESGUID" val="e1a269d5-433e-4bc5-a1a6-99eaf5ba6f83"/>
</p:tagLst>
</file>

<file path=ppt/theme/theme1.xml><?xml version="1.0" encoding="utf-8"?>
<a:theme xmlns:a="http://schemas.openxmlformats.org/drawingml/2006/main" name="Corporate_white_template_2004">
  <a:themeElements>
    <a:clrScheme name="Corporate_white_template_2004 1">
      <a:dk1>
        <a:srgbClr val="000000"/>
      </a:dk1>
      <a:lt1>
        <a:srgbClr val="FFFFFF"/>
      </a:lt1>
      <a:dk2>
        <a:srgbClr val="000000"/>
      </a:dk2>
      <a:lt2>
        <a:srgbClr val="66667E"/>
      </a:lt2>
      <a:accent1>
        <a:srgbClr val="377BBF"/>
      </a:accent1>
      <a:accent2>
        <a:srgbClr val="FDD44F"/>
      </a:accent2>
      <a:accent3>
        <a:srgbClr val="FFFFFF"/>
      </a:accent3>
      <a:accent4>
        <a:srgbClr val="000000"/>
      </a:accent4>
      <a:accent5>
        <a:srgbClr val="AEBFDC"/>
      </a:accent5>
      <a:accent6>
        <a:srgbClr val="E5C047"/>
      </a:accent6>
      <a:hlink>
        <a:srgbClr val="42865C"/>
      </a:hlink>
      <a:folHlink>
        <a:srgbClr val="C0362C"/>
      </a:folHlink>
    </a:clrScheme>
    <a:fontScheme name="Corporate_white_template_200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AutoNum type="arabicPeriod"/>
          <a:tabLst/>
          <a:defRPr kumimoji="0" lang="en-US" sz="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AutoNum type="arabicPeriod"/>
          <a:tabLst/>
          <a:defRPr kumimoji="0" lang="en-US" sz="500" b="0" i="0" u="none" strike="noStrike" cap="none" normalizeH="0" baseline="0" smtClean="0">
            <a:ln>
              <a:noFill/>
            </a:ln>
            <a:solidFill>
              <a:schemeClr val="tx1"/>
            </a:solidFill>
            <a:effectLst/>
            <a:latin typeface="Arial" charset="0"/>
          </a:defRPr>
        </a:defPPr>
      </a:lstStyle>
    </a:lnDef>
    <a:txDef>
      <a:spPr>
        <a:solidFill>
          <a:srgbClr val="FFFF00"/>
        </a:solidFill>
      </a:spPr>
      <a:bodyPr wrap="square" rtlCol="0">
        <a:spAutoFit/>
      </a:bodyPr>
      <a:lstStyle>
        <a:defPPr>
          <a:defRPr sz="2000" dirty="0">
            <a:solidFill>
              <a:srgbClr val="FF0000"/>
            </a:solidFill>
          </a:defRPr>
        </a:defPPr>
      </a:lstStyle>
    </a:txDef>
  </a:objectDefaults>
  <a:extraClrSchemeLst>
    <a:extraClrScheme>
      <a:clrScheme name="Corporate_white_template_2004 1">
        <a:dk1>
          <a:srgbClr val="000000"/>
        </a:dk1>
        <a:lt1>
          <a:srgbClr val="FFFFFF"/>
        </a:lt1>
        <a:dk2>
          <a:srgbClr val="000000"/>
        </a:dk2>
        <a:lt2>
          <a:srgbClr val="66667E"/>
        </a:lt2>
        <a:accent1>
          <a:srgbClr val="377BBF"/>
        </a:accent1>
        <a:accent2>
          <a:srgbClr val="FDD44F"/>
        </a:accent2>
        <a:accent3>
          <a:srgbClr val="FFFFFF"/>
        </a:accent3>
        <a:accent4>
          <a:srgbClr val="000000"/>
        </a:accent4>
        <a:accent5>
          <a:srgbClr val="AEBFDC"/>
        </a:accent5>
        <a:accent6>
          <a:srgbClr val="E5C047"/>
        </a:accent6>
        <a:hlink>
          <a:srgbClr val="42865C"/>
        </a:hlink>
        <a:folHlink>
          <a:srgbClr val="C0362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Amgen Powerpoint Template 2">
      <a:dk1>
        <a:srgbClr val="000000"/>
      </a:dk1>
      <a:lt1>
        <a:srgbClr val="FFFFFF"/>
      </a:lt1>
      <a:dk2>
        <a:srgbClr val="000000"/>
      </a:dk2>
      <a:lt2>
        <a:srgbClr val="777777"/>
      </a:lt2>
      <a:accent1>
        <a:srgbClr val="007CC2"/>
      </a:accent1>
      <a:accent2>
        <a:srgbClr val="FCC30C"/>
      </a:accent2>
      <a:accent3>
        <a:srgbClr val="FFFFFF"/>
      </a:accent3>
      <a:accent4>
        <a:srgbClr val="000000"/>
      </a:accent4>
      <a:accent5>
        <a:srgbClr val="AABFDD"/>
      </a:accent5>
      <a:accent6>
        <a:srgbClr val="E4B00A"/>
      </a:accent6>
      <a:hlink>
        <a:srgbClr val="42865C"/>
      </a:hlink>
      <a:folHlink>
        <a:srgbClr val="C0362C"/>
      </a:folHlink>
    </a:clrScheme>
    <a:fontScheme name="Amgen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mgen Powerpoint Template 1">
        <a:dk1>
          <a:srgbClr val="000000"/>
        </a:dk1>
        <a:lt1>
          <a:srgbClr val="FFFFFF"/>
        </a:lt1>
        <a:dk2>
          <a:srgbClr val="000000"/>
        </a:dk2>
        <a:lt2>
          <a:srgbClr val="777777"/>
        </a:lt2>
        <a:accent1>
          <a:srgbClr val="0063C3"/>
        </a:accent1>
        <a:accent2>
          <a:srgbClr val="FCC30C"/>
        </a:accent2>
        <a:accent3>
          <a:srgbClr val="FFFFFF"/>
        </a:accent3>
        <a:accent4>
          <a:srgbClr val="000000"/>
        </a:accent4>
        <a:accent5>
          <a:srgbClr val="AAB7DE"/>
        </a:accent5>
        <a:accent6>
          <a:srgbClr val="E4B00A"/>
        </a:accent6>
        <a:hlink>
          <a:srgbClr val="42865C"/>
        </a:hlink>
        <a:folHlink>
          <a:srgbClr val="C0362C"/>
        </a:folHlink>
      </a:clrScheme>
      <a:clrMap bg1="lt1" tx1="dk1" bg2="lt2" tx2="dk2" accent1="accent1" accent2="accent2" accent3="accent3" accent4="accent4" accent5="accent5" accent6="accent6" hlink="hlink" folHlink="folHlink"/>
    </a:extraClrScheme>
    <a:extraClrScheme>
      <a:clrScheme name="Amgen Powerpoint Template 2">
        <a:dk1>
          <a:srgbClr val="000000"/>
        </a:dk1>
        <a:lt1>
          <a:srgbClr val="FFFFFF"/>
        </a:lt1>
        <a:dk2>
          <a:srgbClr val="000000"/>
        </a:dk2>
        <a:lt2>
          <a:srgbClr val="777777"/>
        </a:lt2>
        <a:accent1>
          <a:srgbClr val="007CC2"/>
        </a:accent1>
        <a:accent2>
          <a:srgbClr val="FCC30C"/>
        </a:accent2>
        <a:accent3>
          <a:srgbClr val="FFFFFF"/>
        </a:accent3>
        <a:accent4>
          <a:srgbClr val="000000"/>
        </a:accent4>
        <a:accent5>
          <a:srgbClr val="AABFDD"/>
        </a:accent5>
        <a:accent6>
          <a:srgbClr val="E4B00A"/>
        </a:accent6>
        <a:hlink>
          <a:srgbClr val="42865C"/>
        </a:hlink>
        <a:folHlink>
          <a:srgbClr val="C0362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C9566B50B885448CB499AF14DBE5DF" ma:contentTypeVersion="12" ma:contentTypeDescription="Create a new document." ma:contentTypeScope="" ma:versionID="1bcc4d9b670984c831e4ff51312ba0cf">
  <xsd:schema xmlns:xsd="http://www.w3.org/2001/XMLSchema" xmlns:xs="http://www.w3.org/2001/XMLSchema" xmlns:p="http://schemas.microsoft.com/office/2006/metadata/properties" xmlns:ns2="1be193a2-6d07-415a-a335-24655a8cdaad" targetNamespace="http://schemas.microsoft.com/office/2006/metadata/properties" ma:root="true" ma:fieldsID="864ef343af2f3b32700219c130613806" ns2:_="">
    <xsd:import namespace="1be193a2-6d07-415a-a335-24655a8cdaad"/>
    <xsd:element name="properties">
      <xsd:complexType>
        <xsd:sequence>
          <xsd:element name="documentManagement">
            <xsd:complexType>
              <xsd:all>
                <xsd:element ref="ns2:Comments" minOccurs="0"/>
                <xsd:element ref="ns2:Status" minOccurs="0"/>
                <xsd:element ref="ns2:TaskName" minOccurs="0"/>
                <xsd:element ref="ns2:Stage"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e193a2-6d07-415a-a335-24655a8cdaad" elementFormDefault="qualified">
    <xsd:import namespace="http://schemas.microsoft.com/office/2006/documentManagement/types"/>
    <xsd:import namespace="http://schemas.microsoft.com/office/infopath/2007/PartnerControls"/>
    <xsd:element name="Comments" ma:index="8" nillable="true" ma:displayName="Comments" ma:internalName="Comments" ma:readOnly="false">
      <xsd:simpleType>
        <xsd:restriction base="dms:Note">
          <xsd:maxLength value="255"/>
        </xsd:restriction>
      </xsd:simpleType>
    </xsd:element>
    <xsd:element name="Status" ma:index="9" nillable="true" ma:displayName="Status" ma:default="Select one" ma:format="Dropdown" ma:indexed="true" ma:internalName="Status" ma:readOnly="false">
      <xsd:simpleType>
        <xsd:union memberTypes="dms:Text">
          <xsd:simpleType>
            <xsd:restriction base="dms:Choice">
              <xsd:enumeration value="Select one"/>
              <xsd:enumeration value="For review"/>
              <xsd:enumeration value="For QC"/>
              <xsd:enumeration value="For review &amp; QC"/>
              <xsd:enumeration value="For Edit"/>
              <xsd:enumeration value="For client"/>
              <xsd:enumeration value="Review complete"/>
              <xsd:enumeration value="QC complete"/>
              <xsd:enumeration value="Edit complete"/>
              <xsd:enumeration value="Pub Sup"/>
            </xsd:restriction>
          </xsd:simpleType>
        </xsd:union>
      </xsd:simpleType>
    </xsd:element>
    <xsd:element name="TaskName" ma:index="10" nillable="true" ma:displayName="TaskName" ma:indexed="true" ma:internalName="TaskName" ma:readOnly="false">
      <xsd:simpleType>
        <xsd:restriction base="dms:Text">
          <xsd:maxLength value="255"/>
        </xsd:restriction>
      </xsd:simpleType>
    </xsd:element>
    <xsd:element name="Stage" ma:index="11" nillable="true" ma:displayName="Stage" ma:default="Open" ma:format="Dropdown" ma:indexed="true" ma:internalName="Stage" ma:readOnly="false">
      <xsd:simpleType>
        <xsd:restriction base="dms:Choice">
          <xsd:enumeration value="Open"/>
          <xsd:enumeration value="Closed"/>
          <xsd:enumeration value="Archived"/>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skName xmlns="1be193a2-6d07-415a-a335-24655a8cdaad">AMG01-DEK-200601 Draft 3 Inco</TaskName>
    <Status xmlns="1be193a2-6d07-415a-a335-24655a8cdaad">Inco Complete</Status>
    <Stage xmlns="1be193a2-6d07-415a-a335-24655a8cdaad">Open</Stage>
    <Comments xmlns="1be193a2-6d07-415a-a335-24655a8cdaad" xsi:nil="true"/>
  </documentManagement>
</p:properties>
</file>

<file path=customXml/item4.xml><?xml version="1.0" encoding="utf-8"?>
<sisl xmlns:xsi="http://www.w3.org/2001/XMLSchema-instance" xmlns:xsd="http://www.w3.org/2001/XMLSchema" xmlns="http://www.boldonjames.com/2008/01/sie/internal/label" sislVersion="0" policy="82ad3a63-90ad-4a46-a3cb-757f4658e205" origin="userSelected">
  <element uid="03e9b10b-a1f9-4a88-9630-476473f62285" value=""/>
  <element uid="7349a702-6462-4442-88eb-c64cd513835c" value=""/>
  <element uid="9036a7a1-5a4f-48d3-b24b-dfdab053dac9" value=""/>
</sisl>
</file>

<file path=customXml/itemProps1.xml><?xml version="1.0" encoding="utf-8"?>
<ds:datastoreItem xmlns:ds="http://schemas.openxmlformats.org/officeDocument/2006/customXml" ds:itemID="{1CCE67CA-5570-4229-86E8-2A75FC43DF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e193a2-6d07-415a-a335-24655a8cda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D7FE22-38B2-4650-9F75-0365D5D54DAE}">
  <ds:schemaRefs>
    <ds:schemaRef ds:uri="http://schemas.microsoft.com/sharepoint/v3/contenttype/forms"/>
  </ds:schemaRefs>
</ds:datastoreItem>
</file>

<file path=customXml/itemProps3.xml><?xml version="1.0" encoding="utf-8"?>
<ds:datastoreItem xmlns:ds="http://schemas.openxmlformats.org/officeDocument/2006/customXml" ds:itemID="{FDDECE39-F4CF-4997-A278-9CD64233CD30}">
  <ds:schemaRefs>
    <ds:schemaRef ds:uri="http://purl.org/dc/terms/"/>
    <ds:schemaRef ds:uri="http://schemas.microsoft.com/office/2006/documentManagement/types"/>
    <ds:schemaRef ds:uri="http://purl.org/dc/dcmitype/"/>
    <ds:schemaRef ds:uri="1be193a2-6d07-415a-a335-24655a8cdaad"/>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912ED671-76AE-4C29-8E5A-9B8E21D89183}">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0</TotalTime>
  <Words>8906</Words>
  <Application>Microsoft Office PowerPoint</Application>
  <PresentationFormat>On-screen Show (4:3)</PresentationFormat>
  <Paragraphs>619</Paragraphs>
  <Slides>71</Slides>
  <Notes>71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71</vt:i4>
      </vt:variant>
    </vt:vector>
  </HeadingPairs>
  <TitlesOfParts>
    <vt:vector size="77" baseType="lpstr">
      <vt:lpstr>Arial</vt:lpstr>
      <vt:lpstr>Arial Black</vt:lpstr>
      <vt:lpstr>Wingdings</vt:lpstr>
      <vt:lpstr>Wingdings 2</vt:lpstr>
      <vt:lpstr>Corporate_white_template_2004</vt:lpstr>
      <vt:lpstr>blank</vt:lpstr>
      <vt:lpstr>European Hematology Association (EHA) 2019</vt:lpstr>
      <vt:lpstr>PowerPoint Presentation</vt:lpstr>
      <vt:lpstr>Safety and Efficacy of Self-Administered Romiplostim in Patients with Immune Thrombocytopenia (ITP): Results of an Integrated Analysis of Five Clinical Trials</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Amgen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(38pt) Can Accommodate Up to Three Lines</dc:title>
  <dc:creator>mrandall</dc:creator>
  <cp:keywords>*$%IU-*$%GenBus</cp:keywords>
  <cp:lastModifiedBy>Bast Deconinck, Carine</cp:lastModifiedBy>
  <cp:revision>2810</cp:revision>
  <cp:lastPrinted>2016-07-12T23:02:54Z</cp:lastPrinted>
  <dcterms:created xsi:type="dcterms:W3CDTF">2008-04-21T21:08:28Z</dcterms:created>
  <dcterms:modified xsi:type="dcterms:W3CDTF">2019-06-27T23:14:33Z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8021e3fe-29d3-4e28-9bea-493d708e3007</vt:lpwstr>
  </property>
  <property fmtid="{D5CDD505-2E9C-101B-9397-08002B2CF9AE}" pid="3" name="bjSaver">
    <vt:lpwstr>c/RYFb3M9ITihcpCkOTvYGWML3zcrxAF</vt:lpwstr>
  </property>
  <property fmtid="{D5CDD505-2E9C-101B-9397-08002B2CF9AE}" pid="4" name="bjDocumentLabelXML">
    <vt:lpwstr>&lt;?xml version="1.0" encoding="us-ascii"?&gt;&lt;sisl xmlns:xsi="http://www.w3.org/2001/XMLSchema-instance" xmlns:xsd="http://www.w3.org/2001/XMLSchema" sislVersion="0" policy="82ad3a63-90ad-4a46-a3cb-757f4658e205" origin="userSelected" xmlns="http://www.boldonj</vt:lpwstr>
  </property>
  <property fmtid="{D5CDD505-2E9C-101B-9397-08002B2CF9AE}" pid="5" name="bjDocumentLabelXML-0">
    <vt:lpwstr>ames.com/2008/01/sie/internal/label"&gt;&lt;element uid="03e9b10b-a1f9-4a88-9630-476473f62285" value="" /&gt;&lt;element uid="7349a702-6462-4442-88eb-c64cd513835c" value="" /&gt;&lt;element uid="9036a7a1-5a4f-48d3-b24b-dfdab053dac9" value="" /&gt;&lt;/sisl&gt;</vt:lpwstr>
  </property>
  <property fmtid="{D5CDD505-2E9C-101B-9397-08002B2CF9AE}" pid="6" name="bjDocumentSecurityLabel">
    <vt:lpwstr>Internal Use Only - General Business</vt:lpwstr>
  </property>
  <property fmtid="{D5CDD505-2E9C-101B-9397-08002B2CF9AE}" pid="7" name="ContentTypeId">
    <vt:lpwstr>0x010100E3C9566B50B885448CB499AF14DBE5DF</vt:lpwstr>
  </property>
</Properties>
</file>