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03"/>
  </p:notesMasterIdLst>
  <p:handoutMasterIdLst>
    <p:handoutMasterId r:id="rId104"/>
  </p:handoutMasterIdLst>
  <p:sldIdLst>
    <p:sldId id="357" r:id="rId3"/>
    <p:sldId id="3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9831F0-BDBF-40B0-A391-6E34592EF1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A4D68-C98A-4C41-8700-CABE39C6EC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2DB61-3F29-4EC3-ADA8-59E3629F50DF}" type="datetimeFigureOut">
              <a:rPr lang="de-CH" smtClean="0"/>
              <a:t>01.07.2019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752C0-A06F-40E7-8674-02C34347B2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89DB9-39F5-44E7-9597-7214770B5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46A9B-BAD1-4E75-93DD-DBEAEE0478D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7798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C2A59-554E-40D8-B361-E951210B927D}" type="datetimeFigureOut">
              <a:rPr lang="de-CH" smtClean="0"/>
              <a:t>01.07.2019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FB123-824E-480B-A227-1CA16B82633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50483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714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663727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100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41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6514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708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770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407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6244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265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927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1448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1803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8480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1249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9458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06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397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793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6327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6795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0442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0163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414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8297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6651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96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088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2525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05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587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661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09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8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8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9704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09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551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650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62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239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87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460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72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6748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1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010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20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4564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67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646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943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68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963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17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411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8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41816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720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32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669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6838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418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8197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101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0682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417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829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66684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595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889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332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959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623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772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662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3677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824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3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1113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A40B-70A4-4F95-A47B-7EF84FDF44F4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110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87099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34760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66374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07107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45797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19614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607179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0583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89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055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FB123-824E-480B-A227-1CA16B826334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64523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69251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23626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15572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04427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16086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195921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7409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726847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75260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8F8E4-50A3-4FBF-8F68-E495E417B349}" type="slidenum">
              <a:rPr lang="de-CH" smtClean="0"/>
              <a:t>99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434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9062-6FCB-4E9F-A160-0E1424EF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E47A3-2685-4C6B-8308-6A7C8C94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E9D2-6C07-493F-BF4C-E9540C0A4F2B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5B15A-568C-45A1-A1FF-2E3C353A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DF50B-A936-45AD-A677-05E8378A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DC18-0B03-4A49-93C0-7FCFAC3766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3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E1E7A-27FB-4526-8E96-9D01A456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01DCD-9E11-4FAF-BBC9-27E9DAD34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FD41-5C75-407E-A565-5A04B0AE1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E9D2-6C07-493F-BF4C-E9540C0A4F2B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DD7E7-ABCE-4FCA-B475-61CE5BBF0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78C9-FE34-4472-9BC7-9637067DC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4DC18-0B03-4A49-93C0-7FCFAC3766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91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C5FC-7444-4179-BA9D-66C34A73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8404C-20ED-4FEA-B1E3-310A81B4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4659" cy="51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1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67BA6D-4397-40A6-AE10-E8519B05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 method – problems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6D485-87B3-4173-8DD1-8033F1CC7DC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276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E2B582-9070-4605-8A1A-E8B80AB7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ITP and pregnancy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DE7CF-DE51-4CCC-A9CF-B8A981BAD7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2C99F-DECB-424E-B8D3-C719C97A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ASH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00CEF-A076-4B24-95B9-DF40A1955F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3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E0A0D-76DA-4E51-B85A-F50E148B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1a: Should adults with </a:t>
            </a:r>
            <a:r>
              <a:rPr lang="en-US" u="sng"/>
              <a:t>newly diagnosed ITP and a platelet count &lt;30 </a:t>
            </a:r>
            <a:r>
              <a:rPr lang="en-US" u="sng">
                <a:cs typeface="Calibri" panose="020F0502020204030204" pitchFamily="34" charset="0"/>
              </a:rPr>
              <a:t>×</a:t>
            </a:r>
            <a:r>
              <a:rPr lang="en-US" u="sng"/>
              <a:t> 10</a:t>
            </a:r>
            <a:r>
              <a:rPr lang="en-US" u="sng" baseline="30000"/>
              <a:t>9</a:t>
            </a:r>
            <a:r>
              <a:rPr lang="en-US" u="sng"/>
              <a:t>/L</a:t>
            </a:r>
            <a:r>
              <a:rPr lang="en-US"/>
              <a:t> who are asymptomatic or with minor mucocutaneous bleeding be treated with </a:t>
            </a:r>
            <a:r>
              <a:rPr lang="en-US" u="sng"/>
              <a:t>corticosteroids or observation</a:t>
            </a:r>
            <a:r>
              <a:rPr lang="en-US"/>
              <a:t>?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8375B-216A-4D47-9667-BFDFFF3A98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C00F3-726A-4CFD-956A-55FC14B3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Question 1a </a:t>
            </a:r>
            <a:r>
              <a:rPr lang="en-US" sz="2400">
                <a:cs typeface="Calibri" panose="020F0502020204030204" pitchFamily="34" charset="0"/>
              </a:rPr>
              <a:t>–</a:t>
            </a:r>
            <a:r>
              <a:rPr lang="en-US" sz="2400"/>
              <a:t> corticosteroids or observation </a:t>
            </a:r>
            <a:br>
              <a:rPr lang="en-US" sz="2400" u="sng"/>
            </a:br>
            <a:r>
              <a:rPr lang="en-US" sz="2400"/>
              <a:t>Methods </a:t>
            </a:r>
            <a:r>
              <a:rPr lang="en-US" sz="2400">
                <a:cs typeface="Calibri" panose="020F0502020204030204" pitchFamily="34" charset="0"/>
              </a:rPr>
              <a:t>–</a:t>
            </a:r>
            <a:r>
              <a:rPr lang="en-US" sz="2400"/>
              <a:t> 1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932A1-D648-4420-8DA6-2F9CCCFE90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8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6FE503-C53D-461E-BC64-A1B85F57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Question 1a </a:t>
            </a:r>
            <a:r>
              <a:rPr lang="en-US" sz="2400">
                <a:cs typeface="Calibri" panose="020F0502020204030204" pitchFamily="34" charset="0"/>
              </a:rPr>
              <a:t>–</a:t>
            </a:r>
            <a:r>
              <a:rPr lang="en-US" sz="2400"/>
              <a:t> corticosteroids or observation </a:t>
            </a:r>
            <a:br>
              <a:rPr lang="en-US" sz="2400" u="sng"/>
            </a:br>
            <a:r>
              <a:rPr lang="en-US" sz="2400"/>
              <a:t>Methods </a:t>
            </a:r>
            <a:r>
              <a:rPr lang="en-US" sz="2400">
                <a:cs typeface="Calibri" panose="020F0502020204030204" pitchFamily="34" charset="0"/>
              </a:rPr>
              <a:t>–</a:t>
            </a:r>
            <a:r>
              <a:rPr lang="en-US" sz="2400"/>
              <a:t> 2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EAE48-6884-48BC-8EC8-4F86301BCE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A674D-44C5-4F64-99E1-325CD5F6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1b: Should adults with </a:t>
            </a:r>
            <a:r>
              <a:rPr lang="en-US" u="sng"/>
              <a:t>newly diagnosed ITP and a platelet count ≥30 </a:t>
            </a:r>
            <a:r>
              <a:rPr lang="en-US" u="sng">
                <a:cs typeface="Calibri" panose="020F0502020204030204" pitchFamily="34" charset="0"/>
              </a:rPr>
              <a:t>×</a:t>
            </a:r>
            <a:r>
              <a:rPr lang="en-US" u="sng"/>
              <a:t> 10</a:t>
            </a:r>
            <a:r>
              <a:rPr lang="en-US" u="sng" baseline="30000"/>
              <a:t>9</a:t>
            </a:r>
            <a:r>
              <a:rPr lang="en-US" u="sng"/>
              <a:t>/L</a:t>
            </a:r>
            <a:r>
              <a:rPr lang="en-US"/>
              <a:t> who are asymptomatic or with minor mucocutaneous bleeding be treated with </a:t>
            </a:r>
            <a:r>
              <a:rPr lang="en-US" u="sng"/>
              <a:t>corticosteroids or observation</a:t>
            </a:r>
            <a:r>
              <a:rPr lang="en-US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89A24-3014-4F9F-AA8F-63E8120C02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5DB25-C26E-46C9-8019-B4959F05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2a: Should adults with </a:t>
            </a:r>
            <a:r>
              <a:rPr lang="en-US" u="sng"/>
              <a:t>ITP and a platelet count</a:t>
            </a:r>
            <a:br>
              <a:rPr lang="en-US" u="sng"/>
            </a:br>
            <a:r>
              <a:rPr lang="en-US" u="sng"/>
              <a:t>&lt;20 </a:t>
            </a:r>
            <a:r>
              <a:rPr lang="en-US" u="sng">
                <a:cs typeface="Calibri" panose="020F0502020204030204" pitchFamily="34" charset="0"/>
              </a:rPr>
              <a:t>×</a:t>
            </a:r>
            <a:r>
              <a:rPr lang="en-US" u="sng"/>
              <a:t> 10</a:t>
            </a:r>
            <a:r>
              <a:rPr lang="en-US" u="sng" baseline="30000"/>
              <a:t>9</a:t>
            </a:r>
            <a:r>
              <a:rPr lang="en-US" u="sng"/>
              <a:t>/L</a:t>
            </a:r>
            <a:r>
              <a:rPr lang="en-US"/>
              <a:t> and no or mild mucocutaneous bleeding only be treated as an </a:t>
            </a:r>
            <a:r>
              <a:rPr lang="en-US" u="sng"/>
              <a:t>outpatient or be admitted to the hospital</a:t>
            </a:r>
            <a:r>
              <a:rPr lang="en-US"/>
              <a:t>?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6B0CB-0104-4C59-9FE4-85D52B318F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6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7D2CD-2706-48FB-BF14-CE4099A6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2b: Should adults with </a:t>
            </a:r>
            <a:r>
              <a:rPr lang="en-US" u="sng"/>
              <a:t>ITP and a platelet count</a:t>
            </a:r>
            <a:br>
              <a:rPr lang="en-US" u="sng"/>
            </a:br>
            <a:r>
              <a:rPr lang="en-US" u="sng"/>
              <a:t>≥20 </a:t>
            </a:r>
            <a:r>
              <a:rPr lang="en-US" u="sng">
                <a:cs typeface="Calibri" panose="020F0502020204030204" pitchFamily="34" charset="0"/>
              </a:rPr>
              <a:t>×</a:t>
            </a:r>
            <a:r>
              <a:rPr lang="en-US" u="sng"/>
              <a:t> 10</a:t>
            </a:r>
            <a:r>
              <a:rPr lang="en-US" u="sng" baseline="30000"/>
              <a:t>9</a:t>
            </a:r>
            <a:r>
              <a:rPr lang="en-US" u="sng"/>
              <a:t>/L</a:t>
            </a:r>
            <a:r>
              <a:rPr lang="en-US"/>
              <a:t> and no or mild mucocutaneous bleeding only be treated as an </a:t>
            </a:r>
            <a:r>
              <a:rPr lang="en-US" u="sng"/>
              <a:t>outpatient or be admitted to the hospital</a:t>
            </a:r>
            <a:r>
              <a:rPr lang="en-US"/>
              <a:t>?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97A4A-1CA1-4808-A1AF-D835B441E1D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CFBD7A-BAC3-459B-943A-9866AF8A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3: Should adults with </a:t>
            </a:r>
            <a:r>
              <a:rPr lang="en-US" u="sng"/>
              <a:t>newly diagnosed ITP</a:t>
            </a:r>
            <a:r>
              <a:rPr lang="en-US"/>
              <a:t> be treated with </a:t>
            </a:r>
            <a:r>
              <a:rPr lang="en-US" u="sng"/>
              <a:t>a short course (≤6 weeks) or prolonged continuous use (including treatment and taper) of prednisone</a:t>
            </a:r>
            <a:r>
              <a:rPr lang="en-US"/>
              <a:t> for initial therapy?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DF831-61C8-4154-AF81-2EE9B6991C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2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329ED-D7DA-448D-A50E-C854E210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 4: Should adults </a:t>
            </a:r>
            <a:r>
              <a:rPr lang="en-US" u="sng"/>
              <a:t>with newly diagnosed ITP</a:t>
            </a:r>
            <a:r>
              <a:rPr lang="en-US"/>
              <a:t> be treated with </a:t>
            </a:r>
            <a:r>
              <a:rPr lang="en-US" u="sng"/>
              <a:t>prednisone (0.5</a:t>
            </a:r>
            <a:r>
              <a:rPr lang="en-US" u="sng">
                <a:cs typeface="Calibri" panose="020F0502020204030204" pitchFamily="34" charset="0"/>
              </a:rPr>
              <a:t>–</a:t>
            </a:r>
            <a:r>
              <a:rPr lang="en-US" u="sng"/>
              <a:t>2 mg/kg/day) or dexamethasone (40 mg/day </a:t>
            </a:r>
            <a:r>
              <a:rPr lang="en-US" u="sng">
                <a:cs typeface="Calibri" panose="020F0502020204030204" pitchFamily="34" charset="0"/>
              </a:rPr>
              <a:t>×</a:t>
            </a:r>
            <a:r>
              <a:rPr lang="en-US" u="sng"/>
              <a:t> 4 days)</a:t>
            </a:r>
            <a:r>
              <a:rPr lang="en-US"/>
              <a:t> as the type of corticosteroid for initial therapy?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EE487-E783-437F-AD98-96DBFCF355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5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FE5D82-5FEE-4E3D-B045-4D3376D3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ASH ITP Guidelines 2019</a:t>
            </a:r>
            <a:endParaRPr lang="en-GB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402-BA6B-440C-B606-12F69A9595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93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FA039E-1A97-4F82-855B-96EFCD3C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Q4: Studies assessed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B14A2-BF52-4974-828F-3E7CC7A221C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8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51473B-2437-4F25-AADA-05F12AFD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Meta-analysis of dexamethasone vs prednisone trials</a:t>
            </a:r>
            <a:br>
              <a:rPr lang="en-US"/>
            </a:br>
            <a:r>
              <a:rPr lang="en-US" sz="2400">
                <a:solidFill>
                  <a:srgbClr val="FF6600"/>
                </a:solidFill>
              </a:rPr>
              <a:t>Dexamethasone works faster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5E01D-1C63-4ABF-A2FF-1344994600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9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F11D11-7F9C-4987-9F84-31298A57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Meta-analysis of dexamethasone vs prednisone trials</a:t>
            </a:r>
            <a:br>
              <a:rPr lang="en-US"/>
            </a:br>
            <a:r>
              <a:rPr lang="en-US" sz="2400">
                <a:solidFill>
                  <a:srgbClr val="FF6600"/>
                </a:solidFill>
              </a:rPr>
              <a:t>However, dexamethasone does not increase remissions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33B81-CC2E-49F7-A14D-E9DFCCE702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43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C4E6B4-D33B-4BFB-B1EA-2C922BFC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Question 5: Should adults with </a:t>
            </a:r>
            <a:r>
              <a:rPr lang="en-US" sz="2400" u="sng"/>
              <a:t>newly diagnosed ITP</a:t>
            </a:r>
            <a:r>
              <a:rPr lang="en-US" sz="2400"/>
              <a:t> be treated with </a:t>
            </a:r>
            <a:r>
              <a:rPr lang="en-US" sz="2400" u="sng"/>
              <a:t>rituximab with corticosteroids or corticosteroids</a:t>
            </a:r>
            <a:r>
              <a:rPr lang="en-US" sz="2400"/>
              <a:t> alone for initial therapy?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D1F50-056B-4C5E-89F1-85BF95D1AB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DD58E9-9FAF-4266-89AE-D783409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Question 6: Should adults with ITP who are </a:t>
            </a:r>
            <a:r>
              <a:rPr lang="en-US" sz="2400" u="sng"/>
              <a:t>corticosteroid-dependent or unresponsive to corticosteroids and are going to be treated with a </a:t>
            </a:r>
            <a:br>
              <a:rPr lang="en-US" sz="2400" u="sng"/>
            </a:br>
            <a:r>
              <a:rPr lang="en-US" sz="2400" u="sng"/>
              <a:t>TPO-RA receive eltrombopag or romiplostim</a:t>
            </a:r>
            <a:r>
              <a:rPr lang="en-US" sz="2400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E7173-7D9A-4B74-B8B5-E021333FC1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8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A477A-0A99-4356-93E2-F371F2AC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Question 7: Should adults with </a:t>
            </a:r>
            <a:r>
              <a:rPr lang="en-US" sz="2400" u="sng"/>
              <a:t>ITP lasting </a:t>
            </a:r>
            <a:br>
              <a:rPr lang="en-US" sz="2400" u="sng"/>
            </a:br>
            <a:r>
              <a:rPr lang="en-US" sz="2400" u="sng"/>
              <a:t>≥3 months who are corticosteroid-dependent or unresponsive to corticosteroids undergo splenectomy or be treated with TPO-RAs</a:t>
            </a:r>
            <a:r>
              <a:rPr lang="en-US" sz="2400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3E58A-A318-4878-A4CE-2C31A97523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62A5E5-4C5C-4DEC-896E-196B9E7C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Question 8: Should adults with </a:t>
            </a:r>
            <a:r>
              <a:rPr lang="en-US" sz="2400" u="sng"/>
              <a:t>ITP lasting ≥3 months who are corticosteroid-dependent or unresponsive to corticosteroids undergo splenectomy or be treated with rituximab</a:t>
            </a:r>
            <a:r>
              <a:rPr lang="en-US" sz="2400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8E1A2-8C2B-435C-949C-E27241A4B0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1601AF-491D-4F2E-9FB9-7CEB9FC5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Question 9: Should adults with </a:t>
            </a:r>
            <a:r>
              <a:rPr lang="en-US" sz="2400" u="sng"/>
              <a:t>ITP lasting ≥3 months who are corticosteroid-dependent or unresponsive to corticosteroids be treated with rituximab or TPO-RAs</a:t>
            </a:r>
            <a:r>
              <a:rPr lang="en-US" sz="2400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0B981-A0BF-4339-BE20-B8DC3F4EF4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43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1D5F6F-C2C1-497C-B6E5-C50DD27B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7E0FC-F7E5-4657-A3E3-484CC46006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1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3FF425-7E8A-4B8E-835E-167325F6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E7CAF-32B6-4A1F-A893-2C3381C0D0E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873180-2937-4C97-B997-7F7E7434F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Conflicts of interest disclosure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CBD86-94AA-4808-8ABF-1AF50B203F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97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6FAB19-89C3-441C-89A1-938E1555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7B0AD-8C02-4B18-B946-BC4F50C0DD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49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D57D14-EA6B-4AEB-ACD8-51BE522C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  <a:br>
              <a:rPr lang="en-US"/>
            </a:br>
            <a:r>
              <a:rPr lang="en-US"/>
              <a:t>General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D2C1A-6469-4034-9CBD-24F10698D5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7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2416D2-D8B6-47C3-9432-A3D121D0C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  <a:br>
              <a:rPr lang="en-US"/>
            </a:br>
            <a:r>
              <a:rPr lang="en-US"/>
              <a:t>Proposed ASH Adult ITP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4A3AE-577A-4E5D-BDE4-119D2B3EDF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061BB8-10AA-40F8-A6DF-E23EAD22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  <a:br>
              <a:rPr lang="en-US"/>
            </a:br>
            <a:r>
              <a:rPr lang="en-US"/>
              <a:t>Proposed ASH Pediatric ITP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98C6-CFD6-4F90-8CDB-A7E964F41A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89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B14DD8-6D7B-4B49-B1C2-5F55E1B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International Consensus Report</a:t>
            </a:r>
            <a:endParaRPr lang="en-GB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43772-EDAD-4024-A6A0-E831C83F5C2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87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8DCA1-6428-4970-87C7-B93A3CC3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15C79-B754-4A6E-B35E-B78B9AD798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7125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33834-E35E-4ECB-9B66-E4CCDDF9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47">
                <a:solidFill>
                  <a:srgbClr val="D6D6D6"/>
                </a:solidFill>
                <a:latin typeface="Helvetica"/>
                <a:cs typeface="Helvetica"/>
              </a:rPr>
            </a:br>
            <a:br>
              <a:rPr lang="en-US" sz="2847">
                <a:solidFill>
                  <a:srgbClr val="D6D6D6"/>
                </a:solidFill>
                <a:latin typeface="Helvetica"/>
                <a:cs typeface="Helvetica"/>
              </a:rPr>
            </a:br>
            <a:r>
              <a:rPr lang="en-US" sz="2847">
                <a:solidFill>
                  <a:srgbClr val="D6D6D6"/>
                </a:solidFill>
                <a:latin typeface="Helvetica"/>
                <a:cs typeface="Helvetica"/>
              </a:rPr>
              <a:t>Updated International Consensus Report</a:t>
            </a:r>
            <a:endParaRPr lang="en-US" sz="2847" dirty="0">
              <a:solidFill>
                <a:srgbClr val="D6D6D6"/>
              </a:solidFill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6667A-1404-48A0-991C-5056E3A149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45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A69FF9-79FB-434C-825F-C3632B30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new guidelines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7647-8F76-499F-A038-8431D57BF2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8573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B2D50C-4CDE-4D2D-B79B-674653E0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38B91-052C-412D-8115-539E9395FBE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7401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D6640C-561F-4FFC-B3FC-FB999919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Revised consensus guidelines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2BD60-0A74-434C-9BFE-7405B1E12E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24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32572-CDAC-4B71-9DC5-12D29A1A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A68B8-6B7C-49CC-9610-8621B46DF5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3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89026A-AE39-4FBD-944E-1A2E81D7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ACB3A-3C22-4069-941D-BFC591E06E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0077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369F42-71EA-45A4-BA8A-F897374E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authors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8A541-D03D-463F-9B1A-58D7279006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491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F50264-F0CE-414F-9196-13DF099B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new?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E040A-026D-46E4-9BA2-91A7476A43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650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524C0-7DA5-4C47-9CFF-0896A062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Consensus structure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47E07-2F5D-4B32-8980-5CCA1E6BC3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8846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37DFD0-B772-45DE-A4BD-99F0BD9E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publications 2009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/>
              <a:t>2019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A5634-2AD7-4278-88CE-6CF9829822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098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57D812-6DC2-4265-A402-C3BECF18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Diagnosis: adults and children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C2493-D1AF-4310-991E-3557A59AEA2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405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D026F6-9293-4ECC-8850-4331E7CC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Investigation of adults and children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D5679-ED46-4770-BBF7-32AB0F0703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048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3AC4B5-B5C9-4898-8D1E-B40F3C1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 marrow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C7521-01CA-45E9-9C79-46D4CED5E7D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0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13E064-AA07-4D80-B4A4-E4FF13CB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 counts for adults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100FE-A9DF-4774-A093-285995F195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330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25AAB-6EB5-4D93-ABD8-3440FC13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308DF-7D72-4A0D-9D7A-38DBA2209E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86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15E74-D59D-4CFE-9917-BD78A3E3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BB9EF-C11F-4B0E-87F0-3296F8E8E4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BBA99F-D6B0-4321-8A11-6C042F90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Initial treatment for newly-diagnosed adults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67037-1B56-4A18-811D-139F2F9985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8748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9E7BB7-6235-4927-AECA-9EC9465D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B9D13-6ED0-48ED-8641-B7A6F6EBE6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68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EC37D8-0EBE-4371-A254-65386698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EC286-9971-4C0A-BEE2-DE64259A2A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773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3BF2FF-1B64-424E-B2D9-6A6E0AA0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Subsequent therapy: surgical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A307F-ECA3-4B64-AD66-EC0D36CFEF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606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CB461A-C887-4651-BE52-41D60F8F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Adults failing multiple therapies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85A8F-0287-4BED-BEA2-55D9105345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572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5ED03A-E52A-4CBD-BADF-94EAA533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Emergency treatment (adults)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A750C-CD39-48E9-B07B-27E98C13BC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2879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6F03F0-4AD5-4BB7-B319-A7043642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ITP in pregnancy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70D8A-3A43-4728-BF60-F0B1C0DE640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598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03C938-2406-4037-A058-38F832E5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new additions to revised document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4DED3-CFE3-4E57-B4ED-B8DB8E76DF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628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3BA34-AB47-46E6-A8B2-5A262CD4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of ITP in pregnancy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61A25-EA4C-4E99-896C-22BA1E023A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789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74E282-6AFE-453E-9172-0002496D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Obstetric analgesia and anesthesia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97637-CF28-460C-9893-5343CBB4DB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76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D2392B-37F9-49B8-BC6F-92648EC6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guideline?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A825C-EED2-476D-9BE4-2F97A19339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95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95ACC0-44DB-4856-935A-FD2E0D3B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ITP in childhood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33CE0-82C3-448F-BF45-C19D07C4E5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887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837C67-4004-4904-9310-C85C90E1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changes since 2010 version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E320D-D371-45EF-B3BF-52AA5F2286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093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D45F3-9CAC-4862-804C-43AB3CFC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Updated bleeding scale for pediatric patients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CC072-2093-4CEC-8DA6-9B020E6315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758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7A2049-790E-4F8F-BE62-15961B7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pediatric ITP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877D5-0EEB-4099-88C3-6BC2543637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086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9841F1-759D-43C2-AB9F-6958C12A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Treatment recommendations for initial treatment </a:t>
            </a:r>
            <a:br>
              <a:rPr lang="en-US"/>
            </a:br>
            <a:r>
              <a:rPr lang="en-US"/>
              <a:t>of childhood ITP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B5D84-2A3A-4105-A591-EDDA64C68D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4728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698B00-6A7F-4D67-A063-1FD7693A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Recommendations for persistent or chronic ITP </a:t>
            </a:r>
            <a:br>
              <a:rPr lang="en-US"/>
            </a:br>
            <a:r>
              <a:rPr lang="en-US"/>
              <a:t>in children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31BFE-1E4D-4DB3-A4C0-1FA2DB2E9B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0318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54B87-5E4D-4310-8B6D-5A42E3E3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QoL in children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E9AAD-1E05-425F-ABFB-309183B2DD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860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91DB9D-7D16-46B1-A99D-2A4D6AA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Health-related QoL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4DE8D-79FA-4E5F-A162-978031DCD12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74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8CDB37-9D78-426C-88BB-9A679362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Patients with ITP have worse outcomes re: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57878-ED9A-40DD-89E6-70B54C5F36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114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B2BFDA-DFEA-49BA-8E94-C1823FA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of life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48C59-8560-428A-AD70-0D0DAFCCC9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351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7CFFB9-C283-4A3F-8920-5268211A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GRADE?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3F1B4-1243-47B1-B591-0889381F00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9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6A7C5E-4C25-4377-AEAD-C2F86045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changes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2E6AF-31A5-4796-8967-4CCB58CFEF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0868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E7ACB-3AB9-4551-B079-1F137492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case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22157-308B-4A72-A832-1ABA871170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85607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B25A10-1191-4D5F-B8A2-AB8B5463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75EA9-DF72-4C69-85FE-D431638CE1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39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EDD36A-B6DC-4C0E-976F-1C5E56DA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079FF-A7D8-468C-8297-EB7FBC4AE0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28703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4C7C9D-F03F-415B-8B82-B002DA76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6FC40-402E-4C7C-B673-5BDA06BDB7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338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37FA4E-519D-4269-A8A3-A252FB68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D7A60-3E94-46F0-B982-58E22C0ACE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06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80867E-BD62-4CC4-A889-19A94910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E4D83-DB13-4164-8670-67109277E5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970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9C5A36-F1E7-443F-B94D-1F3EA5C5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90F47-975F-4F40-AC0B-70814A9068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231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2E30E-C7A3-4F65-A5ED-C300413F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855D6-C7DB-4A3D-920A-1250A21D13D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106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02BFAB-28D7-4B10-9F3A-DF238F15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Male 29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63404-9F45-498B-ABBE-3ACDB2811F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DE4E1-EC1B-4E64-96BF-39400504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 method –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6B762-BDAA-4627-8F84-49314BBD3B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15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147AA7-E944-4A9D-B8C2-F75FEF33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B6662-7F44-40E6-9209-588A482210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3581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489E23-1CAA-44C2-AD34-204FBC00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cap="none"/>
              <a:t>Recommendations of German, Austrian and Swiss Haematology Societies </a:t>
            </a:r>
            <a:endParaRPr lang="en-GB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75052-1089-40FC-9AEC-6F3431E96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788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71DC2B-6069-4664-83B6-0373EEA9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C9A72-4F91-4CE5-9AE0-ADAED7A531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8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0DE008-5632-46F8-BCA6-2CFC4654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New findings drove the update to German-language ITP guidelines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5EC86-71E2-49F9-8A4E-6AC3B76809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88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F2D6BE-8E97-44AA-B0B8-9CE148A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Evidence levels and grades of recommendation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5FDB9-55F7-45F9-9447-F01223C30C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44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5B78ED-6F76-4E07-9672-4068B2A2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Grading the severity of bleeding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D4ECF-7F89-4968-89C4-9DB31F64E4C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13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B4EA0F-4603-43C5-BB2B-B2CE1366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Bleeding grades according to the WHO</a:t>
            </a:r>
            <a:br>
              <a:rPr lang="en-GB"/>
            </a:br>
            <a:r>
              <a:rPr lang="en-GB"/>
              <a:t>and NCI CTCAE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2CA9-4CCE-4E9C-91B9-A0ED28B30B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507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52DB75-7BD6-44ED-A38C-20734210A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Phases of ITP and treatment goals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72454-2F21-4224-9427-41D9B5E0A9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11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31D1F-B100-4370-9374-D8CA5EAD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Phases of ITP and treatment goals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24FB7-718D-4255-9E59-89717A78C6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08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6F656-F9C7-48DF-9F9D-2649C2B1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ITP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803AC-8336-4671-BEDA-6F9B88C2ED7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2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899FB5-22E5-4F8B-871C-B0E92211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 method –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C4E24-3ED3-4633-930E-8BC6334F78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689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85969-FDE9-494B-8F6F-E7109BA8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When to treat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1C058-DC75-4886-963E-FF5E2283020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502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F5D472-00F7-499D-87FA-AD41BA72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algorithm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80C80-03FD-4925-A62E-018CA7F2AE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77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A04130-83D4-476C-B3BF-91906A244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First-line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6B1A0-80A9-4069-B595-162D2C171F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4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08D8D2-A207-4380-B365-C8918B55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First-line treatment of children and adolescents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CD43A-54C1-4127-A31F-512978B290F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55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37BE3D-402F-49F4-B7E2-F0A80D2C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Emergency treatment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C8A13-B6C9-49E5-9CFD-571E377CEB2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06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C30CAA-0887-41A7-971F-86658B05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Second-line treatment with TPO-RAs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BC6EF-1259-4F34-9E88-CFE809508E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70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5761C1-553A-4A9F-9565-E46B1D8F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Second-line treatment with TPO-RAs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DAFB3-2397-46B6-96CD-452AF10969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004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51BC9-6EFC-46EB-BFC4-C950AF4C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Splenectomy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62EF5-E104-4420-9993-D0C731022E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759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5D3F7C-F427-48F1-BDAC-0FCC0F38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Third-line therapy with rituximab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320E5-D62B-4111-B5F0-37E9320CDFD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2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86762-3A4D-4A65-BA0F-F4A20E59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Treatment of chronic ITP in </a:t>
            </a:r>
            <a:br>
              <a:rPr lang="en-GB"/>
            </a:br>
            <a:r>
              <a:rPr lang="en-GB"/>
              <a:t>children and adolescents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256CF-8973-4D3A-B577-E6B7A93C35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14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2ad3a63-90ad-4a46-a3cb-757f4658e205" origin="userSelected">
  <element uid="9036a7a1-5a4f-48d3-b24b-dfdab053dac9" value=""/>
  <element uid="03e9b10b-a1f9-4a88-9630-476473f62285" value=""/>
  <element uid="7349a702-6462-4442-88eb-c64cd513835c" value=""/>
</sisl>
</file>

<file path=customXml/itemProps1.xml><?xml version="1.0" encoding="utf-8"?>
<ds:datastoreItem xmlns:ds="http://schemas.openxmlformats.org/officeDocument/2006/customXml" ds:itemID="{7A2CB8E2-05A4-475C-9B56-34A4FDD68F7A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On-screen Show (16:9)</PresentationFormat>
  <Paragraphs>192</Paragraphs>
  <Slides>100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5" baseType="lpstr">
      <vt:lpstr>Arial</vt:lpstr>
      <vt:lpstr>Calibri</vt:lpstr>
      <vt:lpstr>Calibri Light</vt:lpstr>
      <vt:lpstr>Helvetica</vt:lpstr>
      <vt:lpstr>Office Theme</vt:lpstr>
      <vt:lpstr>PowerPoint Presentation</vt:lpstr>
      <vt:lpstr>ASH ITP Guidelines 2019</vt:lpstr>
      <vt:lpstr>Conflicts of interest disclosure </vt:lpstr>
      <vt:lpstr>Case 1a</vt:lpstr>
      <vt:lpstr>Case 1b</vt:lpstr>
      <vt:lpstr>What is a guideline?</vt:lpstr>
      <vt:lpstr>What is GRADE?</vt:lpstr>
      <vt:lpstr>GRADE method – 1</vt:lpstr>
      <vt:lpstr>GRADE method – 2</vt:lpstr>
      <vt:lpstr>GRADE method – problems</vt:lpstr>
      <vt:lpstr>Proposed ASH Guidelines</vt:lpstr>
      <vt:lpstr>Question 1a: Should adults with newly diagnosed ITP and a platelet count &lt;30 × 109/L who are asymptomatic or with minor mucocutaneous bleeding be treated with corticosteroids or observation? </vt:lpstr>
      <vt:lpstr>Question 1a – corticosteroids or observation  Methods – 1</vt:lpstr>
      <vt:lpstr>Question 1a – corticosteroids or observation  Methods – 2</vt:lpstr>
      <vt:lpstr>Question 1b: Should adults with newly diagnosed ITP and a platelet count ≥30 × 109/L who are asymptomatic or with minor mucocutaneous bleeding be treated with corticosteroids or observation?</vt:lpstr>
      <vt:lpstr>Question 2a: Should adults with ITP and a platelet count &lt;20 × 109/L and no or mild mucocutaneous bleeding only be treated as an outpatient or be admitted to the hospital? </vt:lpstr>
      <vt:lpstr>Question 2b: Should adults with ITP and a platelet count ≥20 × 109/L and no or mild mucocutaneous bleeding only be treated as an outpatient or be admitted to the hospital? </vt:lpstr>
      <vt:lpstr>Question 3: Should adults with newly diagnosed ITP be treated with a short course (≤6 weeks) or prolonged continuous use (including treatment and taper) of prednisone for initial therapy?</vt:lpstr>
      <vt:lpstr>Question 4: Should adults with newly diagnosed ITP be treated with prednisone (0.5–2 mg/kg/day) or dexamethasone (40 mg/day × 4 days) as the type of corticosteroid for initial therapy?</vt:lpstr>
      <vt:lpstr>Q4: Studies assessed</vt:lpstr>
      <vt:lpstr>Meta-analysis of dexamethasone vs prednisone trials Dexamethasone works faster</vt:lpstr>
      <vt:lpstr>Meta-analysis of dexamethasone vs prednisone trials However, dexamethasone does not increase remissions</vt:lpstr>
      <vt:lpstr>Question 5: Should adults with newly diagnosed ITP be treated with rituximab with corticosteroids or corticosteroids alone for initial therapy?</vt:lpstr>
      <vt:lpstr>Question 6: Should adults with ITP who are corticosteroid-dependent or unresponsive to corticosteroids and are going to be treated with a  TPO-RA receive eltrombopag or romiplostim?</vt:lpstr>
      <vt:lpstr>Question 7: Should adults with ITP lasting  ≥3 months who are corticosteroid-dependent or unresponsive to corticosteroids undergo splenectomy or be treated with TPO-RAs?</vt:lpstr>
      <vt:lpstr>Question 8: Should adults with ITP lasting ≥3 months who are corticosteroid-dependent or unresponsive to corticosteroids undergo splenectomy or be treated with rituximab?</vt:lpstr>
      <vt:lpstr>Question 9: Should adults with ITP lasting ≥3 months who are corticosteroid-dependent or unresponsive to corticosteroids be treated with rituximab or TPO-RAs?</vt:lpstr>
      <vt:lpstr>Case 1a</vt:lpstr>
      <vt:lpstr>Case 1b</vt:lpstr>
      <vt:lpstr>Case 1b</vt:lpstr>
      <vt:lpstr>SUMMARY General</vt:lpstr>
      <vt:lpstr>SUMMARY Proposed ASH Adult ITP Guidelines</vt:lpstr>
      <vt:lpstr>SUMMARY Proposed ASH Pediatric ITP Guidelines</vt:lpstr>
      <vt:lpstr>International Consensus Report</vt:lpstr>
      <vt:lpstr>Disclosures</vt:lpstr>
      <vt:lpstr>  Updated International Consensus Report</vt:lpstr>
      <vt:lpstr>Three new guidelines</vt:lpstr>
      <vt:lpstr>PowerPoint Presentation</vt:lpstr>
      <vt:lpstr>Revised consensus guidelines</vt:lpstr>
      <vt:lpstr>PowerPoint Presentation</vt:lpstr>
      <vt:lpstr>Role of authors</vt:lpstr>
      <vt:lpstr>What’s new?</vt:lpstr>
      <vt:lpstr>Consensus structure</vt:lpstr>
      <vt:lpstr>New publications 2009–2019</vt:lpstr>
      <vt:lpstr>Diagnosis: adults and children</vt:lpstr>
      <vt:lpstr>Investigation of adults and children</vt:lpstr>
      <vt:lpstr>Bone marrow</vt:lpstr>
      <vt:lpstr>Target counts for adults</vt:lpstr>
      <vt:lpstr>Goals of therapy</vt:lpstr>
      <vt:lpstr>Initial treatment for newly-diagnosed adults</vt:lpstr>
      <vt:lpstr>PowerPoint Presentation</vt:lpstr>
      <vt:lpstr>PowerPoint Presentation</vt:lpstr>
      <vt:lpstr>Subsequent therapy: surgical</vt:lpstr>
      <vt:lpstr>Adults failing multiple therapies</vt:lpstr>
      <vt:lpstr>Emergency treatment (adults)</vt:lpstr>
      <vt:lpstr>ITP in pregnancy</vt:lpstr>
      <vt:lpstr>Main new additions to revised document</vt:lpstr>
      <vt:lpstr>Treatment of ITP in pregnancy</vt:lpstr>
      <vt:lpstr>Obstetric analgesia and anesthesia</vt:lpstr>
      <vt:lpstr>ITP in childhood</vt:lpstr>
      <vt:lpstr>Main changes since 2010 version</vt:lpstr>
      <vt:lpstr>Updated bleeding scale for pediatric patients</vt:lpstr>
      <vt:lpstr>Management of pediatric ITP</vt:lpstr>
      <vt:lpstr>Treatment recommendations for initial treatment  of childhood ITP</vt:lpstr>
      <vt:lpstr>Recommendations for persistent or chronic ITP  in children</vt:lpstr>
      <vt:lpstr>QoL in children</vt:lpstr>
      <vt:lpstr>Health-related QoL</vt:lpstr>
      <vt:lpstr>Patients with ITP have worse outcomes re:</vt:lpstr>
      <vt:lpstr>Quality of life</vt:lpstr>
      <vt:lpstr>Overall changes</vt:lpstr>
      <vt:lpstr>Patient case</vt:lpstr>
      <vt:lpstr>Male 29</vt:lpstr>
      <vt:lpstr>PowerPoint Presentation</vt:lpstr>
      <vt:lpstr>Male 29</vt:lpstr>
      <vt:lpstr>Male 29</vt:lpstr>
      <vt:lpstr>PowerPoint Presentation</vt:lpstr>
      <vt:lpstr>Male 29</vt:lpstr>
      <vt:lpstr>Male 29</vt:lpstr>
      <vt:lpstr>Male 29</vt:lpstr>
      <vt:lpstr>Summary</vt:lpstr>
      <vt:lpstr>Recommendations of German, Austrian and Swiss Haematology Societies </vt:lpstr>
      <vt:lpstr>PowerPoint Presentation</vt:lpstr>
      <vt:lpstr>New findings drove the update to German-language ITP guidelines</vt:lpstr>
      <vt:lpstr>Evidence levels and grades of recommendation</vt:lpstr>
      <vt:lpstr>Grading the severity of bleeding</vt:lpstr>
      <vt:lpstr>Bleeding grades according to the WHO and NCI CTCAE</vt:lpstr>
      <vt:lpstr>Phases of ITP and treatment goals</vt:lpstr>
      <vt:lpstr>Phases of ITP and treatment goals</vt:lpstr>
      <vt:lpstr>Diagnosis of ITP</vt:lpstr>
      <vt:lpstr>When to treat</vt:lpstr>
      <vt:lpstr>Treatment algorithm</vt:lpstr>
      <vt:lpstr>First-line therapy</vt:lpstr>
      <vt:lpstr>First-line treatment of children and adolescents</vt:lpstr>
      <vt:lpstr>Emergency treatment</vt:lpstr>
      <vt:lpstr>Second-line treatment with TPO-RAs</vt:lpstr>
      <vt:lpstr>Second-line treatment with TPO-RAs</vt:lpstr>
      <vt:lpstr>Splenectomy</vt:lpstr>
      <vt:lpstr>Third-line therapy with rituximab</vt:lpstr>
      <vt:lpstr>Treatment of chronic ITP in  children and adolescents</vt:lpstr>
      <vt:lpstr>ITP and pregnancy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Nplate® Indication</dc:title>
  <dc:creator>Katherine Gatland</dc:creator>
  <cp:keywords>*$%IU-*$%GenBus</cp:keywords>
  <cp:lastModifiedBy>Bast Deconinck, Carine</cp:lastModifiedBy>
  <cp:revision>6</cp:revision>
  <dcterms:created xsi:type="dcterms:W3CDTF">2019-06-25T12:05:34Z</dcterms:created>
  <dcterms:modified xsi:type="dcterms:W3CDTF">2019-07-01T09:40:54Z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9a9c1838-9c4c-42c0-a90a-3c6e822707fe</vt:lpwstr>
  </property>
  <property fmtid="{D5CDD505-2E9C-101B-9397-08002B2CF9AE}" pid="3" name="bjSaver">
    <vt:lpwstr>jyiBLltYCtVtf1FDp2RJe82u6EZ4hMcZ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policy="82ad3a63-90ad-4a46-a3cb-757f4658e205" origin="userSelected" xmlns="http://www.boldonj</vt:lpwstr>
  </property>
  <property fmtid="{D5CDD505-2E9C-101B-9397-08002B2CF9AE}" pid="5" name="bjDocumentLabelXML-0">
    <vt:lpwstr>ames.com/2008/01/sie/internal/label"&gt;&lt;element uid="9036a7a1-5a4f-48d3-b24b-dfdab053dac9" value="" /&gt;&lt;element uid="03e9b10b-a1f9-4a88-9630-476473f62285" value="" /&gt;&lt;element uid="7349a702-6462-4442-88eb-c64cd513835c" value="" /&gt;&lt;/sisl&gt;</vt:lpwstr>
  </property>
  <property fmtid="{D5CDD505-2E9C-101B-9397-08002B2CF9AE}" pid="6" name="bjDocumentSecurityLabel">
    <vt:lpwstr>Internal Use Only - General Business</vt:lpwstr>
  </property>
</Properties>
</file>